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6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74.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7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77.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94" r:id="rId4"/>
  </p:sldMasterIdLst>
  <p:notesMasterIdLst>
    <p:notesMasterId r:id="rId141"/>
  </p:notesMasterIdLst>
  <p:handoutMasterIdLst>
    <p:handoutMasterId r:id="rId142"/>
  </p:handoutMasterIdLst>
  <p:sldIdLst>
    <p:sldId id="256" r:id="rId5"/>
    <p:sldId id="740" r:id="rId6"/>
    <p:sldId id="743" r:id="rId7"/>
    <p:sldId id="742" r:id="rId8"/>
    <p:sldId id="744" r:id="rId9"/>
    <p:sldId id="745" r:id="rId10"/>
    <p:sldId id="746" r:id="rId11"/>
    <p:sldId id="747" r:id="rId12"/>
    <p:sldId id="892" r:id="rId13"/>
    <p:sldId id="751" r:id="rId14"/>
    <p:sldId id="750" r:id="rId15"/>
    <p:sldId id="772" r:id="rId16"/>
    <p:sldId id="753" r:id="rId17"/>
    <p:sldId id="756" r:id="rId18"/>
    <p:sldId id="757" r:id="rId19"/>
    <p:sldId id="865" r:id="rId20"/>
    <p:sldId id="754" r:id="rId21"/>
    <p:sldId id="893" r:id="rId22"/>
    <p:sldId id="781" r:id="rId23"/>
    <p:sldId id="894" r:id="rId24"/>
    <p:sldId id="758" r:id="rId25"/>
    <p:sldId id="761" r:id="rId26"/>
    <p:sldId id="762" r:id="rId27"/>
    <p:sldId id="780" r:id="rId28"/>
    <p:sldId id="763" r:id="rId29"/>
    <p:sldId id="764" r:id="rId30"/>
    <p:sldId id="760" r:id="rId31"/>
    <p:sldId id="759" r:id="rId32"/>
    <p:sldId id="773" r:id="rId33"/>
    <p:sldId id="752" r:id="rId34"/>
    <p:sldId id="774" r:id="rId35"/>
    <p:sldId id="769" r:id="rId36"/>
    <p:sldId id="770" r:id="rId37"/>
    <p:sldId id="771" r:id="rId38"/>
    <p:sldId id="862" r:id="rId39"/>
    <p:sldId id="864" r:id="rId40"/>
    <p:sldId id="895" r:id="rId41"/>
    <p:sldId id="863" r:id="rId42"/>
    <p:sldId id="765" r:id="rId43"/>
    <p:sldId id="766" r:id="rId44"/>
    <p:sldId id="767" r:id="rId45"/>
    <p:sldId id="768" r:id="rId46"/>
    <p:sldId id="776" r:id="rId47"/>
    <p:sldId id="775" r:id="rId48"/>
    <p:sldId id="777" r:id="rId49"/>
    <p:sldId id="778" r:id="rId50"/>
    <p:sldId id="896" r:id="rId51"/>
    <p:sldId id="818" r:id="rId52"/>
    <p:sldId id="872" r:id="rId53"/>
    <p:sldId id="782" r:id="rId54"/>
    <p:sldId id="783" r:id="rId55"/>
    <p:sldId id="784" r:id="rId56"/>
    <p:sldId id="866" r:id="rId57"/>
    <p:sldId id="785" r:id="rId58"/>
    <p:sldId id="796" r:id="rId59"/>
    <p:sldId id="879" r:id="rId60"/>
    <p:sldId id="880" r:id="rId61"/>
    <p:sldId id="786" r:id="rId62"/>
    <p:sldId id="886" r:id="rId63"/>
    <p:sldId id="887" r:id="rId64"/>
    <p:sldId id="897" r:id="rId65"/>
    <p:sldId id="788" r:id="rId66"/>
    <p:sldId id="789" r:id="rId67"/>
    <p:sldId id="898" r:id="rId68"/>
    <p:sldId id="787" r:id="rId69"/>
    <p:sldId id="790" r:id="rId70"/>
    <p:sldId id="791" r:id="rId71"/>
    <p:sldId id="792" r:id="rId72"/>
    <p:sldId id="793" r:id="rId73"/>
    <p:sldId id="794" r:id="rId74"/>
    <p:sldId id="797" r:id="rId75"/>
    <p:sldId id="799" r:id="rId76"/>
    <p:sldId id="800" r:id="rId77"/>
    <p:sldId id="801" r:id="rId78"/>
    <p:sldId id="804" r:id="rId79"/>
    <p:sldId id="881" r:id="rId80"/>
    <p:sldId id="889" r:id="rId81"/>
    <p:sldId id="805" r:id="rId82"/>
    <p:sldId id="807" r:id="rId83"/>
    <p:sldId id="810" r:id="rId84"/>
    <p:sldId id="811" r:id="rId85"/>
    <p:sldId id="899" r:id="rId86"/>
    <p:sldId id="901" r:id="rId87"/>
    <p:sldId id="813" r:id="rId88"/>
    <p:sldId id="814" r:id="rId89"/>
    <p:sldId id="870" r:id="rId90"/>
    <p:sldId id="873" r:id="rId91"/>
    <p:sldId id="874" r:id="rId92"/>
    <p:sldId id="819" r:id="rId93"/>
    <p:sldId id="820" r:id="rId94"/>
    <p:sldId id="823" r:id="rId95"/>
    <p:sldId id="825" r:id="rId96"/>
    <p:sldId id="826" r:id="rId97"/>
    <p:sldId id="827" r:id="rId98"/>
    <p:sldId id="875" r:id="rId99"/>
    <p:sldId id="876" r:id="rId100"/>
    <p:sldId id="882" r:id="rId101"/>
    <p:sldId id="902" r:id="rId102"/>
    <p:sldId id="828" r:id="rId103"/>
    <p:sldId id="829" r:id="rId104"/>
    <p:sldId id="830" r:id="rId105"/>
    <p:sldId id="831" r:id="rId106"/>
    <p:sldId id="835" r:id="rId107"/>
    <p:sldId id="832" r:id="rId108"/>
    <p:sldId id="833" r:id="rId109"/>
    <p:sldId id="890" r:id="rId110"/>
    <p:sldId id="877" r:id="rId111"/>
    <p:sldId id="834" r:id="rId112"/>
    <p:sldId id="837" r:id="rId113"/>
    <p:sldId id="891" r:id="rId114"/>
    <p:sldId id="839" r:id="rId115"/>
    <p:sldId id="840" r:id="rId116"/>
    <p:sldId id="842" r:id="rId117"/>
    <p:sldId id="843" r:id="rId118"/>
    <p:sldId id="844" r:id="rId119"/>
    <p:sldId id="846" r:id="rId120"/>
    <p:sldId id="845" r:id="rId121"/>
    <p:sldId id="847" r:id="rId122"/>
    <p:sldId id="849" r:id="rId123"/>
    <p:sldId id="850" r:id="rId124"/>
    <p:sldId id="851" r:id="rId125"/>
    <p:sldId id="853" r:id="rId126"/>
    <p:sldId id="854" r:id="rId127"/>
    <p:sldId id="855" r:id="rId128"/>
    <p:sldId id="852" r:id="rId129"/>
    <p:sldId id="883" r:id="rId130"/>
    <p:sldId id="856" r:id="rId131"/>
    <p:sldId id="857" r:id="rId132"/>
    <p:sldId id="858" r:id="rId133"/>
    <p:sldId id="860" r:id="rId134"/>
    <p:sldId id="861" r:id="rId135"/>
    <p:sldId id="884" r:id="rId136"/>
    <p:sldId id="878" r:id="rId137"/>
    <p:sldId id="885" r:id="rId138"/>
    <p:sldId id="900" r:id="rId139"/>
    <p:sldId id="859" r:id="rId140"/>
  </p:sldIdLst>
  <p:sldSz cx="12192000" cy="6858000"/>
  <p:notesSz cx="7104063" cy="10234613"/>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pos="3868" userDrawn="1">
          <p15:clr>
            <a:srgbClr val="A4A3A4"/>
          </p15:clr>
        </p15:guide>
        <p15:guide id="3" orient="horz" pos="3952" userDrawn="1">
          <p15:clr>
            <a:srgbClr val="A4A3A4"/>
          </p15:clr>
        </p15:guide>
        <p15:guide id="4" orient="horz" pos="252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3D23"/>
    <a:srgbClr val="F9CB88"/>
    <a:srgbClr val="FFBA69"/>
    <a:srgbClr val="FF2072"/>
    <a:srgbClr val="4472C4"/>
    <a:srgbClr val="CC99FF"/>
    <a:srgbClr val="9966FF"/>
    <a:srgbClr val="FFEBCC"/>
    <a:srgbClr val="E7E7E7"/>
    <a:srgbClr val="9E48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édio 3 - Ênfas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Estilo Médio 3 - Ênfas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Estilo Escuro 2 - Ênfase 5/Ênfas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Estilo Escuro 2 - Ênfase 1/Ênfas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Estilo Claro 1 - Ênfas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Estilo Claro 1 - Ênfas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FECB4D8-DB02-4DC6-A0A2-4F2EBAE1DC90}" styleName="Estilo Médio 1 - Ênfas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Estilo Médio 3 - Ênfas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53" autoAdjust="0"/>
    <p:restoredTop sz="94075" autoAdjust="0"/>
  </p:normalViewPr>
  <p:slideViewPr>
    <p:cSldViewPr snapToGrid="0" showGuides="1">
      <p:cViewPr>
        <p:scale>
          <a:sx n="80" d="100"/>
          <a:sy n="80" d="100"/>
        </p:scale>
        <p:origin x="690" y="-396"/>
      </p:cViewPr>
      <p:guideLst>
        <p:guide orient="horz" pos="935"/>
        <p:guide pos="3868"/>
        <p:guide orient="horz" pos="3952"/>
        <p:guide orient="horz" pos="2523"/>
      </p:guideLst>
    </p:cSldViewPr>
  </p:slideViewPr>
  <p:notesTextViewPr>
    <p:cViewPr>
      <p:scale>
        <a:sx n="1" d="1"/>
        <a:sy n="1" d="1"/>
      </p:scale>
      <p:origin x="0" y="0"/>
    </p:cViewPr>
  </p:notesTextViewPr>
  <p:sorterViewPr>
    <p:cViewPr>
      <p:scale>
        <a:sx n="120" d="100"/>
        <a:sy n="120" d="100"/>
      </p:scale>
      <p:origin x="0" y="0"/>
    </p:cViewPr>
  </p:sorterViewPr>
  <p:notesViewPr>
    <p:cSldViewPr snapToGrid="0">
      <p:cViewPr varScale="1">
        <p:scale>
          <a:sx n="50" d="100"/>
          <a:sy n="50" d="100"/>
        </p:scale>
        <p:origin x="2928" y="5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Planilha_do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Planilha_do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Planilha_do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Planilha_do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Planilha_do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Planilha_do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Planilha_do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Planilha_do_Microsoft_Excel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Planilha_do_Microsoft_Excel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Planilha_do_Microsoft_Excel18.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Planilha_do_Microsoft_Excel19.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Planilha_do_Microsoft_Excel2.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Planilha_do_Microsoft_Excel20.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Planilha_do_Microsoft_Excel21.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Planilha_do_Microsoft_Excel22.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Planilha_do_Microsoft_Excel23.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Planilha_do_Microsoft_Excel24.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Planilha_do_Microsoft_Excel25.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Planilha_do_Microsoft_Excel26.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Planilha_do_Microsoft_Excel27.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Planilha_do_Microsoft_Excel28.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Planilha_do_Microsoft_Excel29.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Planilha_do_Microsoft_Excel3.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Planilha_do_Microsoft_Excel31.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C:\Users\PESSOAL\Documents\CAU-PB\2023\PRESTA&#199;&#195;O%20DE%20CONTAS\RELATORIO%20DE%20GESTAO%202023\OR&#199;AMENTO%20RECEITA%20X%20DESPESA.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C:\Users\PESSOAL\Documents\CAU-PB\2023\PRESTA&#199;&#195;O%20DE%20CONTAS\RELATORIO%20DE%20GESTAO%202023\OR&#199;AMENTO%20RECEITA%20X%20DESPESA.xlsx" TargetMode="External"/><Relationship Id="rId2" Type="http://schemas.microsoft.com/office/2011/relationships/chartColorStyle" Target="colors32.xml"/><Relationship Id="rId1" Type="http://schemas.microsoft.com/office/2011/relationships/chartStyle" Target="style32.xml"/></Relationships>
</file>

<file path=ppt/charts/_rels/chart4.xml.rels><?xml version="1.0" encoding="UTF-8" standalone="yes"?>
<Relationships xmlns="http://schemas.openxmlformats.org/package/2006/relationships"><Relationship Id="rId3" Type="http://schemas.openxmlformats.org/officeDocument/2006/relationships/package" Target="../embeddings/Planilha_do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Planilha_do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Planilha_do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Planilha_do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Planilha_do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Planilha_do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DELIBERAÇÕES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Plan1!$A$2:$A$7</c:f>
              <c:numCache>
                <c:formatCode>General</c:formatCode>
                <c:ptCount val="6"/>
                <c:pt idx="0">
                  <c:v>2018</c:v>
                </c:pt>
                <c:pt idx="1">
                  <c:v>2019</c:v>
                </c:pt>
                <c:pt idx="2">
                  <c:v>2020</c:v>
                </c:pt>
                <c:pt idx="3">
                  <c:v>2021</c:v>
                </c:pt>
                <c:pt idx="4">
                  <c:v>2022</c:v>
                </c:pt>
                <c:pt idx="5">
                  <c:v>2023</c:v>
                </c:pt>
              </c:numCache>
            </c:numRef>
          </c:cat>
          <c:val>
            <c:numRef>
              <c:f>Plan1!$B$2:$B$7</c:f>
              <c:numCache>
                <c:formatCode>0</c:formatCode>
                <c:ptCount val="6"/>
                <c:pt idx="0">
                  <c:v>14</c:v>
                </c:pt>
                <c:pt idx="1">
                  <c:v>43</c:v>
                </c:pt>
                <c:pt idx="2">
                  <c:v>35</c:v>
                </c:pt>
                <c:pt idx="3">
                  <c:v>41</c:v>
                </c:pt>
                <c:pt idx="4">
                  <c:v>27</c:v>
                </c:pt>
                <c:pt idx="5">
                  <c:v>32</c:v>
                </c:pt>
              </c:numCache>
            </c:numRef>
          </c:val>
          <c:extLst xmlns:c16r2="http://schemas.microsoft.com/office/drawing/2015/06/chart">
            <c:ext xmlns:c16="http://schemas.microsoft.com/office/drawing/2014/chart" uri="{C3380CC4-5D6E-409C-BE32-E72D297353CC}">
              <c16:uniqueId val="{00000000-A36E-4B77-B957-6941A6EB2DA2}"/>
            </c:ext>
          </c:extLst>
        </c:ser>
        <c:dLbls>
          <c:showLegendKey val="0"/>
          <c:showVal val="0"/>
          <c:showCatName val="0"/>
          <c:showSerName val="0"/>
          <c:showPercent val="0"/>
          <c:showBubbleSize val="0"/>
        </c:dLbls>
        <c:gapWidth val="219"/>
        <c:overlap val="-27"/>
        <c:axId val="461120416"/>
        <c:axId val="461121504"/>
      </c:barChart>
      <c:catAx>
        <c:axId val="46112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461121504"/>
        <c:crosses val="autoZero"/>
        <c:auto val="1"/>
        <c:lblAlgn val="ctr"/>
        <c:lblOffset val="100"/>
        <c:noMultiLvlLbl val="0"/>
      </c:catAx>
      <c:valAx>
        <c:axId val="4611215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4611204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xmlns:c16r2="http://schemas.microsoft.com/office/drawing/2015/06/chart">
              <c:ext xmlns:c16="http://schemas.microsoft.com/office/drawing/2014/chart" uri="{C3380CC4-5D6E-409C-BE32-E72D297353CC}">
                <c16:uniqueId val="{00000001-AD2F-4AFA-A699-AA55264E331C}"/>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0.95003203074952003</c:v>
                </c:pt>
                <c:pt idx="1">
                  <c:v>0.97522935779816511</c:v>
                </c:pt>
              </c:numCache>
            </c:numRef>
          </c:val>
          <c:extLst xmlns:c16r2="http://schemas.microsoft.com/office/drawing/2015/06/chart">
            <c:ext xmlns:c16="http://schemas.microsoft.com/office/drawing/2014/chart" uri="{C3380CC4-5D6E-409C-BE32-E72D297353CC}">
              <c16:uniqueId val="{00000002-AD2F-4AFA-A699-AA55264E331C}"/>
            </c:ext>
          </c:extLst>
        </c:ser>
        <c:dLbls>
          <c:showLegendKey val="0"/>
          <c:showVal val="0"/>
          <c:showCatName val="0"/>
          <c:showSerName val="0"/>
          <c:showPercent val="0"/>
          <c:showBubbleSize val="0"/>
        </c:dLbls>
        <c:gapWidth val="182"/>
        <c:axId val="511015024"/>
        <c:axId val="511022096"/>
      </c:barChart>
      <c:catAx>
        <c:axId val="511015024"/>
        <c:scaling>
          <c:orientation val="minMax"/>
        </c:scaling>
        <c:delete val="1"/>
        <c:axPos val="l"/>
        <c:numFmt formatCode="General" sourceLinked="1"/>
        <c:majorTickMark val="none"/>
        <c:minorTickMark val="none"/>
        <c:tickLblPos val="nextTo"/>
        <c:crossAx val="511022096"/>
        <c:crosses val="autoZero"/>
        <c:auto val="1"/>
        <c:lblAlgn val="ctr"/>
        <c:lblOffset val="100"/>
        <c:noMultiLvlLbl val="0"/>
      </c:catAx>
      <c:valAx>
        <c:axId val="511022096"/>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511015024"/>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xmlns:c16r2="http://schemas.microsoft.com/office/drawing/2015/06/chart">
              <c:ext xmlns:c16="http://schemas.microsoft.com/office/drawing/2014/chart" uri="{C3380CC4-5D6E-409C-BE32-E72D297353CC}">
                <c16:uniqueId val="{00000001-4458-45DD-BE5A-C2AC6171B16B}"/>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c:formatCode>
                <c:ptCount val="2"/>
                <c:pt idx="0">
                  <c:v>0.9</c:v>
                </c:pt>
                <c:pt idx="1">
                  <c:v>0.9</c:v>
                </c:pt>
              </c:numCache>
            </c:numRef>
          </c:val>
          <c:extLst xmlns:c16r2="http://schemas.microsoft.com/office/drawing/2015/06/chart">
            <c:ext xmlns:c16="http://schemas.microsoft.com/office/drawing/2014/chart" uri="{C3380CC4-5D6E-409C-BE32-E72D297353CC}">
              <c16:uniqueId val="{00000002-4458-45DD-BE5A-C2AC6171B16B}"/>
            </c:ext>
          </c:extLst>
        </c:ser>
        <c:dLbls>
          <c:showLegendKey val="0"/>
          <c:showVal val="0"/>
          <c:showCatName val="0"/>
          <c:showSerName val="0"/>
          <c:showPercent val="0"/>
          <c:showBubbleSize val="0"/>
        </c:dLbls>
        <c:gapWidth val="182"/>
        <c:axId val="511012304"/>
        <c:axId val="511010672"/>
      </c:barChart>
      <c:catAx>
        <c:axId val="511012304"/>
        <c:scaling>
          <c:orientation val="minMax"/>
        </c:scaling>
        <c:delete val="1"/>
        <c:axPos val="l"/>
        <c:numFmt formatCode="General" sourceLinked="1"/>
        <c:majorTickMark val="none"/>
        <c:minorTickMark val="none"/>
        <c:tickLblPos val="nextTo"/>
        <c:crossAx val="511010672"/>
        <c:crosses val="autoZero"/>
        <c:auto val="1"/>
        <c:lblAlgn val="ctr"/>
        <c:lblOffset val="100"/>
        <c:noMultiLvlLbl val="0"/>
      </c:catAx>
      <c:valAx>
        <c:axId val="511010672"/>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511012304"/>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xmlns:c16r2="http://schemas.microsoft.com/office/drawing/2015/06/chart">
              <c:ext xmlns:c16="http://schemas.microsoft.com/office/drawing/2014/chart" uri="{C3380CC4-5D6E-409C-BE32-E72D297353CC}">
                <c16:uniqueId val="{00000001-027A-41E6-BE8D-111F189C6B0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0.00</c:formatCode>
                <c:ptCount val="2"/>
                <c:pt idx="0">
                  <c:v>3.03</c:v>
                </c:pt>
                <c:pt idx="1">
                  <c:v>3.4527656972772642</c:v>
                </c:pt>
              </c:numCache>
            </c:numRef>
          </c:val>
          <c:extLst xmlns:c16r2="http://schemas.microsoft.com/office/drawing/2015/06/chart">
            <c:ext xmlns:c16="http://schemas.microsoft.com/office/drawing/2014/chart" uri="{C3380CC4-5D6E-409C-BE32-E72D297353CC}">
              <c16:uniqueId val="{00000002-027A-41E6-BE8D-111F189C6B06}"/>
            </c:ext>
          </c:extLst>
        </c:ser>
        <c:dLbls>
          <c:showLegendKey val="0"/>
          <c:showVal val="0"/>
          <c:showCatName val="0"/>
          <c:showSerName val="0"/>
          <c:showPercent val="0"/>
          <c:showBubbleSize val="0"/>
        </c:dLbls>
        <c:gapWidth val="182"/>
        <c:axId val="511022640"/>
        <c:axId val="511016656"/>
      </c:barChart>
      <c:catAx>
        <c:axId val="511022640"/>
        <c:scaling>
          <c:orientation val="minMax"/>
        </c:scaling>
        <c:delete val="1"/>
        <c:axPos val="l"/>
        <c:numFmt formatCode="General" sourceLinked="1"/>
        <c:majorTickMark val="none"/>
        <c:minorTickMark val="none"/>
        <c:tickLblPos val="nextTo"/>
        <c:crossAx val="511016656"/>
        <c:crosses val="autoZero"/>
        <c:auto val="1"/>
        <c:lblAlgn val="ctr"/>
        <c:lblOffset val="100"/>
        <c:noMultiLvlLbl val="0"/>
      </c:catAx>
      <c:valAx>
        <c:axId val="511016656"/>
        <c:scaling>
          <c:orientation val="minMax"/>
        </c:scaling>
        <c:delete val="1"/>
        <c:axPos val="b"/>
        <c:majorGridlines>
          <c:spPr>
            <a:ln w="9525" cap="flat" cmpd="sng" algn="ctr">
              <a:noFill/>
              <a:round/>
            </a:ln>
            <a:effectLst/>
          </c:spPr>
        </c:majorGridlines>
        <c:numFmt formatCode="0.00" sourceLinked="1"/>
        <c:majorTickMark val="none"/>
        <c:minorTickMark val="none"/>
        <c:tickLblPos val="nextTo"/>
        <c:crossAx val="511022640"/>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xmlns:c16r2="http://schemas.microsoft.com/office/drawing/2015/06/chart">
              <c:ext xmlns:c16="http://schemas.microsoft.com/office/drawing/2014/chart" uri="{C3380CC4-5D6E-409C-BE32-E72D297353CC}">
                <c16:uniqueId val="{00000001-AE5D-44CC-9F03-413BF947539D}"/>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c:formatCode>
                <c:ptCount val="2"/>
                <c:pt idx="0">
                  <c:v>2.2445756089450493E-3</c:v>
                </c:pt>
                <c:pt idx="1">
                  <c:v>2.7690738176783503E-3</c:v>
                </c:pt>
              </c:numCache>
            </c:numRef>
          </c:val>
          <c:extLst xmlns:c16r2="http://schemas.microsoft.com/office/drawing/2015/06/chart">
            <c:ext xmlns:c16="http://schemas.microsoft.com/office/drawing/2014/chart" uri="{C3380CC4-5D6E-409C-BE32-E72D297353CC}">
              <c16:uniqueId val="{00000002-AE5D-44CC-9F03-413BF947539D}"/>
            </c:ext>
          </c:extLst>
        </c:ser>
        <c:dLbls>
          <c:showLegendKey val="0"/>
          <c:showVal val="0"/>
          <c:showCatName val="0"/>
          <c:showSerName val="0"/>
          <c:showPercent val="0"/>
          <c:showBubbleSize val="0"/>
        </c:dLbls>
        <c:gapWidth val="182"/>
        <c:axId val="511017200"/>
        <c:axId val="511007952"/>
      </c:barChart>
      <c:catAx>
        <c:axId val="511017200"/>
        <c:scaling>
          <c:orientation val="minMax"/>
        </c:scaling>
        <c:delete val="1"/>
        <c:axPos val="l"/>
        <c:numFmt formatCode="General" sourceLinked="1"/>
        <c:majorTickMark val="none"/>
        <c:minorTickMark val="none"/>
        <c:tickLblPos val="nextTo"/>
        <c:crossAx val="511007952"/>
        <c:crosses val="autoZero"/>
        <c:auto val="1"/>
        <c:lblAlgn val="ctr"/>
        <c:lblOffset val="100"/>
        <c:noMultiLvlLbl val="0"/>
      </c:catAx>
      <c:valAx>
        <c:axId val="511007952"/>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511017200"/>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xmlns:c16r2="http://schemas.microsoft.com/office/drawing/2015/06/chart">
              <c:ext xmlns:c16="http://schemas.microsoft.com/office/drawing/2014/chart" uri="{C3380CC4-5D6E-409C-BE32-E72D297353CC}">
                <c16:uniqueId val="{00000001-97B1-4C2B-9484-8E2D062FD2A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0.0000</c:formatCode>
                <c:ptCount val="2"/>
                <c:pt idx="0">
                  <c:v>1.0807215894920608E-3</c:v>
                </c:pt>
                <c:pt idx="1">
                  <c:v>7.2870363623114473E-5</c:v>
                </c:pt>
              </c:numCache>
            </c:numRef>
          </c:val>
          <c:extLst xmlns:c16r2="http://schemas.microsoft.com/office/drawing/2015/06/chart">
            <c:ext xmlns:c16="http://schemas.microsoft.com/office/drawing/2014/chart" uri="{C3380CC4-5D6E-409C-BE32-E72D297353CC}">
              <c16:uniqueId val="{00000002-97B1-4C2B-9484-8E2D062FD2AE}"/>
            </c:ext>
          </c:extLst>
        </c:ser>
        <c:dLbls>
          <c:showLegendKey val="0"/>
          <c:showVal val="0"/>
          <c:showCatName val="0"/>
          <c:showSerName val="0"/>
          <c:showPercent val="0"/>
          <c:showBubbleSize val="0"/>
        </c:dLbls>
        <c:gapWidth val="182"/>
        <c:axId val="511018288"/>
        <c:axId val="511008496"/>
      </c:barChart>
      <c:catAx>
        <c:axId val="511018288"/>
        <c:scaling>
          <c:orientation val="minMax"/>
        </c:scaling>
        <c:delete val="1"/>
        <c:axPos val="l"/>
        <c:numFmt formatCode="General" sourceLinked="1"/>
        <c:majorTickMark val="none"/>
        <c:minorTickMark val="none"/>
        <c:tickLblPos val="nextTo"/>
        <c:crossAx val="511008496"/>
        <c:crosses val="autoZero"/>
        <c:auto val="1"/>
        <c:lblAlgn val="ctr"/>
        <c:lblOffset val="100"/>
        <c:noMultiLvlLbl val="0"/>
      </c:catAx>
      <c:valAx>
        <c:axId val="511008496"/>
        <c:scaling>
          <c:orientation val="minMax"/>
        </c:scaling>
        <c:delete val="1"/>
        <c:axPos val="b"/>
        <c:majorGridlines>
          <c:spPr>
            <a:ln w="9525" cap="flat" cmpd="sng" algn="ctr">
              <a:noFill/>
              <a:round/>
            </a:ln>
            <a:effectLst/>
          </c:spPr>
        </c:majorGridlines>
        <c:numFmt formatCode="0.0000" sourceLinked="1"/>
        <c:majorTickMark val="none"/>
        <c:minorTickMark val="none"/>
        <c:tickLblPos val="nextTo"/>
        <c:crossAx val="51101828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xmlns:c16r2="http://schemas.microsoft.com/office/drawing/2015/06/chart">
              <c:ext xmlns:c16="http://schemas.microsoft.com/office/drawing/2014/chart" uri="{C3380CC4-5D6E-409C-BE32-E72D297353CC}">
                <c16:uniqueId val="{00000001-A01F-4ABB-A719-A5676EC021D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1</c:v>
                </c:pt>
                <c:pt idx="1">
                  <c:v>1</c:v>
                </c:pt>
              </c:numCache>
            </c:numRef>
          </c:val>
          <c:extLst xmlns:c16r2="http://schemas.microsoft.com/office/drawing/2015/06/chart">
            <c:ext xmlns:c16="http://schemas.microsoft.com/office/drawing/2014/chart" uri="{C3380CC4-5D6E-409C-BE32-E72D297353CC}">
              <c16:uniqueId val="{00000002-A01F-4ABB-A719-A5676EC021D6}"/>
            </c:ext>
          </c:extLst>
        </c:ser>
        <c:dLbls>
          <c:showLegendKey val="0"/>
          <c:showVal val="0"/>
          <c:showCatName val="0"/>
          <c:showSerName val="0"/>
          <c:showPercent val="0"/>
          <c:showBubbleSize val="0"/>
        </c:dLbls>
        <c:gapWidth val="182"/>
        <c:axId val="511009040"/>
        <c:axId val="511010128"/>
      </c:barChart>
      <c:catAx>
        <c:axId val="511009040"/>
        <c:scaling>
          <c:orientation val="minMax"/>
        </c:scaling>
        <c:delete val="1"/>
        <c:axPos val="l"/>
        <c:numFmt formatCode="General" sourceLinked="1"/>
        <c:majorTickMark val="none"/>
        <c:minorTickMark val="none"/>
        <c:tickLblPos val="nextTo"/>
        <c:crossAx val="511010128"/>
        <c:crosses val="autoZero"/>
        <c:auto val="1"/>
        <c:lblAlgn val="ctr"/>
        <c:lblOffset val="100"/>
        <c:noMultiLvlLbl val="0"/>
      </c:catAx>
      <c:valAx>
        <c:axId val="511010128"/>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511009040"/>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xmlns:c16r2="http://schemas.microsoft.com/office/drawing/2015/06/chart">
              <c:ext xmlns:c16="http://schemas.microsoft.com/office/drawing/2014/chart" uri="{C3380CC4-5D6E-409C-BE32-E72D297353CC}">
                <c16:uniqueId val="{00000001-4940-455B-8235-321D0C6FD594}"/>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c:formatCode>
                <c:ptCount val="2"/>
                <c:pt idx="0">
                  <c:v>50000</c:v>
                </c:pt>
                <c:pt idx="1">
                  <c:v>77041</c:v>
                </c:pt>
              </c:numCache>
            </c:numRef>
          </c:val>
          <c:extLst xmlns:c16r2="http://schemas.microsoft.com/office/drawing/2015/06/chart">
            <c:ext xmlns:c16="http://schemas.microsoft.com/office/drawing/2014/chart" uri="{C3380CC4-5D6E-409C-BE32-E72D297353CC}">
              <c16:uniqueId val="{00000002-4940-455B-8235-321D0C6FD594}"/>
            </c:ext>
          </c:extLst>
        </c:ser>
        <c:dLbls>
          <c:showLegendKey val="0"/>
          <c:showVal val="0"/>
          <c:showCatName val="0"/>
          <c:showSerName val="0"/>
          <c:showPercent val="0"/>
          <c:showBubbleSize val="0"/>
        </c:dLbls>
        <c:gapWidth val="182"/>
        <c:axId val="511011216"/>
        <c:axId val="618649808"/>
      </c:barChart>
      <c:catAx>
        <c:axId val="511011216"/>
        <c:scaling>
          <c:orientation val="minMax"/>
        </c:scaling>
        <c:delete val="1"/>
        <c:axPos val="l"/>
        <c:numFmt formatCode="General" sourceLinked="1"/>
        <c:majorTickMark val="none"/>
        <c:minorTickMark val="none"/>
        <c:tickLblPos val="nextTo"/>
        <c:crossAx val="618649808"/>
        <c:crosses val="autoZero"/>
        <c:auto val="1"/>
        <c:lblAlgn val="ctr"/>
        <c:lblOffset val="100"/>
        <c:noMultiLvlLbl val="0"/>
      </c:catAx>
      <c:valAx>
        <c:axId val="618649808"/>
        <c:scaling>
          <c:orientation val="minMax"/>
        </c:scaling>
        <c:delete val="1"/>
        <c:axPos val="b"/>
        <c:majorGridlines>
          <c:spPr>
            <a:ln w="9525" cap="flat" cmpd="sng" algn="ctr">
              <a:noFill/>
              <a:round/>
            </a:ln>
            <a:effectLst/>
          </c:spPr>
        </c:majorGridlines>
        <c:numFmt formatCode="#,##0" sourceLinked="1"/>
        <c:majorTickMark val="none"/>
        <c:minorTickMark val="none"/>
        <c:tickLblPos val="nextTo"/>
        <c:crossAx val="511011216"/>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xmlns:c16r2="http://schemas.microsoft.com/office/drawing/2015/06/chart">
              <c:ext xmlns:c16="http://schemas.microsoft.com/office/drawing/2014/chart" uri="{C3380CC4-5D6E-409C-BE32-E72D297353CC}">
                <c16:uniqueId val="{00000001-DF2F-44D3-B36B-07AEBC2FBBA4}"/>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0.00%</c:formatCode>
                <c:ptCount val="2"/>
                <c:pt idx="0">
                  <c:v>0.8</c:v>
                </c:pt>
                <c:pt idx="1">
                  <c:v>0.68122270742358082</c:v>
                </c:pt>
              </c:numCache>
            </c:numRef>
          </c:val>
          <c:extLst xmlns:c16r2="http://schemas.microsoft.com/office/drawing/2015/06/chart">
            <c:ext xmlns:c16="http://schemas.microsoft.com/office/drawing/2014/chart" uri="{C3380CC4-5D6E-409C-BE32-E72D297353CC}">
              <c16:uniqueId val="{00000002-DF2F-44D3-B36B-07AEBC2FBBA4}"/>
            </c:ext>
          </c:extLst>
        </c:ser>
        <c:dLbls>
          <c:showLegendKey val="0"/>
          <c:showVal val="0"/>
          <c:showCatName val="0"/>
          <c:showSerName val="0"/>
          <c:showPercent val="0"/>
          <c:showBubbleSize val="0"/>
        </c:dLbls>
        <c:gapWidth val="182"/>
        <c:axId val="618653072"/>
        <c:axId val="618650896"/>
      </c:barChart>
      <c:catAx>
        <c:axId val="618653072"/>
        <c:scaling>
          <c:orientation val="minMax"/>
        </c:scaling>
        <c:delete val="1"/>
        <c:axPos val="l"/>
        <c:numFmt formatCode="General" sourceLinked="1"/>
        <c:majorTickMark val="none"/>
        <c:minorTickMark val="none"/>
        <c:tickLblPos val="nextTo"/>
        <c:crossAx val="618650896"/>
        <c:crosses val="autoZero"/>
        <c:auto val="1"/>
        <c:lblAlgn val="ctr"/>
        <c:lblOffset val="100"/>
        <c:noMultiLvlLbl val="0"/>
      </c:catAx>
      <c:valAx>
        <c:axId val="618650896"/>
        <c:scaling>
          <c:orientation val="minMax"/>
        </c:scaling>
        <c:delete val="1"/>
        <c:axPos val="b"/>
        <c:majorGridlines>
          <c:spPr>
            <a:ln w="9525" cap="flat" cmpd="sng" algn="ctr">
              <a:noFill/>
              <a:round/>
            </a:ln>
            <a:effectLst/>
          </c:spPr>
        </c:majorGridlines>
        <c:numFmt formatCode="0.00%" sourceLinked="1"/>
        <c:majorTickMark val="none"/>
        <c:minorTickMark val="none"/>
        <c:tickLblPos val="nextTo"/>
        <c:crossAx val="618653072"/>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xmlns:c16r2="http://schemas.microsoft.com/office/drawing/2015/06/chart">
              <c:ext xmlns:c16="http://schemas.microsoft.com/office/drawing/2014/chart" uri="{C3380CC4-5D6E-409C-BE32-E72D297353CC}">
                <c16:uniqueId val="{00000001-DF2F-44D3-B36B-07AEBC2FBBA4}"/>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c:formatCode>
                <c:ptCount val="2"/>
                <c:pt idx="0">
                  <c:v>1000</c:v>
                </c:pt>
                <c:pt idx="1">
                  <c:v>897</c:v>
                </c:pt>
              </c:numCache>
            </c:numRef>
          </c:val>
          <c:extLst xmlns:c16r2="http://schemas.microsoft.com/office/drawing/2015/06/chart">
            <c:ext xmlns:c16="http://schemas.microsoft.com/office/drawing/2014/chart" uri="{C3380CC4-5D6E-409C-BE32-E72D297353CC}">
              <c16:uniqueId val="{00000002-DF2F-44D3-B36B-07AEBC2FBBA4}"/>
            </c:ext>
          </c:extLst>
        </c:ser>
        <c:dLbls>
          <c:showLegendKey val="0"/>
          <c:showVal val="0"/>
          <c:showCatName val="0"/>
          <c:showSerName val="0"/>
          <c:showPercent val="0"/>
          <c:showBubbleSize val="0"/>
        </c:dLbls>
        <c:gapWidth val="182"/>
        <c:axId val="640224288"/>
        <c:axId val="640222656"/>
      </c:barChart>
      <c:catAx>
        <c:axId val="640224288"/>
        <c:scaling>
          <c:orientation val="minMax"/>
        </c:scaling>
        <c:delete val="1"/>
        <c:axPos val="l"/>
        <c:numFmt formatCode="General" sourceLinked="1"/>
        <c:majorTickMark val="none"/>
        <c:minorTickMark val="none"/>
        <c:tickLblPos val="nextTo"/>
        <c:crossAx val="640222656"/>
        <c:crosses val="autoZero"/>
        <c:auto val="1"/>
        <c:lblAlgn val="ctr"/>
        <c:lblOffset val="100"/>
        <c:noMultiLvlLbl val="0"/>
      </c:catAx>
      <c:valAx>
        <c:axId val="640222656"/>
        <c:scaling>
          <c:orientation val="minMax"/>
        </c:scaling>
        <c:delete val="1"/>
        <c:axPos val="b"/>
        <c:majorGridlines>
          <c:spPr>
            <a:ln w="9525" cap="flat" cmpd="sng" algn="ctr">
              <a:noFill/>
              <a:round/>
            </a:ln>
            <a:effectLst/>
          </c:spPr>
        </c:majorGridlines>
        <c:numFmt formatCode="#,##0" sourceLinked="1"/>
        <c:majorTickMark val="none"/>
        <c:minorTickMark val="none"/>
        <c:tickLblPos val="nextTo"/>
        <c:crossAx val="64022428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xmlns:c16r2="http://schemas.microsoft.com/office/drawing/2015/06/chart">
              <c:ext xmlns:c16="http://schemas.microsoft.com/office/drawing/2014/chart" uri="{C3380CC4-5D6E-409C-BE32-E72D297353CC}">
                <c16:uniqueId val="{00000001-DF2F-44D3-B36B-07AEBC2FBBA4}"/>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0.00%</c:formatCode>
                <c:ptCount val="2"/>
                <c:pt idx="0">
                  <c:v>1</c:v>
                </c:pt>
                <c:pt idx="1">
                  <c:v>1</c:v>
                </c:pt>
              </c:numCache>
            </c:numRef>
          </c:val>
          <c:extLst xmlns:c16r2="http://schemas.microsoft.com/office/drawing/2015/06/chart">
            <c:ext xmlns:c16="http://schemas.microsoft.com/office/drawing/2014/chart" uri="{C3380CC4-5D6E-409C-BE32-E72D297353CC}">
              <c16:uniqueId val="{00000002-DF2F-44D3-B36B-07AEBC2FBBA4}"/>
            </c:ext>
          </c:extLst>
        </c:ser>
        <c:dLbls>
          <c:showLegendKey val="0"/>
          <c:showVal val="0"/>
          <c:showCatName val="0"/>
          <c:showSerName val="0"/>
          <c:showPercent val="0"/>
          <c:showBubbleSize val="0"/>
        </c:dLbls>
        <c:gapWidth val="182"/>
        <c:axId val="640211776"/>
        <c:axId val="640218304"/>
      </c:barChart>
      <c:catAx>
        <c:axId val="640211776"/>
        <c:scaling>
          <c:orientation val="minMax"/>
        </c:scaling>
        <c:delete val="1"/>
        <c:axPos val="l"/>
        <c:numFmt formatCode="General" sourceLinked="1"/>
        <c:majorTickMark val="none"/>
        <c:minorTickMark val="none"/>
        <c:tickLblPos val="nextTo"/>
        <c:crossAx val="640218304"/>
        <c:crosses val="autoZero"/>
        <c:auto val="1"/>
        <c:lblAlgn val="ctr"/>
        <c:lblOffset val="100"/>
        <c:noMultiLvlLbl val="0"/>
      </c:catAx>
      <c:valAx>
        <c:axId val="640218304"/>
        <c:scaling>
          <c:orientation val="minMax"/>
        </c:scaling>
        <c:delete val="1"/>
        <c:axPos val="b"/>
        <c:majorGridlines>
          <c:spPr>
            <a:ln w="9525" cap="flat" cmpd="sng" algn="ctr">
              <a:noFill/>
              <a:round/>
            </a:ln>
            <a:effectLst/>
          </c:spPr>
        </c:majorGridlines>
        <c:numFmt formatCode="0.00%" sourceLinked="1"/>
        <c:majorTickMark val="none"/>
        <c:minorTickMark val="none"/>
        <c:tickLblPos val="nextTo"/>
        <c:crossAx val="640211776"/>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bar"/>
        <c:grouping val="clustered"/>
        <c:varyColors val="0"/>
        <c:ser>
          <c:idx val="0"/>
          <c:order val="0"/>
          <c:tx>
            <c:strRef>
              <c:f>Plan1!$B$1</c:f>
              <c:strCache>
                <c:ptCount val="1"/>
                <c:pt idx="0">
                  <c:v>Qtde.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Plan1!$A$2:$A$8</c:f>
              <c:strCache>
                <c:ptCount val="5"/>
                <c:pt idx="0">
                  <c:v>Assuntos Organizacionais</c:v>
                </c:pt>
                <c:pt idx="1">
                  <c:v>Plano de Ação e Orçamento</c:v>
                </c:pt>
                <c:pt idx="2">
                  <c:v>Comissão Eleitoral</c:v>
                </c:pt>
                <c:pt idx="3">
                  <c:v>Políticas Urbanas</c:v>
                </c:pt>
                <c:pt idx="4">
                  <c:v>Processos Éticos Disciplinares</c:v>
                </c:pt>
              </c:strCache>
            </c:strRef>
          </c:cat>
          <c:val>
            <c:numRef>
              <c:f>Plan1!$B$2:$B$8</c:f>
              <c:numCache>
                <c:formatCode>General</c:formatCode>
                <c:ptCount val="7"/>
                <c:pt idx="0">
                  <c:v>14</c:v>
                </c:pt>
                <c:pt idx="1">
                  <c:v>12</c:v>
                </c:pt>
                <c:pt idx="2">
                  <c:v>1</c:v>
                </c:pt>
                <c:pt idx="3">
                  <c:v>2</c:v>
                </c:pt>
                <c:pt idx="4">
                  <c:v>3</c:v>
                </c:pt>
                <c:pt idx="6">
                  <c:v>32</c:v>
                </c:pt>
              </c:numCache>
            </c:numRef>
          </c:val>
          <c:extLst xmlns:c16r2="http://schemas.microsoft.com/office/drawing/2015/06/chart">
            <c:ext xmlns:c16="http://schemas.microsoft.com/office/drawing/2014/chart" uri="{C3380CC4-5D6E-409C-BE32-E72D297353CC}">
              <c16:uniqueId val="{00000000-3FCD-44D1-A5F5-9B18C7A31B64}"/>
            </c:ext>
          </c:extLst>
        </c:ser>
        <c:dLbls>
          <c:showLegendKey val="0"/>
          <c:showVal val="0"/>
          <c:showCatName val="0"/>
          <c:showSerName val="0"/>
          <c:showPercent val="0"/>
          <c:showBubbleSize val="0"/>
        </c:dLbls>
        <c:gapWidth val="182"/>
        <c:axId val="461122048"/>
        <c:axId val="461124224"/>
      </c:barChart>
      <c:catAx>
        <c:axId val="461122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461124224"/>
        <c:crosses val="autoZero"/>
        <c:auto val="1"/>
        <c:lblAlgn val="ctr"/>
        <c:lblOffset val="100"/>
        <c:noMultiLvlLbl val="0"/>
      </c:catAx>
      <c:valAx>
        <c:axId val="461124224"/>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611220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sz="1200"/>
      </a:pPr>
      <a:endParaRPr lang="pt-B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xmlns:c16r2="http://schemas.microsoft.com/office/drawing/2015/06/chart">
              <c:ext xmlns:c16="http://schemas.microsoft.com/office/drawing/2014/chart" uri="{C3380CC4-5D6E-409C-BE32-E72D297353CC}">
                <c16:uniqueId val="{00000001-117A-45A6-A53E-62ABFE070C0D}"/>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8.9686098654708519E-3</c:v>
                </c:pt>
                <c:pt idx="1">
                  <c:v>8.9686098654708519E-3</c:v>
                </c:pt>
              </c:numCache>
            </c:numRef>
          </c:val>
          <c:extLst xmlns:c16r2="http://schemas.microsoft.com/office/drawing/2015/06/chart">
            <c:ext xmlns:c16="http://schemas.microsoft.com/office/drawing/2014/chart" uri="{C3380CC4-5D6E-409C-BE32-E72D297353CC}">
              <c16:uniqueId val="{00000002-117A-45A6-A53E-62ABFE070C0D}"/>
            </c:ext>
          </c:extLst>
        </c:ser>
        <c:dLbls>
          <c:showLegendKey val="0"/>
          <c:showVal val="0"/>
          <c:showCatName val="0"/>
          <c:showSerName val="0"/>
          <c:showPercent val="0"/>
          <c:showBubbleSize val="0"/>
        </c:dLbls>
        <c:gapWidth val="182"/>
        <c:axId val="618646544"/>
        <c:axId val="618650352"/>
      </c:barChart>
      <c:catAx>
        <c:axId val="618646544"/>
        <c:scaling>
          <c:orientation val="minMax"/>
        </c:scaling>
        <c:delete val="1"/>
        <c:axPos val="l"/>
        <c:numFmt formatCode="General" sourceLinked="1"/>
        <c:majorTickMark val="none"/>
        <c:minorTickMark val="none"/>
        <c:tickLblPos val="nextTo"/>
        <c:crossAx val="618650352"/>
        <c:crosses val="autoZero"/>
        <c:auto val="1"/>
        <c:lblAlgn val="ctr"/>
        <c:lblOffset val="100"/>
        <c:noMultiLvlLbl val="0"/>
      </c:catAx>
      <c:valAx>
        <c:axId val="618650352"/>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618646544"/>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xmlns:c16r2="http://schemas.microsoft.com/office/drawing/2015/06/chart">
              <c:ext xmlns:c16="http://schemas.microsoft.com/office/drawing/2014/chart" uri="{C3380CC4-5D6E-409C-BE32-E72D297353CC}">
                <c16:uniqueId val="{00000001-5522-4FB0-ABF5-92845432D56D}"/>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c:formatCode>
                <c:ptCount val="2"/>
                <c:pt idx="0">
                  <c:v>4.4843049327354259E-3</c:v>
                </c:pt>
                <c:pt idx="1">
                  <c:v>1.3452914798206279E-2</c:v>
                </c:pt>
              </c:numCache>
            </c:numRef>
          </c:val>
          <c:extLst xmlns:c16r2="http://schemas.microsoft.com/office/drawing/2015/06/chart">
            <c:ext xmlns:c16="http://schemas.microsoft.com/office/drawing/2014/chart" uri="{C3380CC4-5D6E-409C-BE32-E72D297353CC}">
              <c16:uniqueId val="{00000002-5522-4FB0-ABF5-92845432D56D}"/>
            </c:ext>
          </c:extLst>
        </c:ser>
        <c:dLbls>
          <c:showLegendKey val="0"/>
          <c:showVal val="0"/>
          <c:showCatName val="0"/>
          <c:showSerName val="0"/>
          <c:showPercent val="0"/>
          <c:showBubbleSize val="0"/>
        </c:dLbls>
        <c:gapWidth val="182"/>
        <c:axId val="618654160"/>
        <c:axId val="618644912"/>
      </c:barChart>
      <c:catAx>
        <c:axId val="618654160"/>
        <c:scaling>
          <c:orientation val="minMax"/>
        </c:scaling>
        <c:delete val="1"/>
        <c:axPos val="l"/>
        <c:numFmt formatCode="General" sourceLinked="1"/>
        <c:majorTickMark val="none"/>
        <c:minorTickMark val="none"/>
        <c:tickLblPos val="nextTo"/>
        <c:crossAx val="618644912"/>
        <c:crosses val="autoZero"/>
        <c:auto val="1"/>
        <c:lblAlgn val="ctr"/>
        <c:lblOffset val="100"/>
        <c:noMultiLvlLbl val="0"/>
      </c:catAx>
      <c:valAx>
        <c:axId val="618644912"/>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618654160"/>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xmlns:c16r2="http://schemas.microsoft.com/office/drawing/2015/06/chart">
              <c:ext xmlns:c16="http://schemas.microsoft.com/office/drawing/2014/chart" uri="{C3380CC4-5D6E-409C-BE32-E72D297353CC}">
                <c16:uniqueId val="{00000001-5453-4ADD-8494-B7797AEB254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"R$"\ #,##0.00</c:formatCode>
                <c:ptCount val="2"/>
                <c:pt idx="0">
                  <c:v>796.4</c:v>
                </c:pt>
                <c:pt idx="1">
                  <c:v>842.83432711621231</c:v>
                </c:pt>
              </c:numCache>
            </c:numRef>
          </c:val>
          <c:extLst xmlns:c16r2="http://schemas.microsoft.com/office/drawing/2015/06/chart">
            <c:ext xmlns:c16="http://schemas.microsoft.com/office/drawing/2014/chart" uri="{C3380CC4-5D6E-409C-BE32-E72D297353CC}">
              <c16:uniqueId val="{00000002-5453-4ADD-8494-B7797AEB2548}"/>
            </c:ext>
          </c:extLst>
        </c:ser>
        <c:dLbls>
          <c:showLegendKey val="0"/>
          <c:showVal val="0"/>
          <c:showCatName val="0"/>
          <c:showSerName val="0"/>
          <c:showPercent val="0"/>
          <c:showBubbleSize val="0"/>
        </c:dLbls>
        <c:gapWidth val="182"/>
        <c:axId val="618646000"/>
        <c:axId val="618654704"/>
      </c:barChart>
      <c:catAx>
        <c:axId val="618646000"/>
        <c:scaling>
          <c:orientation val="minMax"/>
        </c:scaling>
        <c:delete val="1"/>
        <c:axPos val="l"/>
        <c:numFmt formatCode="General" sourceLinked="1"/>
        <c:majorTickMark val="none"/>
        <c:minorTickMark val="none"/>
        <c:tickLblPos val="nextTo"/>
        <c:crossAx val="618654704"/>
        <c:crosses val="autoZero"/>
        <c:auto val="1"/>
        <c:lblAlgn val="ctr"/>
        <c:lblOffset val="100"/>
        <c:noMultiLvlLbl val="0"/>
      </c:catAx>
      <c:valAx>
        <c:axId val="618654704"/>
        <c:scaling>
          <c:orientation val="minMax"/>
        </c:scaling>
        <c:delete val="1"/>
        <c:axPos val="b"/>
        <c:majorGridlines>
          <c:spPr>
            <a:ln w="9525" cap="flat" cmpd="sng" algn="ctr">
              <a:noFill/>
              <a:round/>
            </a:ln>
            <a:effectLst/>
          </c:spPr>
        </c:majorGridlines>
        <c:numFmt formatCode="&quot;R$&quot;\ #,##0.00" sourceLinked="1"/>
        <c:majorTickMark val="none"/>
        <c:minorTickMark val="none"/>
        <c:tickLblPos val="nextTo"/>
        <c:crossAx val="618646000"/>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xmlns:c16r2="http://schemas.microsoft.com/office/drawing/2015/06/chart">
              <c:ext xmlns:c16="http://schemas.microsoft.com/office/drawing/2014/chart" uri="{C3380CC4-5D6E-409C-BE32-E72D297353CC}">
                <c16:uniqueId val="{00000001-D389-41DE-AB37-1C842C4E7890}"/>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c:formatCode>
                <c:ptCount val="2"/>
                <c:pt idx="0">
                  <c:v>0.51800000000000002</c:v>
                </c:pt>
                <c:pt idx="1">
                  <c:v>0.46425877011836975</c:v>
                </c:pt>
              </c:numCache>
            </c:numRef>
          </c:val>
          <c:extLst xmlns:c16r2="http://schemas.microsoft.com/office/drawing/2015/06/chart">
            <c:ext xmlns:c16="http://schemas.microsoft.com/office/drawing/2014/chart" uri="{C3380CC4-5D6E-409C-BE32-E72D297353CC}">
              <c16:uniqueId val="{00000002-D389-41DE-AB37-1C842C4E7890}"/>
            </c:ext>
          </c:extLst>
        </c:ser>
        <c:dLbls>
          <c:showLegendKey val="0"/>
          <c:showVal val="0"/>
          <c:showCatName val="0"/>
          <c:showSerName val="0"/>
          <c:showPercent val="0"/>
          <c:showBubbleSize val="0"/>
        </c:dLbls>
        <c:gapWidth val="182"/>
        <c:axId val="618645456"/>
        <c:axId val="618651440"/>
      </c:barChart>
      <c:catAx>
        <c:axId val="618645456"/>
        <c:scaling>
          <c:orientation val="minMax"/>
        </c:scaling>
        <c:delete val="1"/>
        <c:axPos val="l"/>
        <c:numFmt formatCode="General" sourceLinked="1"/>
        <c:majorTickMark val="none"/>
        <c:minorTickMark val="none"/>
        <c:tickLblPos val="nextTo"/>
        <c:crossAx val="618651440"/>
        <c:crosses val="autoZero"/>
        <c:auto val="1"/>
        <c:lblAlgn val="ctr"/>
        <c:lblOffset val="100"/>
        <c:noMultiLvlLbl val="0"/>
      </c:catAx>
      <c:valAx>
        <c:axId val="618651440"/>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618645456"/>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xmlns:c16r2="http://schemas.microsoft.com/office/drawing/2015/06/chart">
              <c:ext xmlns:c16="http://schemas.microsoft.com/office/drawing/2014/chart" uri="{C3380CC4-5D6E-409C-BE32-E72D297353CC}">
                <c16:uniqueId val="{00000001-AC8A-4C5E-A11E-E69F87580958}"/>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17</c:v>
                </c:pt>
                <c:pt idx="1">
                  <c:v>40.630335817230446</c:v>
                </c:pt>
              </c:numCache>
            </c:numRef>
          </c:val>
          <c:extLst xmlns:c16r2="http://schemas.microsoft.com/office/drawing/2015/06/chart">
            <c:ext xmlns:c16="http://schemas.microsoft.com/office/drawing/2014/chart" uri="{C3380CC4-5D6E-409C-BE32-E72D297353CC}">
              <c16:uniqueId val="{00000002-AC8A-4C5E-A11E-E69F87580958}"/>
            </c:ext>
          </c:extLst>
        </c:ser>
        <c:dLbls>
          <c:showLegendKey val="0"/>
          <c:showVal val="0"/>
          <c:showCatName val="0"/>
          <c:showSerName val="0"/>
          <c:showPercent val="0"/>
          <c:showBubbleSize val="0"/>
        </c:dLbls>
        <c:gapWidth val="182"/>
        <c:axId val="618655248"/>
        <c:axId val="618651984"/>
      </c:barChart>
      <c:catAx>
        <c:axId val="618655248"/>
        <c:scaling>
          <c:orientation val="minMax"/>
        </c:scaling>
        <c:delete val="1"/>
        <c:axPos val="l"/>
        <c:numFmt formatCode="General" sourceLinked="1"/>
        <c:majorTickMark val="none"/>
        <c:minorTickMark val="none"/>
        <c:tickLblPos val="nextTo"/>
        <c:crossAx val="618651984"/>
        <c:crosses val="autoZero"/>
        <c:auto val="1"/>
        <c:lblAlgn val="ctr"/>
        <c:lblOffset val="100"/>
        <c:noMultiLvlLbl val="0"/>
      </c:catAx>
      <c:valAx>
        <c:axId val="618651984"/>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61865524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xmlns:c16r2="http://schemas.microsoft.com/office/drawing/2015/06/chart">
              <c:ext xmlns:c16="http://schemas.microsoft.com/office/drawing/2014/chart" uri="{C3380CC4-5D6E-409C-BE32-E72D297353CC}">
                <c16:uniqueId val="{00000001-B636-41EF-9BAD-F7607839BB97}"/>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c:formatCode>
                <c:ptCount val="2"/>
                <c:pt idx="0">
                  <c:v>0.28000000000000003</c:v>
                </c:pt>
                <c:pt idx="1">
                  <c:v>0.36</c:v>
                </c:pt>
              </c:numCache>
            </c:numRef>
          </c:val>
          <c:extLst xmlns:c16r2="http://schemas.microsoft.com/office/drawing/2015/06/chart">
            <c:ext xmlns:c16="http://schemas.microsoft.com/office/drawing/2014/chart" uri="{C3380CC4-5D6E-409C-BE32-E72D297353CC}">
              <c16:uniqueId val="{00000002-B636-41EF-9BAD-F7607839BB97}"/>
            </c:ext>
          </c:extLst>
        </c:ser>
        <c:dLbls>
          <c:showLegendKey val="0"/>
          <c:showVal val="0"/>
          <c:showCatName val="0"/>
          <c:showSerName val="0"/>
          <c:showPercent val="0"/>
          <c:showBubbleSize val="0"/>
        </c:dLbls>
        <c:gapWidth val="182"/>
        <c:axId val="618647088"/>
        <c:axId val="618652528"/>
      </c:barChart>
      <c:catAx>
        <c:axId val="618647088"/>
        <c:scaling>
          <c:orientation val="minMax"/>
        </c:scaling>
        <c:delete val="1"/>
        <c:axPos val="l"/>
        <c:numFmt formatCode="General" sourceLinked="1"/>
        <c:majorTickMark val="none"/>
        <c:minorTickMark val="none"/>
        <c:tickLblPos val="nextTo"/>
        <c:crossAx val="618652528"/>
        <c:crosses val="autoZero"/>
        <c:auto val="1"/>
        <c:lblAlgn val="ctr"/>
        <c:lblOffset val="100"/>
        <c:noMultiLvlLbl val="0"/>
      </c:catAx>
      <c:valAx>
        <c:axId val="618652528"/>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618647088"/>
        <c:crosses val="autoZero"/>
        <c:crossBetween val="between"/>
      </c:valAx>
      <c:spPr>
        <a:noFill/>
        <a:ln>
          <a:noFill/>
        </a:ln>
        <a:effectLst/>
      </c:spPr>
    </c:plotArea>
    <c:plotVisOnly val="1"/>
    <c:dispBlanksAs val="gap"/>
    <c:showDLblsOverMax val="0"/>
  </c:chart>
  <c:spPr>
    <a:noFill/>
    <a:ln>
      <a:noFill/>
    </a:ln>
    <a:effectLst/>
  </c:spPr>
  <c:txPr>
    <a:bodyPr/>
    <a:lstStyle/>
    <a:p>
      <a:pPr>
        <a:defRPr sz="900"/>
      </a:pPr>
      <a:endParaRPr lang="pt-B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xmlns:c16r2="http://schemas.microsoft.com/office/drawing/2015/06/chart">
              <c:ext xmlns:c16="http://schemas.microsoft.com/office/drawing/2014/chart" uri="{C3380CC4-5D6E-409C-BE32-E72D297353CC}">
                <c16:uniqueId val="{00000001-426E-406A-A906-F873F3125429}"/>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0.70499999999999996</c:v>
                </c:pt>
                <c:pt idx="1">
                  <c:v>0.72</c:v>
                </c:pt>
              </c:numCache>
            </c:numRef>
          </c:val>
          <c:extLst xmlns:c16r2="http://schemas.microsoft.com/office/drawing/2015/06/chart">
            <c:ext xmlns:c16="http://schemas.microsoft.com/office/drawing/2014/chart" uri="{C3380CC4-5D6E-409C-BE32-E72D297353CC}">
              <c16:uniqueId val="{00000002-426E-406A-A906-F873F3125429}"/>
            </c:ext>
          </c:extLst>
        </c:ser>
        <c:dLbls>
          <c:showLegendKey val="0"/>
          <c:showVal val="0"/>
          <c:showCatName val="0"/>
          <c:showSerName val="0"/>
          <c:showPercent val="0"/>
          <c:showBubbleSize val="0"/>
        </c:dLbls>
        <c:gapWidth val="182"/>
        <c:axId val="618641104"/>
        <c:axId val="618648176"/>
      </c:barChart>
      <c:catAx>
        <c:axId val="618641104"/>
        <c:scaling>
          <c:orientation val="minMax"/>
        </c:scaling>
        <c:delete val="1"/>
        <c:axPos val="l"/>
        <c:numFmt formatCode="General" sourceLinked="1"/>
        <c:majorTickMark val="none"/>
        <c:minorTickMark val="none"/>
        <c:tickLblPos val="nextTo"/>
        <c:crossAx val="618648176"/>
        <c:crosses val="autoZero"/>
        <c:auto val="1"/>
        <c:lblAlgn val="ctr"/>
        <c:lblOffset val="100"/>
        <c:noMultiLvlLbl val="0"/>
      </c:catAx>
      <c:valAx>
        <c:axId val="618648176"/>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618641104"/>
        <c:crosses val="autoZero"/>
        <c:crossBetween val="between"/>
      </c:valAx>
      <c:spPr>
        <a:noFill/>
        <a:ln>
          <a:noFill/>
        </a:ln>
        <a:effectLst/>
      </c:spPr>
    </c:plotArea>
    <c:plotVisOnly val="1"/>
    <c:dispBlanksAs val="gap"/>
    <c:showDLblsOverMax val="0"/>
  </c:chart>
  <c:spPr>
    <a:noFill/>
    <a:ln>
      <a:noFill/>
    </a:ln>
    <a:effectLst/>
  </c:spPr>
  <c:txPr>
    <a:bodyPr/>
    <a:lstStyle/>
    <a:p>
      <a:pPr>
        <a:defRPr sz="900"/>
      </a:pPr>
      <a:endParaRPr lang="pt-B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t-BR" dirty="0"/>
              <a:t>Porcentagem de abertura de processos de solicitação de descontos</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Planilha1!$B$1</c:f>
              <c:strCache>
                <c:ptCount val="1"/>
                <c:pt idx="0">
                  <c:v>50% Desc. Maternidade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Meta</c:v>
                </c:pt>
                <c:pt idx="1">
                  <c:v>Resultado</c:v>
                </c:pt>
              </c:strCache>
            </c:strRef>
          </c:cat>
          <c:val>
            <c:numRef>
              <c:f>Planilha1!$B$2:$B$3</c:f>
              <c:numCache>
                <c:formatCode>0.0%</c:formatCode>
                <c:ptCount val="2"/>
                <c:pt idx="0">
                  <c:v>0.01</c:v>
                </c:pt>
                <c:pt idx="1">
                  <c:v>1.0172490048651039E-2</c:v>
                </c:pt>
              </c:numCache>
            </c:numRef>
          </c:val>
          <c:extLst xmlns:c16r2="http://schemas.microsoft.com/office/drawing/2015/06/chart">
            <c:ext xmlns:c16="http://schemas.microsoft.com/office/drawing/2014/chart" uri="{C3380CC4-5D6E-409C-BE32-E72D297353CC}">
              <c16:uniqueId val="{00000000-ED0B-429A-9778-AA0B47C546E2}"/>
            </c:ext>
          </c:extLst>
        </c:ser>
        <c:ser>
          <c:idx val="1"/>
          <c:order val="1"/>
          <c:tx>
            <c:strRef>
              <c:f>Planilha1!$C$1</c:f>
              <c:strCache>
                <c:ptCount val="1"/>
                <c:pt idx="0">
                  <c:v>50% Desc. Paternidade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Meta</c:v>
                </c:pt>
                <c:pt idx="1">
                  <c:v>Resultado</c:v>
                </c:pt>
              </c:strCache>
            </c:strRef>
          </c:cat>
          <c:val>
            <c:numRef>
              <c:f>Planilha1!$C$2:$C$3</c:f>
              <c:numCache>
                <c:formatCode>0.0%</c:formatCode>
                <c:ptCount val="2"/>
                <c:pt idx="0">
                  <c:v>0.01</c:v>
                </c:pt>
                <c:pt idx="1">
                  <c:v>2.4509803921568627E-3</c:v>
                </c:pt>
              </c:numCache>
            </c:numRef>
          </c:val>
          <c:extLst xmlns:c16r2="http://schemas.microsoft.com/office/drawing/2015/06/chart">
            <c:ext xmlns:c16="http://schemas.microsoft.com/office/drawing/2014/chart" uri="{C3380CC4-5D6E-409C-BE32-E72D297353CC}">
              <c16:uniqueId val="{00000001-ED0B-429A-9778-AA0B47C546E2}"/>
            </c:ext>
          </c:extLst>
        </c:ser>
        <c:ser>
          <c:idx val="2"/>
          <c:order val="2"/>
          <c:tx>
            <c:strRef>
              <c:f>Planilha1!$D$1</c:f>
              <c:strCache>
                <c:ptCount val="1"/>
                <c:pt idx="0">
                  <c:v>90% Desc. Polit. Pub</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Meta</c:v>
                </c:pt>
                <c:pt idx="1">
                  <c:v>Resultado</c:v>
                </c:pt>
              </c:strCache>
            </c:strRef>
          </c:cat>
          <c:val>
            <c:numRef>
              <c:f>Planilha1!$D$2:$D$3</c:f>
              <c:numCache>
                <c:formatCode>0.0%</c:formatCode>
                <c:ptCount val="2"/>
                <c:pt idx="0">
                  <c:v>0.05</c:v>
                </c:pt>
                <c:pt idx="1">
                  <c:v>3.8737446197991389E-2</c:v>
                </c:pt>
              </c:numCache>
            </c:numRef>
          </c:val>
          <c:extLst xmlns:c16r2="http://schemas.microsoft.com/office/drawing/2015/06/chart">
            <c:ext xmlns:c16="http://schemas.microsoft.com/office/drawing/2014/chart" uri="{C3380CC4-5D6E-409C-BE32-E72D297353CC}">
              <c16:uniqueId val="{00000002-ED0B-429A-9778-AA0B47C546E2}"/>
            </c:ext>
          </c:extLst>
        </c:ser>
        <c:ser>
          <c:idx val="3"/>
          <c:order val="3"/>
          <c:tx>
            <c:strRef>
              <c:f>Planilha1!$E$1</c:f>
              <c:strCache>
                <c:ptCount val="1"/>
                <c:pt idx="0">
                  <c:v>90% Desc. PJ</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Meta</c:v>
                </c:pt>
                <c:pt idx="1">
                  <c:v>Resultado</c:v>
                </c:pt>
              </c:strCache>
            </c:strRef>
          </c:cat>
          <c:val>
            <c:numRef>
              <c:f>Planilha1!$E$2:$E$3</c:f>
              <c:numCache>
                <c:formatCode>0.0%</c:formatCode>
                <c:ptCount val="2"/>
                <c:pt idx="0">
                  <c:v>0.1</c:v>
                </c:pt>
                <c:pt idx="1">
                  <c:v>8.2514734774066803E-2</c:v>
                </c:pt>
              </c:numCache>
            </c:numRef>
          </c:val>
          <c:extLst xmlns:c16r2="http://schemas.microsoft.com/office/drawing/2015/06/chart">
            <c:ext xmlns:c16="http://schemas.microsoft.com/office/drawing/2014/chart" uri="{C3380CC4-5D6E-409C-BE32-E72D297353CC}">
              <c16:uniqueId val="{00000003-ED0B-429A-9778-AA0B47C546E2}"/>
            </c:ext>
          </c:extLst>
        </c:ser>
        <c:dLbls>
          <c:dLblPos val="inEnd"/>
          <c:showLegendKey val="0"/>
          <c:showVal val="1"/>
          <c:showCatName val="0"/>
          <c:showSerName val="0"/>
          <c:showPercent val="0"/>
          <c:showBubbleSize val="0"/>
        </c:dLbls>
        <c:gapWidth val="219"/>
        <c:overlap val="-27"/>
        <c:axId val="618649264"/>
        <c:axId val="618640560"/>
      </c:barChart>
      <c:catAx>
        <c:axId val="61864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618640560"/>
        <c:crosses val="autoZero"/>
        <c:auto val="1"/>
        <c:lblAlgn val="ctr"/>
        <c:lblOffset val="100"/>
        <c:noMultiLvlLbl val="0"/>
      </c:catAx>
      <c:valAx>
        <c:axId val="6186405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6186492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a:outerShdw blurRad="50800" dist="38100" dir="2700000" algn="tl" rotWithShape="0">
        <a:prstClr val="black">
          <a:alpha val="40000"/>
        </a:prstClr>
      </a:outerShdw>
    </a:effectLst>
  </c:spPr>
  <c:txPr>
    <a:bodyPr/>
    <a:lstStyle/>
    <a:p>
      <a:pPr>
        <a:defRPr/>
      </a:pPr>
      <a:endParaRPr lang="pt-B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xmlns:c16r2="http://schemas.microsoft.com/office/drawing/2015/06/chart">
              <c:ext xmlns:c16="http://schemas.microsoft.com/office/drawing/2014/chart" uri="{C3380CC4-5D6E-409C-BE32-E72D297353CC}">
                <c16:uniqueId val="{00000001-7AB3-4968-BA12-7F216AF17CC7}"/>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"R$"\ #,##0.00</c:formatCode>
                <c:ptCount val="2"/>
                <c:pt idx="0">
                  <c:v>50</c:v>
                </c:pt>
                <c:pt idx="1">
                  <c:v>50</c:v>
                </c:pt>
              </c:numCache>
            </c:numRef>
          </c:val>
          <c:extLst xmlns:c16r2="http://schemas.microsoft.com/office/drawing/2015/06/chart">
            <c:ext xmlns:c16="http://schemas.microsoft.com/office/drawing/2014/chart" uri="{C3380CC4-5D6E-409C-BE32-E72D297353CC}">
              <c16:uniqueId val="{00000002-7AB3-4968-BA12-7F216AF17CC7}"/>
            </c:ext>
          </c:extLst>
        </c:ser>
        <c:dLbls>
          <c:showLegendKey val="0"/>
          <c:showVal val="0"/>
          <c:showCatName val="0"/>
          <c:showSerName val="0"/>
          <c:showPercent val="0"/>
          <c:showBubbleSize val="0"/>
        </c:dLbls>
        <c:gapWidth val="182"/>
        <c:axId val="618640016"/>
        <c:axId val="618641648"/>
      </c:barChart>
      <c:catAx>
        <c:axId val="618640016"/>
        <c:scaling>
          <c:orientation val="minMax"/>
        </c:scaling>
        <c:delete val="1"/>
        <c:axPos val="l"/>
        <c:numFmt formatCode="General" sourceLinked="1"/>
        <c:majorTickMark val="none"/>
        <c:minorTickMark val="none"/>
        <c:tickLblPos val="nextTo"/>
        <c:crossAx val="618641648"/>
        <c:crosses val="autoZero"/>
        <c:auto val="1"/>
        <c:lblAlgn val="ctr"/>
        <c:lblOffset val="100"/>
        <c:noMultiLvlLbl val="0"/>
      </c:catAx>
      <c:valAx>
        <c:axId val="618641648"/>
        <c:scaling>
          <c:orientation val="minMax"/>
        </c:scaling>
        <c:delete val="1"/>
        <c:axPos val="b"/>
        <c:majorGridlines>
          <c:spPr>
            <a:ln w="9525" cap="flat" cmpd="sng" algn="ctr">
              <a:noFill/>
              <a:round/>
            </a:ln>
            <a:effectLst/>
          </c:spPr>
        </c:majorGridlines>
        <c:numFmt formatCode="&quot;R$&quot;\ #,##0.00" sourceLinked="1"/>
        <c:majorTickMark val="none"/>
        <c:minorTickMark val="none"/>
        <c:tickLblPos val="nextTo"/>
        <c:crossAx val="618640016"/>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xmlns:c16r2="http://schemas.microsoft.com/office/drawing/2015/06/chart">
              <c:ext xmlns:c16="http://schemas.microsoft.com/office/drawing/2014/chart" uri="{C3380CC4-5D6E-409C-BE32-E72D297353CC}">
                <c16:uniqueId val="{00000001-7AB3-4968-BA12-7F216AF17CC7}"/>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0.66700000000000004</c:v>
                </c:pt>
                <c:pt idx="1">
                  <c:v>0.5</c:v>
                </c:pt>
              </c:numCache>
            </c:numRef>
          </c:val>
          <c:extLst xmlns:c16r2="http://schemas.microsoft.com/office/drawing/2015/06/chart">
            <c:ext xmlns:c16="http://schemas.microsoft.com/office/drawing/2014/chart" uri="{C3380CC4-5D6E-409C-BE32-E72D297353CC}">
              <c16:uniqueId val="{00000002-7AB3-4968-BA12-7F216AF17CC7}"/>
            </c:ext>
          </c:extLst>
        </c:ser>
        <c:dLbls>
          <c:showLegendKey val="0"/>
          <c:showVal val="0"/>
          <c:showCatName val="0"/>
          <c:showSerName val="0"/>
          <c:showPercent val="0"/>
          <c:showBubbleSize val="0"/>
        </c:dLbls>
        <c:gapWidth val="182"/>
        <c:axId val="618643280"/>
        <c:axId val="618642192"/>
      </c:barChart>
      <c:catAx>
        <c:axId val="618643280"/>
        <c:scaling>
          <c:orientation val="minMax"/>
        </c:scaling>
        <c:delete val="1"/>
        <c:axPos val="l"/>
        <c:numFmt formatCode="General" sourceLinked="1"/>
        <c:majorTickMark val="none"/>
        <c:minorTickMark val="none"/>
        <c:tickLblPos val="nextTo"/>
        <c:crossAx val="618642192"/>
        <c:crosses val="autoZero"/>
        <c:auto val="1"/>
        <c:lblAlgn val="ctr"/>
        <c:lblOffset val="100"/>
        <c:noMultiLvlLbl val="0"/>
      </c:catAx>
      <c:valAx>
        <c:axId val="618642192"/>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618643280"/>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2019</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Plan1!$A$2</c:f>
              <c:strCache>
                <c:ptCount val="1"/>
                <c:pt idx="0">
                  <c:v>Quantidades de Relatórios de Fiscalização (SICCAU)</c:v>
                </c:pt>
              </c:strCache>
            </c:strRef>
          </c:cat>
          <c:val>
            <c:numRef>
              <c:f>Plan1!$B$2</c:f>
              <c:numCache>
                <c:formatCode>General</c:formatCode>
                <c:ptCount val="1"/>
                <c:pt idx="0">
                  <c:v>432</c:v>
                </c:pt>
              </c:numCache>
            </c:numRef>
          </c:val>
          <c:extLst xmlns:c16r2="http://schemas.microsoft.com/office/drawing/2015/06/chart">
            <c:ext xmlns:c16="http://schemas.microsoft.com/office/drawing/2014/chart" uri="{C3380CC4-5D6E-409C-BE32-E72D297353CC}">
              <c16:uniqueId val="{00000000-4F15-4582-9AB1-6270B3256E68}"/>
            </c:ext>
          </c:extLst>
        </c:ser>
        <c:ser>
          <c:idx val="1"/>
          <c:order val="1"/>
          <c:tx>
            <c:strRef>
              <c:f>Plan1!$C$1</c:f>
              <c:strCache>
                <c:ptCount val="1"/>
                <c:pt idx="0">
                  <c:v>2020</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Plan1!$A$2</c:f>
              <c:strCache>
                <c:ptCount val="1"/>
                <c:pt idx="0">
                  <c:v>Quantidades de Relatórios de Fiscalização (SICCAU)</c:v>
                </c:pt>
              </c:strCache>
            </c:strRef>
          </c:cat>
          <c:val>
            <c:numRef>
              <c:f>Plan1!$C$2</c:f>
              <c:numCache>
                <c:formatCode>General</c:formatCode>
                <c:ptCount val="1"/>
                <c:pt idx="0">
                  <c:v>176</c:v>
                </c:pt>
              </c:numCache>
            </c:numRef>
          </c:val>
          <c:extLst xmlns:c16r2="http://schemas.microsoft.com/office/drawing/2015/06/chart">
            <c:ext xmlns:c16="http://schemas.microsoft.com/office/drawing/2014/chart" uri="{C3380CC4-5D6E-409C-BE32-E72D297353CC}">
              <c16:uniqueId val="{00000001-4F15-4582-9AB1-6270B3256E68}"/>
            </c:ext>
          </c:extLst>
        </c:ser>
        <c:ser>
          <c:idx val="2"/>
          <c:order val="2"/>
          <c:tx>
            <c:strRef>
              <c:f>Plan1!$D$1</c:f>
              <c:strCache>
                <c:ptCount val="1"/>
                <c:pt idx="0">
                  <c:v>2021</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Plan1!$A$2</c:f>
              <c:strCache>
                <c:ptCount val="1"/>
                <c:pt idx="0">
                  <c:v>Quantidades de Relatórios de Fiscalização (SICCAU)</c:v>
                </c:pt>
              </c:strCache>
            </c:strRef>
          </c:cat>
          <c:val>
            <c:numRef>
              <c:f>Plan1!$D$2</c:f>
              <c:numCache>
                <c:formatCode>General</c:formatCode>
                <c:ptCount val="1"/>
                <c:pt idx="0">
                  <c:v>291</c:v>
                </c:pt>
              </c:numCache>
            </c:numRef>
          </c:val>
          <c:extLst xmlns:c16r2="http://schemas.microsoft.com/office/drawing/2015/06/chart">
            <c:ext xmlns:c16="http://schemas.microsoft.com/office/drawing/2014/chart" uri="{C3380CC4-5D6E-409C-BE32-E72D297353CC}">
              <c16:uniqueId val="{00000002-4F15-4582-9AB1-6270B3256E68}"/>
            </c:ext>
          </c:extLst>
        </c:ser>
        <c:ser>
          <c:idx val="3"/>
          <c:order val="3"/>
          <c:tx>
            <c:strRef>
              <c:f>Plan1!$E$1</c:f>
              <c:strCache>
                <c:ptCount val="1"/>
                <c:pt idx="0">
                  <c:v>2022</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Plan1!$A$2</c:f>
              <c:strCache>
                <c:ptCount val="1"/>
                <c:pt idx="0">
                  <c:v>Quantidades de Relatórios de Fiscalização (SICCAU)</c:v>
                </c:pt>
              </c:strCache>
            </c:strRef>
          </c:cat>
          <c:val>
            <c:numRef>
              <c:f>Plan1!$E$2</c:f>
              <c:numCache>
                <c:formatCode>General</c:formatCode>
                <c:ptCount val="1"/>
                <c:pt idx="0">
                  <c:v>386</c:v>
                </c:pt>
              </c:numCache>
            </c:numRef>
          </c:val>
          <c:extLst xmlns:c16r2="http://schemas.microsoft.com/office/drawing/2015/06/chart">
            <c:ext xmlns:c16="http://schemas.microsoft.com/office/drawing/2014/chart" uri="{C3380CC4-5D6E-409C-BE32-E72D297353CC}">
              <c16:uniqueId val="{00000003-4F15-4582-9AB1-6270B3256E68}"/>
            </c:ext>
          </c:extLst>
        </c:ser>
        <c:ser>
          <c:idx val="4"/>
          <c:order val="4"/>
          <c:tx>
            <c:strRef>
              <c:f>Plan1!$F$1</c:f>
              <c:strCache>
                <c:ptCount val="1"/>
                <c:pt idx="0">
                  <c:v>2023</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Plan1!$A$2</c:f>
              <c:strCache>
                <c:ptCount val="1"/>
                <c:pt idx="0">
                  <c:v>Quantidades de Relatórios de Fiscalização (SICCAU)</c:v>
                </c:pt>
              </c:strCache>
            </c:strRef>
          </c:cat>
          <c:val>
            <c:numRef>
              <c:f>Plan1!$F$2</c:f>
              <c:numCache>
                <c:formatCode>General</c:formatCode>
                <c:ptCount val="1"/>
                <c:pt idx="0">
                  <c:v>319</c:v>
                </c:pt>
              </c:numCache>
            </c:numRef>
          </c:val>
          <c:extLst xmlns:c16r2="http://schemas.microsoft.com/office/drawing/2015/06/chart">
            <c:ext xmlns:c16="http://schemas.microsoft.com/office/drawing/2014/chart" uri="{C3380CC4-5D6E-409C-BE32-E72D297353CC}">
              <c16:uniqueId val="{00000004-4F15-4582-9AB1-6270B3256E68}"/>
            </c:ext>
          </c:extLst>
        </c:ser>
        <c:dLbls>
          <c:dLblPos val="outEnd"/>
          <c:showLegendKey val="0"/>
          <c:showVal val="1"/>
          <c:showCatName val="0"/>
          <c:showSerName val="0"/>
          <c:showPercent val="0"/>
          <c:showBubbleSize val="0"/>
        </c:dLbls>
        <c:gapWidth val="444"/>
        <c:overlap val="-90"/>
        <c:axId val="461124768"/>
        <c:axId val="461125312"/>
      </c:barChart>
      <c:catAx>
        <c:axId val="4611247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pt-BR"/>
          </a:p>
        </c:txPr>
        <c:crossAx val="461125312"/>
        <c:crosses val="autoZero"/>
        <c:auto val="1"/>
        <c:lblAlgn val="ctr"/>
        <c:lblOffset val="100"/>
        <c:noMultiLvlLbl val="0"/>
      </c:catAx>
      <c:valAx>
        <c:axId val="461125312"/>
        <c:scaling>
          <c:orientation val="minMax"/>
        </c:scaling>
        <c:delete val="1"/>
        <c:axPos val="l"/>
        <c:numFmt formatCode="General" sourceLinked="1"/>
        <c:majorTickMark val="none"/>
        <c:minorTickMark val="none"/>
        <c:tickLblPos val="nextTo"/>
        <c:crossAx val="46112476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2023</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xmlns:c16r2="http://schemas.microsoft.com/office/drawing/2015/06/chart">
              <c:ext xmlns:c16="http://schemas.microsoft.com/office/drawing/2014/chart" uri="{C3380CC4-5D6E-409C-BE32-E72D297353CC}">
                <c16:uniqueId val="{00000001-DF5F-4463-AAAC-B0A10F1D13AC}"/>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#,##0.00</c:formatCode>
                <c:ptCount val="2"/>
                <c:pt idx="0">
                  <c:v>5</c:v>
                </c:pt>
                <c:pt idx="1">
                  <c:v>21.818181818181817</c:v>
                </c:pt>
              </c:numCache>
            </c:numRef>
          </c:val>
          <c:extLst xmlns:c16r2="http://schemas.microsoft.com/office/drawing/2015/06/chart">
            <c:ext xmlns:c16="http://schemas.microsoft.com/office/drawing/2014/chart" uri="{C3380CC4-5D6E-409C-BE32-E72D297353CC}">
              <c16:uniqueId val="{00000002-DF5F-4463-AAAC-B0A10F1D13AC}"/>
            </c:ext>
          </c:extLst>
        </c:ser>
        <c:dLbls>
          <c:showLegendKey val="0"/>
          <c:showVal val="0"/>
          <c:showCatName val="0"/>
          <c:showSerName val="0"/>
          <c:showPercent val="0"/>
          <c:showBubbleSize val="0"/>
        </c:dLbls>
        <c:gapWidth val="182"/>
        <c:axId val="618642736"/>
        <c:axId val="618643824"/>
      </c:barChart>
      <c:catAx>
        <c:axId val="618642736"/>
        <c:scaling>
          <c:orientation val="minMax"/>
        </c:scaling>
        <c:delete val="1"/>
        <c:axPos val="l"/>
        <c:numFmt formatCode="General" sourceLinked="1"/>
        <c:majorTickMark val="none"/>
        <c:minorTickMark val="none"/>
        <c:tickLblPos val="nextTo"/>
        <c:crossAx val="618643824"/>
        <c:crosses val="autoZero"/>
        <c:auto val="1"/>
        <c:lblAlgn val="ctr"/>
        <c:lblOffset val="100"/>
        <c:noMultiLvlLbl val="0"/>
      </c:catAx>
      <c:valAx>
        <c:axId val="618643824"/>
        <c:scaling>
          <c:orientation val="minMax"/>
        </c:scaling>
        <c:delete val="1"/>
        <c:axPos val="b"/>
        <c:majorGridlines>
          <c:spPr>
            <a:ln w="9525" cap="flat" cmpd="sng" algn="ctr">
              <a:noFill/>
              <a:round/>
            </a:ln>
            <a:effectLst/>
          </c:spPr>
        </c:majorGridlines>
        <c:numFmt formatCode="#,##0.00" sourceLinked="1"/>
        <c:majorTickMark val="none"/>
        <c:minorTickMark val="none"/>
        <c:tickLblPos val="nextTo"/>
        <c:crossAx val="618642736"/>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v>Aprovado 2023</c:v>
          </c:tx>
          <c:spPr>
            <a:solidFill>
              <a:srgbClr val="FF0066">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(Plan1!$I$4:$I$6,Plan1!$I$8:$I$9)</c:f>
              <c:strCache>
                <c:ptCount val="5"/>
                <c:pt idx="0">
                  <c:v>Anuidades PF e PJ</c:v>
                </c:pt>
                <c:pt idx="1">
                  <c:v>RRT</c:v>
                </c:pt>
                <c:pt idx="2">
                  <c:v>Taxas e multas</c:v>
                </c:pt>
                <c:pt idx="3">
                  <c:v>Aplicações
financeiras</c:v>
                </c:pt>
                <c:pt idx="4">
                  <c:v>Outras receitas
correntes</c:v>
                </c:pt>
              </c:strCache>
            </c:strRef>
          </c:cat>
          <c:val>
            <c:numRef>
              <c:f>(Plan1!$J$4:$J$6,Plan1!$J$8:$J$9)</c:f>
              <c:numCache>
                <c:formatCode>#,##0</c:formatCode>
                <c:ptCount val="5"/>
                <c:pt idx="0">
                  <c:v>1184653.54</c:v>
                </c:pt>
                <c:pt idx="1">
                  <c:v>1108400.18</c:v>
                </c:pt>
                <c:pt idx="2">
                  <c:v>126196.13</c:v>
                </c:pt>
                <c:pt idx="3">
                  <c:v>290000</c:v>
                </c:pt>
                <c:pt idx="4">
                  <c:v>22408.45</c:v>
                </c:pt>
              </c:numCache>
            </c:numRef>
          </c:val>
          <c:extLst xmlns:c16r2="http://schemas.microsoft.com/office/drawing/2015/06/chart">
            <c:ext xmlns:c16="http://schemas.microsoft.com/office/drawing/2014/chart" uri="{C3380CC4-5D6E-409C-BE32-E72D297353CC}">
              <c16:uniqueId val="{00000000-ECDF-417A-AAD1-CFF5D67A7C93}"/>
            </c:ext>
          </c:extLst>
        </c:ser>
        <c:ser>
          <c:idx val="1"/>
          <c:order val="1"/>
          <c:tx>
            <c:v>Realizado 2023</c:v>
          </c:tx>
          <c:spPr>
            <a:solidFill>
              <a:srgbClr val="FFFF0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pt-B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(Plan1!$I$4:$I$6,Plan1!$I$8:$I$9)</c:f>
              <c:strCache>
                <c:ptCount val="5"/>
                <c:pt idx="0">
                  <c:v>Anuidades PF e PJ</c:v>
                </c:pt>
                <c:pt idx="1">
                  <c:v>RRT</c:v>
                </c:pt>
                <c:pt idx="2">
                  <c:v>Taxas e multas</c:v>
                </c:pt>
                <c:pt idx="3">
                  <c:v>Aplicações
financeiras</c:v>
                </c:pt>
                <c:pt idx="4">
                  <c:v>Outras receitas
correntes</c:v>
                </c:pt>
              </c:strCache>
            </c:strRef>
          </c:cat>
          <c:val>
            <c:numRef>
              <c:f>(Plan1!$K$4:$K$6,Plan1!$K$8:$K$9)</c:f>
              <c:numCache>
                <c:formatCode>#,##0</c:formatCode>
                <c:ptCount val="5"/>
                <c:pt idx="0">
                  <c:v>1155166.72</c:v>
                </c:pt>
                <c:pt idx="1">
                  <c:v>1251079.32</c:v>
                </c:pt>
                <c:pt idx="2">
                  <c:v>170766.15</c:v>
                </c:pt>
                <c:pt idx="3">
                  <c:v>332526.78999999998</c:v>
                </c:pt>
                <c:pt idx="4">
                  <c:v>27738.65</c:v>
                </c:pt>
              </c:numCache>
            </c:numRef>
          </c:val>
          <c:extLst xmlns:c16r2="http://schemas.microsoft.com/office/drawing/2015/06/chart">
            <c:ext xmlns:c16="http://schemas.microsoft.com/office/drawing/2014/chart" uri="{C3380CC4-5D6E-409C-BE32-E72D297353CC}">
              <c16:uniqueId val="{00000001-ECDF-417A-AAD1-CFF5D67A7C93}"/>
            </c:ext>
          </c:extLst>
        </c:ser>
        <c:dLbls>
          <c:dLblPos val="inEnd"/>
          <c:showLegendKey val="0"/>
          <c:showVal val="1"/>
          <c:showCatName val="0"/>
          <c:showSerName val="0"/>
          <c:showPercent val="0"/>
          <c:showBubbleSize val="0"/>
        </c:dLbls>
        <c:gapWidth val="65"/>
        <c:axId val="461119872"/>
        <c:axId val="461127488"/>
      </c:barChart>
      <c:catAx>
        <c:axId val="46111987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pt-BR"/>
          </a:p>
        </c:txPr>
        <c:crossAx val="461127488"/>
        <c:crosses val="autoZero"/>
        <c:auto val="1"/>
        <c:lblAlgn val="ctr"/>
        <c:lblOffset val="100"/>
        <c:noMultiLvlLbl val="0"/>
      </c:catAx>
      <c:valAx>
        <c:axId val="461127488"/>
        <c:scaling>
          <c:orientation val="minMax"/>
        </c:scaling>
        <c:delete val="1"/>
        <c:axPos val="b"/>
        <c:numFmt formatCode="#,##0" sourceLinked="1"/>
        <c:majorTickMark val="none"/>
        <c:minorTickMark val="none"/>
        <c:tickLblPos val="nextTo"/>
        <c:crossAx val="461119872"/>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pt-BR"/>
        </a:p>
      </c:txPr>
    </c:legend>
    <c:plotVisOnly val="1"/>
    <c:dispBlanksAs val="gap"/>
    <c:showDLblsOverMax val="0"/>
  </c:chart>
  <c:spPr>
    <a:noFill/>
    <a:ln w="9525" cap="flat" cmpd="sng" algn="ctr">
      <a:noFill/>
      <a:round/>
    </a:ln>
    <a:effectLst/>
  </c:spPr>
  <c:txPr>
    <a:bodyPr/>
    <a:lstStyle/>
    <a:p>
      <a:pPr>
        <a:defRPr/>
      </a:pPr>
      <a:endParaRPr lang="pt-B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Plan1!$R$43</c:f>
              <c:strCache>
                <c:ptCount val="1"/>
                <c:pt idx="0">
                  <c:v>APROVADO 2023</c:v>
                </c:pt>
              </c:strCache>
            </c:strRef>
          </c:tx>
          <c:spPr>
            <a:solidFill>
              <a:srgbClr val="FF0066"/>
            </a:solidFill>
            <a:ln>
              <a:solidFill>
                <a:srgbClr val="FF0066"/>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Plan1!$Q$44:$Q$54</c:f>
              <c:strCache>
                <c:ptCount val="11"/>
                <c:pt idx="0">
                  <c:v>Pessoal e encargos</c:v>
                </c:pt>
                <c:pt idx="1">
                  <c:v>Diárias - funcionários </c:v>
                </c:pt>
                <c:pt idx="2">
                  <c:v>Material de consumo</c:v>
                </c:pt>
                <c:pt idx="3">
                  <c:v>Serviços prestados: </c:v>
                </c:pt>
                <c:pt idx="4">
                  <c:v>Diárias - conselheiros/convidados</c:v>
                </c:pt>
                <c:pt idx="5">
                  <c:v>Passagem - conselheiros/funcionários</c:v>
                </c:pt>
                <c:pt idx="6">
                  <c:v>Serviços de terceiros - PF e PJ 
correntes</c:v>
                </c:pt>
                <c:pt idx="7">
                  <c:v> Outras despesas correntes</c:v>
                </c:pt>
                <c:pt idx="8">
                  <c:v>Orçamento Corrente -
Subtotal </c:v>
                </c:pt>
                <c:pt idx="9">
                  <c:v>Capital - superávit
financeiro </c:v>
                </c:pt>
                <c:pt idx="10">
                  <c:v>Total Geral </c:v>
                </c:pt>
              </c:strCache>
            </c:strRef>
          </c:cat>
          <c:val>
            <c:numRef>
              <c:f>Plan1!$R$44:$R$54</c:f>
              <c:numCache>
                <c:formatCode>#,##0</c:formatCode>
                <c:ptCount val="11"/>
                <c:pt idx="0">
                  <c:v>1415417.5</c:v>
                </c:pt>
                <c:pt idx="1">
                  <c:v>97525</c:v>
                </c:pt>
                <c:pt idx="2">
                  <c:v>21257.15</c:v>
                </c:pt>
                <c:pt idx="3">
                  <c:v>1129631.25</c:v>
                </c:pt>
                <c:pt idx="4">
                  <c:v>89695.25</c:v>
                </c:pt>
                <c:pt idx="5">
                  <c:v>140000</c:v>
                </c:pt>
                <c:pt idx="6">
                  <c:v>470669.55</c:v>
                </c:pt>
                <c:pt idx="7">
                  <c:v>429266.45</c:v>
                </c:pt>
                <c:pt idx="8">
                  <c:v>2663830.9</c:v>
                </c:pt>
                <c:pt idx="9">
                  <c:v>25000</c:v>
                </c:pt>
                <c:pt idx="10">
                  <c:v>2688830.9</c:v>
                </c:pt>
              </c:numCache>
            </c:numRef>
          </c:val>
        </c:ser>
        <c:ser>
          <c:idx val="1"/>
          <c:order val="1"/>
          <c:tx>
            <c:strRef>
              <c:f>Plan1!$S$43</c:f>
              <c:strCache>
                <c:ptCount val="1"/>
                <c:pt idx="0">
                  <c:v>REALIZADO 2023</c:v>
                </c:pt>
              </c:strCache>
            </c:strRef>
          </c:tx>
          <c:spPr>
            <a:solidFill>
              <a:srgbClr val="FFFF00"/>
            </a:solidFill>
            <a:ln>
              <a:solidFill>
                <a:srgbClr val="FFFF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Plan1!$Q$44:$Q$54</c:f>
              <c:strCache>
                <c:ptCount val="11"/>
                <c:pt idx="0">
                  <c:v>Pessoal e encargos</c:v>
                </c:pt>
                <c:pt idx="1">
                  <c:v>Diárias - funcionários </c:v>
                </c:pt>
                <c:pt idx="2">
                  <c:v>Material de consumo</c:v>
                </c:pt>
                <c:pt idx="3">
                  <c:v>Serviços prestados: </c:v>
                </c:pt>
                <c:pt idx="4">
                  <c:v>Diárias - conselheiros/convidados</c:v>
                </c:pt>
                <c:pt idx="5">
                  <c:v>Passagem - conselheiros/funcionários</c:v>
                </c:pt>
                <c:pt idx="6">
                  <c:v>Serviços de terceiros - PF e PJ 
correntes</c:v>
                </c:pt>
                <c:pt idx="7">
                  <c:v> Outras despesas correntes</c:v>
                </c:pt>
                <c:pt idx="8">
                  <c:v>Orçamento Corrente -
Subtotal </c:v>
                </c:pt>
                <c:pt idx="9">
                  <c:v>Capital - superávit
financeiro </c:v>
                </c:pt>
                <c:pt idx="10">
                  <c:v>Total Geral </c:v>
                </c:pt>
              </c:strCache>
            </c:strRef>
          </c:cat>
          <c:val>
            <c:numRef>
              <c:f>Plan1!$S$44:$S$54</c:f>
              <c:numCache>
                <c:formatCode>#,##0</c:formatCode>
                <c:ptCount val="11"/>
                <c:pt idx="0">
                  <c:v>1363656.9</c:v>
                </c:pt>
                <c:pt idx="1">
                  <c:v>72875</c:v>
                </c:pt>
                <c:pt idx="2">
                  <c:v>12427.05</c:v>
                </c:pt>
                <c:pt idx="3">
                  <c:v>968330.10000000009</c:v>
                </c:pt>
                <c:pt idx="4">
                  <c:v>69475</c:v>
                </c:pt>
                <c:pt idx="5">
                  <c:v>108728.61</c:v>
                </c:pt>
                <c:pt idx="6">
                  <c:v>375014.03</c:v>
                </c:pt>
                <c:pt idx="7">
                  <c:v>415112.46</c:v>
                </c:pt>
                <c:pt idx="8">
                  <c:v>2417289.0499999998</c:v>
                </c:pt>
                <c:pt idx="9">
                  <c:v>0</c:v>
                </c:pt>
                <c:pt idx="10">
                  <c:v>2417289.0499999998</c:v>
                </c:pt>
              </c:numCache>
            </c:numRef>
          </c:val>
        </c:ser>
        <c:dLbls>
          <c:dLblPos val="inEnd"/>
          <c:showLegendKey val="0"/>
          <c:showVal val="1"/>
          <c:showCatName val="0"/>
          <c:showSerName val="0"/>
          <c:showPercent val="0"/>
          <c:showBubbleSize val="0"/>
        </c:dLbls>
        <c:gapWidth val="100"/>
        <c:axId val="461128032"/>
        <c:axId val="461126944"/>
      </c:barChart>
      <c:catAx>
        <c:axId val="46112803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pt-BR"/>
          </a:p>
        </c:txPr>
        <c:crossAx val="461126944"/>
        <c:crosses val="autoZero"/>
        <c:auto val="1"/>
        <c:lblAlgn val="ctr"/>
        <c:lblOffset val="100"/>
        <c:noMultiLvlLbl val="0"/>
      </c:catAx>
      <c:valAx>
        <c:axId val="461126944"/>
        <c:scaling>
          <c:orientation val="minMax"/>
        </c:scaling>
        <c:delete val="1"/>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4611280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A FISCALIZAÇÃO EM NÚMEROS</a:t>
            </a:r>
          </a:p>
        </c:rich>
      </c:tx>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bar"/>
        <c:grouping val="clustered"/>
        <c:varyColors val="0"/>
        <c:ser>
          <c:idx val="0"/>
          <c:order val="0"/>
          <c:tx>
            <c:strRef>
              <c:f>Plan1!$B$1</c:f>
              <c:strCache>
                <c:ptCount val="1"/>
                <c:pt idx="0">
                  <c:v>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Plan1!$A$2:$A$10</c:f>
              <c:strCache>
                <c:ptCount val="9"/>
                <c:pt idx="0">
                  <c:v>Arquitetos e Urbanistas Ativos</c:v>
                </c:pt>
                <c:pt idx="1">
                  <c:v>Arq. Masc</c:v>
                </c:pt>
                <c:pt idx="2">
                  <c:v>Arq. Fem.</c:v>
                </c:pt>
                <c:pt idx="3">
                  <c:v>Pessoas Jurídicas ativas</c:v>
                </c:pt>
                <c:pt idx="4">
                  <c:v>Qtde. Denúncias</c:v>
                </c:pt>
                <c:pt idx="5">
                  <c:v>Qtde. Relatórios de Fiscalização</c:v>
                </c:pt>
                <c:pt idx="6">
                  <c:v>Qtde. Notificação</c:v>
                </c:pt>
                <c:pt idx="7">
                  <c:v>Qtde. Auto de Infração</c:v>
                </c:pt>
                <c:pt idx="8">
                  <c:v>Qtde. RRTs </c:v>
                </c:pt>
              </c:strCache>
            </c:strRef>
          </c:cat>
          <c:val>
            <c:numRef>
              <c:f>Plan1!$B$2:$B$10</c:f>
              <c:numCache>
                <c:formatCode>General</c:formatCode>
                <c:ptCount val="9"/>
                <c:pt idx="0">
                  <c:v>3485</c:v>
                </c:pt>
                <c:pt idx="1">
                  <c:v>1224</c:v>
                </c:pt>
                <c:pt idx="2">
                  <c:v>2261</c:v>
                </c:pt>
                <c:pt idx="3">
                  <c:v>507</c:v>
                </c:pt>
                <c:pt idx="4">
                  <c:v>44</c:v>
                </c:pt>
                <c:pt idx="5">
                  <c:v>319</c:v>
                </c:pt>
                <c:pt idx="6">
                  <c:v>102</c:v>
                </c:pt>
                <c:pt idx="7">
                  <c:v>0</c:v>
                </c:pt>
                <c:pt idx="8">
                  <c:v>13723</c:v>
                </c:pt>
              </c:numCache>
            </c:numRef>
          </c:val>
          <c:extLst xmlns:c16r2="http://schemas.microsoft.com/office/drawing/2015/06/chart">
            <c:ext xmlns:c16="http://schemas.microsoft.com/office/drawing/2014/chart" uri="{C3380CC4-5D6E-409C-BE32-E72D297353CC}">
              <c16:uniqueId val="{00000000-4E5F-4DDD-9A41-9788703E29E9}"/>
            </c:ext>
          </c:extLst>
        </c:ser>
        <c:dLbls>
          <c:showLegendKey val="0"/>
          <c:showVal val="0"/>
          <c:showCatName val="0"/>
          <c:showSerName val="0"/>
          <c:showPercent val="0"/>
          <c:showBubbleSize val="0"/>
        </c:dLbls>
        <c:gapWidth val="182"/>
        <c:axId val="461125856"/>
        <c:axId val="423525120"/>
      </c:barChart>
      <c:catAx>
        <c:axId val="461125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423525120"/>
        <c:crosses val="autoZero"/>
        <c:auto val="1"/>
        <c:lblAlgn val="ctr"/>
        <c:lblOffset val="100"/>
        <c:noMultiLvlLbl val="0"/>
      </c:catAx>
      <c:valAx>
        <c:axId val="42352512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61125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META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Plan1!$A$2:$A$8</c:f>
              <c:strCache>
                <c:ptCount val="7"/>
                <c:pt idx="0">
                  <c:v>Índice produtividade de fiscalização</c:v>
                </c:pt>
                <c:pt idx="1">
                  <c:v>Índice da capacidade de fiscalização</c:v>
                </c:pt>
                <c:pt idx="2">
                  <c:v>Índice de RRT por profissional ativo</c:v>
                </c:pt>
                <c:pt idx="3">
                  <c:v>Índice de capacidade de atendimento de denúncias</c:v>
                </c:pt>
                <c:pt idx="4">
                  <c:v>Índice de regularidade no CAU</c:v>
                </c:pt>
                <c:pt idx="5">
                  <c:v>Índice de regularização de obras e serviços</c:v>
                </c:pt>
                <c:pt idx="6">
                  <c:v>Índice de regularização com RRT</c:v>
                </c:pt>
              </c:strCache>
            </c:strRef>
          </c:cat>
          <c:val>
            <c:numRef>
              <c:f>Plan1!$B$2:$B$8</c:f>
              <c:numCache>
                <c:formatCode>0.0%</c:formatCode>
                <c:ptCount val="7"/>
                <c:pt idx="0">
                  <c:v>0.95</c:v>
                </c:pt>
                <c:pt idx="1">
                  <c:v>0.83</c:v>
                </c:pt>
                <c:pt idx="2" formatCode="0.00">
                  <c:v>0.28999999999999998</c:v>
                </c:pt>
                <c:pt idx="3">
                  <c:v>1</c:v>
                </c:pt>
                <c:pt idx="4">
                  <c:v>0.93</c:v>
                </c:pt>
                <c:pt idx="5">
                  <c:v>0.9</c:v>
                </c:pt>
                <c:pt idx="6">
                  <c:v>0.02</c:v>
                </c:pt>
              </c:numCache>
            </c:numRef>
          </c:val>
          <c:extLst xmlns:c16r2="http://schemas.microsoft.com/office/drawing/2015/06/chart">
            <c:ext xmlns:c16="http://schemas.microsoft.com/office/drawing/2014/chart" uri="{C3380CC4-5D6E-409C-BE32-E72D297353CC}">
              <c16:uniqueId val="{00000000-E51F-49E9-A9F6-CAEE833EE79A}"/>
            </c:ext>
          </c:extLst>
        </c:ser>
        <c:ser>
          <c:idx val="1"/>
          <c:order val="1"/>
          <c:tx>
            <c:strRef>
              <c:f>Plan1!$C$1</c:f>
              <c:strCache>
                <c:ptCount val="1"/>
                <c:pt idx="0">
                  <c:v>EXECUÇÃO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Plan1!$A$2:$A$8</c:f>
              <c:strCache>
                <c:ptCount val="7"/>
                <c:pt idx="0">
                  <c:v>Índice produtividade de fiscalização</c:v>
                </c:pt>
                <c:pt idx="1">
                  <c:v>Índice da capacidade de fiscalização</c:v>
                </c:pt>
                <c:pt idx="2">
                  <c:v>Índice de RRT por profissional ativo</c:v>
                </c:pt>
                <c:pt idx="3">
                  <c:v>Índice de capacidade de atendimento de denúncias</c:v>
                </c:pt>
                <c:pt idx="4">
                  <c:v>Índice de regularidade no CAU</c:v>
                </c:pt>
                <c:pt idx="5">
                  <c:v>Índice de regularização de obras e serviços</c:v>
                </c:pt>
                <c:pt idx="6">
                  <c:v>Índice de regularização com RRT</c:v>
                </c:pt>
              </c:strCache>
            </c:strRef>
          </c:cat>
          <c:val>
            <c:numRef>
              <c:f>Plan1!$C$2:$C$8</c:f>
              <c:numCache>
                <c:formatCode>0.0%</c:formatCode>
                <c:ptCount val="7"/>
                <c:pt idx="0">
                  <c:v>0.27272727272727271</c:v>
                </c:pt>
                <c:pt idx="1">
                  <c:v>0.82666666666666666</c:v>
                </c:pt>
                <c:pt idx="2" formatCode="0.00">
                  <c:v>0.32832775386577395</c:v>
                </c:pt>
                <c:pt idx="3">
                  <c:v>1</c:v>
                </c:pt>
                <c:pt idx="4">
                  <c:v>0.73809523809523814</c:v>
                </c:pt>
                <c:pt idx="5">
                  <c:v>0.8910891089108911</c:v>
                </c:pt>
                <c:pt idx="6">
                  <c:v>0.5</c:v>
                </c:pt>
              </c:numCache>
            </c:numRef>
          </c:val>
          <c:extLst xmlns:c16r2="http://schemas.microsoft.com/office/drawing/2015/06/chart">
            <c:ext xmlns:c16="http://schemas.microsoft.com/office/drawing/2014/chart" uri="{C3380CC4-5D6E-409C-BE32-E72D297353CC}">
              <c16:uniqueId val="{00000001-E51F-49E9-A9F6-CAEE833EE79A}"/>
            </c:ext>
          </c:extLst>
        </c:ser>
        <c:dLbls>
          <c:showLegendKey val="0"/>
          <c:showVal val="0"/>
          <c:showCatName val="0"/>
          <c:showSerName val="0"/>
          <c:showPercent val="0"/>
          <c:showBubbleSize val="0"/>
        </c:dLbls>
        <c:gapWidth val="219"/>
        <c:axId val="511011760"/>
        <c:axId val="511017744"/>
      </c:barChart>
      <c:catAx>
        <c:axId val="51101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511017744"/>
        <c:crosses val="autoZero"/>
        <c:auto val="1"/>
        <c:lblAlgn val="ctr"/>
        <c:lblOffset val="100"/>
        <c:noMultiLvlLbl val="0"/>
      </c:catAx>
      <c:valAx>
        <c:axId val="511017744"/>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5110117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xmlns:c16r2="http://schemas.microsoft.com/office/drawing/2015/06/chart">
              <c:ext xmlns:c16="http://schemas.microsoft.com/office/drawing/2014/chart" uri="{C3380CC4-5D6E-409C-BE32-E72D297353CC}">
                <c16:uniqueId val="{00000001-1662-43AB-9FA1-05B3F1C05B19}"/>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0.2</c:v>
                </c:pt>
                <c:pt idx="1">
                  <c:v>0.3</c:v>
                </c:pt>
              </c:numCache>
            </c:numRef>
          </c:val>
          <c:extLst xmlns:c16r2="http://schemas.microsoft.com/office/drawing/2015/06/chart">
            <c:ext xmlns:c16="http://schemas.microsoft.com/office/drawing/2014/chart" uri="{C3380CC4-5D6E-409C-BE32-E72D297353CC}">
              <c16:uniqueId val="{00000002-1662-43AB-9FA1-05B3F1C05B19}"/>
            </c:ext>
          </c:extLst>
        </c:ser>
        <c:dLbls>
          <c:showLegendKey val="0"/>
          <c:showVal val="0"/>
          <c:showCatName val="0"/>
          <c:showSerName val="0"/>
          <c:showPercent val="0"/>
          <c:showBubbleSize val="0"/>
        </c:dLbls>
        <c:gapWidth val="182"/>
        <c:axId val="511018832"/>
        <c:axId val="511020464"/>
      </c:barChart>
      <c:catAx>
        <c:axId val="511018832"/>
        <c:scaling>
          <c:orientation val="minMax"/>
        </c:scaling>
        <c:delete val="1"/>
        <c:axPos val="l"/>
        <c:numFmt formatCode="General" sourceLinked="1"/>
        <c:majorTickMark val="none"/>
        <c:minorTickMark val="none"/>
        <c:tickLblPos val="nextTo"/>
        <c:crossAx val="511020464"/>
        <c:crosses val="autoZero"/>
        <c:auto val="1"/>
        <c:lblAlgn val="ctr"/>
        <c:lblOffset val="100"/>
        <c:noMultiLvlLbl val="0"/>
      </c:catAx>
      <c:valAx>
        <c:axId val="511020464"/>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511018832"/>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rgbClr val="0989B1"/>
            </a:solidFill>
            <a:ln>
              <a:solidFill>
                <a:srgbClr val="0989B1"/>
              </a:solidFill>
            </a:ln>
            <a:effectLst/>
          </c:spPr>
          <c:invertIfNegative val="0"/>
          <c:dPt>
            <c:idx val="0"/>
            <c:invertIfNegative val="0"/>
            <c:bubble3D val="0"/>
            <c:spPr>
              <a:solidFill>
                <a:schemeClr val="accent6">
                  <a:lumMod val="40000"/>
                  <a:lumOff val="60000"/>
                </a:schemeClr>
              </a:solidFill>
              <a:ln>
                <a:solidFill>
                  <a:schemeClr val="accent6">
                    <a:lumMod val="40000"/>
                    <a:lumOff val="60000"/>
                  </a:schemeClr>
                </a:solidFill>
              </a:ln>
              <a:effectLst/>
            </c:spPr>
            <c:extLst xmlns:c16r2="http://schemas.microsoft.com/office/drawing/2015/06/chart">
              <c:ext xmlns:c16="http://schemas.microsoft.com/office/drawing/2014/chart" uri="{C3380CC4-5D6E-409C-BE32-E72D297353CC}">
                <c16:uniqueId val="{00000001-2201-425D-9045-9CE2FF45E736}"/>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EXECUÇÃO</c:v>
                </c:pt>
              </c:strCache>
            </c:strRef>
          </c:cat>
          <c:val>
            <c:numRef>
              <c:f>Plan1!$B$2:$B$3</c:f>
              <c:numCache>
                <c:formatCode>0.00</c:formatCode>
                <c:ptCount val="2"/>
                <c:pt idx="0">
                  <c:v>1</c:v>
                </c:pt>
                <c:pt idx="1">
                  <c:v>0.52478952291861558</c:v>
                </c:pt>
              </c:numCache>
            </c:numRef>
          </c:val>
          <c:extLst xmlns:c16r2="http://schemas.microsoft.com/office/drawing/2015/06/chart">
            <c:ext xmlns:c16="http://schemas.microsoft.com/office/drawing/2014/chart" uri="{C3380CC4-5D6E-409C-BE32-E72D297353CC}">
              <c16:uniqueId val="{00000002-2201-425D-9045-9CE2FF45E736}"/>
            </c:ext>
          </c:extLst>
        </c:ser>
        <c:dLbls>
          <c:showLegendKey val="0"/>
          <c:showVal val="0"/>
          <c:showCatName val="0"/>
          <c:showSerName val="0"/>
          <c:showPercent val="0"/>
          <c:showBubbleSize val="0"/>
        </c:dLbls>
        <c:gapWidth val="182"/>
        <c:axId val="511021008"/>
        <c:axId val="511013936"/>
      </c:barChart>
      <c:catAx>
        <c:axId val="511021008"/>
        <c:scaling>
          <c:orientation val="minMax"/>
        </c:scaling>
        <c:delete val="1"/>
        <c:axPos val="l"/>
        <c:numFmt formatCode="General" sourceLinked="1"/>
        <c:majorTickMark val="none"/>
        <c:minorTickMark val="none"/>
        <c:tickLblPos val="nextTo"/>
        <c:crossAx val="511013936"/>
        <c:crosses val="autoZero"/>
        <c:auto val="1"/>
        <c:lblAlgn val="ctr"/>
        <c:lblOffset val="100"/>
        <c:noMultiLvlLbl val="0"/>
      </c:catAx>
      <c:valAx>
        <c:axId val="511013936"/>
        <c:scaling>
          <c:orientation val="minMax"/>
        </c:scaling>
        <c:delete val="1"/>
        <c:axPos val="b"/>
        <c:majorGridlines>
          <c:spPr>
            <a:ln w="9525" cap="flat" cmpd="sng" algn="ctr">
              <a:noFill/>
              <a:round/>
            </a:ln>
            <a:effectLst/>
          </c:spPr>
        </c:majorGridlines>
        <c:numFmt formatCode="0.00" sourceLinked="1"/>
        <c:majorTickMark val="none"/>
        <c:minorTickMark val="none"/>
        <c:tickLblPos val="nextTo"/>
        <c:crossAx val="51102100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Plan1!$B$1</c:f>
              <c:strCache>
                <c:ptCount val="1"/>
                <c:pt idx="0">
                  <c:v>2022</c:v>
                </c:pt>
              </c:strCache>
            </c:strRef>
          </c:tx>
          <c:spPr>
            <a:solidFill>
              <a:schemeClr val="accent1"/>
            </a:solidFill>
            <a:ln>
              <a:noFill/>
            </a:ln>
            <a:effectLst/>
          </c:spPr>
          <c:invertIfNegative val="0"/>
          <c:dPt>
            <c:idx val="0"/>
            <c:invertIfNegative val="0"/>
            <c:bubble3D val="0"/>
            <c:spPr>
              <a:solidFill>
                <a:schemeClr val="accent1">
                  <a:lumMod val="40000"/>
                  <a:lumOff val="60000"/>
                </a:schemeClr>
              </a:solidFill>
              <a:ln>
                <a:solidFill>
                  <a:srgbClr val="92D050"/>
                </a:solidFill>
              </a:ln>
              <a:effectLst/>
            </c:spPr>
            <c:extLst xmlns:c16r2="http://schemas.microsoft.com/office/drawing/2015/06/chart">
              <c:ext xmlns:c16="http://schemas.microsoft.com/office/drawing/2014/chart" uri="{C3380CC4-5D6E-409C-BE32-E72D297353CC}">
                <c16:uniqueId val="{00000001-B2D9-45F1-9BA8-BFA7CFE6AA37}"/>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Plan1!$A$2:$A$3</c:f>
              <c:strCache>
                <c:ptCount val="2"/>
                <c:pt idx="0">
                  <c:v>META</c:v>
                </c:pt>
                <c:pt idx="1">
                  <c:v>REALIZADO</c:v>
                </c:pt>
              </c:strCache>
            </c:strRef>
          </c:cat>
          <c:val>
            <c:numRef>
              <c:f>Plan1!$B$2:$B$3</c:f>
              <c:numCache>
                <c:formatCode>0.0%</c:formatCode>
                <c:ptCount val="2"/>
                <c:pt idx="0">
                  <c:v>0.88900000000000001</c:v>
                </c:pt>
                <c:pt idx="1">
                  <c:v>1</c:v>
                </c:pt>
              </c:numCache>
            </c:numRef>
          </c:val>
          <c:extLst xmlns:c16r2="http://schemas.microsoft.com/office/drawing/2015/06/chart">
            <c:ext xmlns:c16="http://schemas.microsoft.com/office/drawing/2014/chart" uri="{C3380CC4-5D6E-409C-BE32-E72D297353CC}">
              <c16:uniqueId val="{00000002-B2D9-45F1-9BA8-BFA7CFE6AA37}"/>
            </c:ext>
          </c:extLst>
        </c:ser>
        <c:dLbls>
          <c:showLegendKey val="0"/>
          <c:showVal val="0"/>
          <c:showCatName val="0"/>
          <c:showSerName val="0"/>
          <c:showPercent val="0"/>
          <c:showBubbleSize val="0"/>
        </c:dLbls>
        <c:gapWidth val="182"/>
        <c:axId val="511016112"/>
        <c:axId val="511021552"/>
      </c:barChart>
      <c:catAx>
        <c:axId val="511016112"/>
        <c:scaling>
          <c:orientation val="minMax"/>
        </c:scaling>
        <c:delete val="1"/>
        <c:axPos val="l"/>
        <c:numFmt formatCode="General" sourceLinked="1"/>
        <c:majorTickMark val="none"/>
        <c:minorTickMark val="none"/>
        <c:tickLblPos val="nextTo"/>
        <c:crossAx val="511021552"/>
        <c:crosses val="autoZero"/>
        <c:auto val="1"/>
        <c:lblAlgn val="ctr"/>
        <c:lblOffset val="100"/>
        <c:noMultiLvlLbl val="0"/>
      </c:catAx>
      <c:valAx>
        <c:axId val="511021552"/>
        <c:scaling>
          <c:orientation val="minMax"/>
        </c:scaling>
        <c:delete val="1"/>
        <c:axPos val="b"/>
        <c:majorGridlines>
          <c:spPr>
            <a:ln w="9525" cap="flat" cmpd="sng" algn="ctr">
              <a:noFill/>
              <a:round/>
            </a:ln>
            <a:effectLst/>
          </c:spPr>
        </c:majorGridlines>
        <c:numFmt formatCode="0.0%" sourceLinked="1"/>
        <c:majorTickMark val="none"/>
        <c:minorTickMark val="none"/>
        <c:tickLblPos val="nextTo"/>
        <c:crossAx val="511016112"/>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pt-B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pt-BR"/>
        </a:p>
      </c:txPr>
    </c:title>
    <c:autoTitleDeleted val="0"/>
    <c:plotArea>
      <c:layout/>
      <c:pieChart>
        <c:varyColors val="1"/>
        <c:ser>
          <c:idx val="0"/>
          <c:order val="0"/>
          <c:tx>
            <c:strRef>
              <c:f>Plan1!$B$1</c:f>
              <c:strCache>
                <c:ptCount val="1"/>
                <c:pt idx="0">
                  <c:v>DELIBERAÇÕES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977A-4D02-86C0-38456A48DE2B}"/>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977A-4D02-86C0-38456A48DE2B}"/>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977A-4D02-86C0-38456A48DE2B}"/>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977A-4D02-86C0-38456A48DE2B}"/>
              </c:ext>
            </c:extLst>
          </c:dPt>
          <c:dPt>
            <c:idx val="4"/>
            <c:bubble3D val="0"/>
            <c:spPr>
              <a:solidFill>
                <a:schemeClr val="accent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977A-4D02-86C0-38456A48DE2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pt-B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Plan1!$A$2:$A$6</c:f>
              <c:strCache>
                <c:ptCount val="5"/>
                <c:pt idx="0">
                  <c:v>SUSPENSÃO DO EXERCÍCIO PROFISSIONAL</c:v>
                </c:pt>
                <c:pt idx="1">
                  <c:v>MULTA</c:v>
                </c:pt>
                <c:pt idx="2">
                  <c:v>ADVERTÊNCIA PRIVADA</c:v>
                </c:pt>
                <c:pt idx="3">
                  <c:v>ARQUIVAMENTO</c:v>
                </c:pt>
                <c:pt idx="4">
                  <c:v>INSTAURAÇÃO DE PROCESSO</c:v>
                </c:pt>
              </c:strCache>
            </c:strRef>
          </c:cat>
          <c:val>
            <c:numRef>
              <c:f>Plan1!$B$2:$B$6</c:f>
              <c:numCache>
                <c:formatCode>0</c:formatCode>
                <c:ptCount val="5"/>
                <c:pt idx="0">
                  <c:v>0</c:v>
                </c:pt>
                <c:pt idx="1">
                  <c:v>0</c:v>
                </c:pt>
                <c:pt idx="2">
                  <c:v>0</c:v>
                </c:pt>
                <c:pt idx="3">
                  <c:v>1</c:v>
                </c:pt>
                <c:pt idx="4">
                  <c:v>2</c:v>
                </c:pt>
              </c:numCache>
            </c:numRef>
          </c:val>
          <c:extLst xmlns:c16r2="http://schemas.microsoft.com/office/drawing/2015/06/chart">
            <c:ext xmlns:c16="http://schemas.microsoft.com/office/drawing/2014/chart" uri="{C3380CC4-5D6E-409C-BE32-E72D297353CC}">
              <c16:uniqueId val="{0000000A-977A-4D02-86C0-38456A48DE2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pt-BR"/>
        </a:p>
      </c:txPr>
    </c:legend>
    <c:plotVisOnly val="1"/>
    <c:dispBlanksAs val="gap"/>
    <c:showDLblsOverMax val="0"/>
  </c:chart>
  <c:spPr>
    <a:solidFill>
      <a:schemeClr val="bg1"/>
    </a:solidFill>
    <a:ln w="9525" cap="flat" cmpd="sng" algn="ctr">
      <a:noFill/>
      <a:round/>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3">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191EB3-B236-4E84-9E2E-A73B2DCFDB8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pt-BR"/>
        </a:p>
      </dgm:t>
    </dgm:pt>
    <dgm:pt modelId="{B37A0B5C-A5AB-455E-9781-65FCF5120A08}">
      <dgm:prSet phldrT="[Texto]" custT="1"/>
      <dgm:spPr/>
      <dgm:t>
        <a:bodyPr/>
        <a:lstStyle/>
        <a:p>
          <a:r>
            <a:rPr lang="pt-BR" sz="2000" dirty="0">
              <a:latin typeface="+mn-lt"/>
            </a:rPr>
            <a:t>Apresentação</a:t>
          </a:r>
        </a:p>
        <a:p>
          <a:endParaRPr lang="pt-BR" sz="2000" dirty="0">
            <a:latin typeface="+mn-lt"/>
          </a:endParaRPr>
        </a:p>
        <a:p>
          <a:endParaRPr lang="pt-BR" sz="2000" dirty="0">
            <a:latin typeface="+mn-lt"/>
          </a:endParaRPr>
        </a:p>
        <a:p>
          <a:r>
            <a:rPr lang="pt-BR" sz="2000" dirty="0">
              <a:latin typeface="+mn-lt"/>
            </a:rPr>
            <a:t>Conselheiros</a:t>
          </a:r>
        </a:p>
        <a:p>
          <a:endParaRPr lang="pt-BR" sz="2000" dirty="0">
            <a:latin typeface="+mn-lt"/>
          </a:endParaRPr>
        </a:p>
        <a:p>
          <a:endParaRPr lang="pt-BR" sz="2000" dirty="0">
            <a:latin typeface="+mn-lt"/>
          </a:endParaRPr>
        </a:p>
        <a:p>
          <a:endParaRPr lang="pt-BR" sz="2000" dirty="0">
            <a:latin typeface="+mn-lt"/>
          </a:endParaRPr>
        </a:p>
        <a:p>
          <a:r>
            <a:rPr lang="pt-BR" sz="2000" dirty="0">
              <a:latin typeface="+mn-lt"/>
            </a:rPr>
            <a:t>Assessoria</a:t>
          </a:r>
        </a:p>
      </dgm:t>
    </dgm:pt>
    <dgm:pt modelId="{55CE745F-E997-4B54-AFDF-C82EF112E210}" type="parTrans" cxnId="{E0AE43EB-B609-4F62-B514-3E8E3BDA7EFE}">
      <dgm:prSet/>
      <dgm:spPr/>
      <dgm:t>
        <a:bodyPr/>
        <a:lstStyle/>
        <a:p>
          <a:endParaRPr lang="pt-BR" sz="1400">
            <a:latin typeface="+mn-lt"/>
          </a:endParaRPr>
        </a:p>
      </dgm:t>
    </dgm:pt>
    <dgm:pt modelId="{E5F31E49-848F-4F6C-AFE0-AFF72609D202}" type="sibTrans" cxnId="{E0AE43EB-B609-4F62-B514-3E8E3BDA7EFE}">
      <dgm:prSet/>
      <dgm:spPr/>
      <dgm:t>
        <a:bodyPr/>
        <a:lstStyle/>
        <a:p>
          <a:endParaRPr lang="pt-BR" sz="1400">
            <a:latin typeface="+mn-lt"/>
          </a:endParaRPr>
        </a:p>
      </dgm:t>
    </dgm:pt>
    <dgm:pt modelId="{7A72775E-905E-44E8-BAED-A16866CC8908}">
      <dgm:prSet phldrT="[Texto]" custT="1"/>
      <dgm:spPr/>
      <dgm:t>
        <a:bodyPr/>
        <a:lstStyle/>
        <a:p>
          <a:pPr algn="just"/>
          <a:r>
            <a:rPr lang="pt-BR" sz="1400" dirty="0">
              <a:latin typeface="Calibri" panose="020F0502020204030204" pitchFamily="34" charset="0"/>
              <a:cs typeface="Calibri" panose="020F0502020204030204" pitchFamily="34" charset="0"/>
            </a:rPr>
            <a:t>A Comissão de Ética e Disciplina do CAU/PB tem por finalidade zelar pela verificação e cumprimento dos artigos 17 a 23 da Lei n° 12.378, de 2010, e do Código de Ética e Disciplina do Conselho de Arquitetura e Urbanismo do Brasil.</a:t>
          </a:r>
        </a:p>
      </dgm:t>
    </dgm:pt>
    <dgm:pt modelId="{28D44719-3658-4EE7-9B74-593F89D42641}" type="parTrans" cxnId="{0535A1B8-3C5F-41B5-864D-BB59221B0E2B}">
      <dgm:prSet/>
      <dgm:spPr/>
      <dgm:t>
        <a:bodyPr/>
        <a:lstStyle/>
        <a:p>
          <a:endParaRPr lang="pt-BR" sz="1400">
            <a:latin typeface="+mn-lt"/>
          </a:endParaRPr>
        </a:p>
      </dgm:t>
    </dgm:pt>
    <dgm:pt modelId="{370FB19C-9F06-49A1-90B4-6A1FC6D60EBC}" type="sibTrans" cxnId="{0535A1B8-3C5F-41B5-864D-BB59221B0E2B}">
      <dgm:prSet/>
      <dgm:spPr/>
      <dgm:t>
        <a:bodyPr/>
        <a:lstStyle/>
        <a:p>
          <a:endParaRPr lang="pt-BR" sz="1400">
            <a:latin typeface="+mn-lt"/>
          </a:endParaRPr>
        </a:p>
      </dgm:t>
    </dgm:pt>
    <dgm:pt modelId="{463108DE-DB43-4ED9-93F8-01F438944FC3}">
      <dgm:prSet phldrT="[Texto]" custT="1"/>
      <dgm:spPr/>
      <dgm:t>
        <a:bodyPr/>
        <a:lstStyle/>
        <a:p>
          <a:pPr>
            <a:lnSpc>
              <a:spcPct val="100000"/>
            </a:lnSpc>
            <a:spcAft>
              <a:spcPts val="0"/>
            </a:spcAft>
          </a:pPr>
          <a:r>
            <a:rPr lang="pt-BR" sz="1400" b="0" i="0" dirty="0">
              <a:latin typeface="Calibri" panose="020F0502020204030204" pitchFamily="34" charset="0"/>
              <a:cs typeface="Calibri" panose="020F0502020204030204" pitchFamily="34" charset="0"/>
            </a:rPr>
            <a:t>Julliana Queiroga de Lucena      - Coordenadora</a:t>
          </a:r>
          <a:r>
            <a:rPr lang="pt-BR" sz="1400" b="0" dirty="0">
              <a:latin typeface="Calibri" panose="020F0502020204030204" pitchFamily="34" charset="0"/>
              <a:cs typeface="Calibri" panose="020F0502020204030204" pitchFamily="34" charset="0"/>
            </a:rPr>
            <a:t/>
          </a:r>
          <a:br>
            <a:rPr lang="pt-BR" sz="1400" b="0" dirty="0">
              <a:latin typeface="Calibri" panose="020F0502020204030204" pitchFamily="34" charset="0"/>
              <a:cs typeface="Calibri" panose="020F0502020204030204" pitchFamily="34" charset="0"/>
            </a:rPr>
          </a:br>
          <a:r>
            <a:rPr lang="pt-BR" sz="1400" b="0" i="0" dirty="0">
              <a:latin typeface="Calibri" panose="020F0502020204030204" pitchFamily="34" charset="0"/>
              <a:cs typeface="Calibri" panose="020F0502020204030204" pitchFamily="34" charset="0"/>
            </a:rPr>
            <a:t>Giovanni Soares de Alencar       – Coordenador Adjunto</a:t>
          </a:r>
        </a:p>
        <a:p>
          <a:pPr>
            <a:lnSpc>
              <a:spcPct val="100000"/>
            </a:lnSpc>
            <a:spcAft>
              <a:spcPts val="0"/>
            </a:spcAft>
          </a:pPr>
          <a:r>
            <a:rPr lang="pt-BR" sz="1400" b="0" i="0" dirty="0">
              <a:latin typeface="Calibri" panose="020F0502020204030204" pitchFamily="34" charset="0"/>
              <a:cs typeface="Calibri" panose="020F0502020204030204" pitchFamily="34" charset="0"/>
            </a:rPr>
            <a:t>Daniela Almeida Farias Benício   – Membro Titular</a:t>
          </a:r>
        </a:p>
        <a:p>
          <a:pPr>
            <a:lnSpc>
              <a:spcPct val="100000"/>
            </a:lnSpc>
            <a:spcAft>
              <a:spcPts val="0"/>
            </a:spcAft>
          </a:pPr>
          <a:endParaRPr lang="pt-BR" sz="1400" b="0" i="0" dirty="0">
            <a:latin typeface="Calibri" panose="020F0502020204030204" pitchFamily="34" charset="0"/>
            <a:cs typeface="Calibri" panose="020F0502020204030204" pitchFamily="34" charset="0"/>
          </a:endParaRPr>
        </a:p>
        <a:p>
          <a:pPr>
            <a:lnSpc>
              <a:spcPct val="100000"/>
            </a:lnSpc>
            <a:spcAft>
              <a:spcPts val="0"/>
            </a:spcAft>
          </a:pPr>
          <a:r>
            <a:rPr lang="pt-BR" sz="1400" b="0" i="1" dirty="0">
              <a:latin typeface="Calibri" panose="020F0502020204030204" pitchFamily="34" charset="0"/>
              <a:cs typeface="Calibri" panose="020F0502020204030204" pitchFamily="34" charset="0"/>
            </a:rPr>
            <a:t>Camila Sales Nóbrega de Santana</a:t>
          </a:r>
          <a:br>
            <a:rPr lang="pt-BR" sz="1400" b="0" i="1" dirty="0">
              <a:latin typeface="Calibri" panose="020F0502020204030204" pitchFamily="34" charset="0"/>
              <a:cs typeface="Calibri" panose="020F0502020204030204" pitchFamily="34" charset="0"/>
            </a:rPr>
          </a:br>
          <a:r>
            <a:rPr lang="pt-BR" sz="1400" b="0" i="1" dirty="0">
              <a:latin typeface="Calibri" panose="020F0502020204030204" pitchFamily="34" charset="0"/>
              <a:cs typeface="Calibri" panose="020F0502020204030204" pitchFamily="34" charset="0"/>
            </a:rPr>
            <a:t>Claudino Lins Nóbrega Junior                            Membros Suplentes</a:t>
          </a:r>
          <a:r>
            <a:rPr lang="pt-BR" sz="1400" b="1" i="0" dirty="0">
              <a:latin typeface="Calibri" panose="020F0502020204030204" pitchFamily="34" charset="0"/>
              <a:cs typeface="Calibri" panose="020F0502020204030204" pitchFamily="34" charset="0"/>
            </a:rPr>
            <a:t/>
          </a:r>
          <a:br>
            <a:rPr lang="pt-BR" sz="1400" b="1" i="0" dirty="0">
              <a:latin typeface="Calibri" panose="020F0502020204030204" pitchFamily="34" charset="0"/>
              <a:cs typeface="Calibri" panose="020F0502020204030204" pitchFamily="34" charset="0"/>
            </a:rPr>
          </a:br>
          <a:r>
            <a:rPr lang="pt-BR" sz="1400" b="0" i="1" dirty="0">
              <a:latin typeface="Calibri" panose="020F0502020204030204" pitchFamily="34" charset="0"/>
              <a:cs typeface="Calibri" panose="020F0502020204030204" pitchFamily="34" charset="0"/>
            </a:rPr>
            <a:t>Eudes Raony Silva</a:t>
          </a:r>
          <a:r>
            <a:rPr lang="pt-BR" sz="1400" b="0" dirty="0">
              <a:latin typeface="Calibri" panose="020F0502020204030204" pitchFamily="34" charset="0"/>
              <a:cs typeface="Calibri" panose="020F0502020204030204" pitchFamily="34" charset="0"/>
            </a:rPr>
            <a:t/>
          </a:r>
          <a:br>
            <a:rPr lang="pt-BR" sz="1400" b="0" dirty="0">
              <a:latin typeface="Calibri" panose="020F0502020204030204" pitchFamily="34" charset="0"/>
              <a:cs typeface="Calibri" panose="020F0502020204030204" pitchFamily="34" charset="0"/>
            </a:rPr>
          </a:br>
          <a:endParaRPr lang="pt-BR" sz="1400" b="0" dirty="0">
            <a:latin typeface="Calibri" panose="020F0502020204030204" pitchFamily="34" charset="0"/>
            <a:cs typeface="Calibri" panose="020F0502020204030204" pitchFamily="34" charset="0"/>
          </a:endParaRPr>
        </a:p>
      </dgm:t>
    </dgm:pt>
    <dgm:pt modelId="{18A8BD8F-0CD3-4194-80D1-A37BEA356FC2}" type="parTrans" cxnId="{A83B1C03-1654-466E-8D1D-D2E6C93C1725}">
      <dgm:prSet/>
      <dgm:spPr/>
      <dgm:t>
        <a:bodyPr/>
        <a:lstStyle/>
        <a:p>
          <a:endParaRPr lang="pt-BR" sz="1400">
            <a:latin typeface="+mn-lt"/>
          </a:endParaRPr>
        </a:p>
      </dgm:t>
    </dgm:pt>
    <dgm:pt modelId="{E292A3FD-3BA8-4AB1-94A7-B75E62EF5DF7}" type="sibTrans" cxnId="{A83B1C03-1654-466E-8D1D-D2E6C93C1725}">
      <dgm:prSet/>
      <dgm:spPr/>
      <dgm:t>
        <a:bodyPr/>
        <a:lstStyle/>
        <a:p>
          <a:endParaRPr lang="pt-BR" sz="1400">
            <a:latin typeface="+mn-lt"/>
          </a:endParaRPr>
        </a:p>
      </dgm:t>
    </dgm:pt>
    <dgm:pt modelId="{398166FB-47A1-4550-A03E-2161920F0D24}">
      <dgm:prSet phldrT="[Texto]" custT="1"/>
      <dgm:spPr/>
      <dgm:t>
        <a:bodyPr/>
        <a:lstStyle/>
        <a:p>
          <a:endParaRPr lang="pt-BR" sz="1400" dirty="0">
            <a:latin typeface="Calibri" panose="020F0502020204030204" pitchFamily="34" charset="0"/>
            <a:cs typeface="Calibri" panose="020F0502020204030204" pitchFamily="34" charset="0"/>
          </a:endParaRPr>
        </a:p>
        <a:p>
          <a:r>
            <a:rPr lang="pt-BR" sz="1400" dirty="0">
              <a:latin typeface="Calibri" panose="020F0502020204030204" pitchFamily="34" charset="0"/>
              <a:cs typeface="Calibri" panose="020F0502020204030204" pitchFamily="34" charset="0"/>
            </a:rPr>
            <a:t>Yngrid Cabral Lima da Costa        Coordenadora Administrativa </a:t>
          </a:r>
        </a:p>
      </dgm:t>
    </dgm:pt>
    <dgm:pt modelId="{BC2B775E-CEA6-466E-B36C-4199DAE3BDD9}" type="parTrans" cxnId="{49A1AE33-6E66-46F7-B3FB-F6EC576C56DF}">
      <dgm:prSet/>
      <dgm:spPr/>
      <dgm:t>
        <a:bodyPr/>
        <a:lstStyle/>
        <a:p>
          <a:endParaRPr lang="pt-BR" sz="1400">
            <a:latin typeface="+mn-lt"/>
          </a:endParaRPr>
        </a:p>
      </dgm:t>
    </dgm:pt>
    <dgm:pt modelId="{12206859-7001-4510-AA8D-3930C05600BA}" type="sibTrans" cxnId="{49A1AE33-6E66-46F7-B3FB-F6EC576C56DF}">
      <dgm:prSet/>
      <dgm:spPr/>
      <dgm:t>
        <a:bodyPr/>
        <a:lstStyle/>
        <a:p>
          <a:endParaRPr lang="pt-BR" sz="1400">
            <a:latin typeface="+mn-lt"/>
          </a:endParaRPr>
        </a:p>
      </dgm:t>
    </dgm:pt>
    <dgm:pt modelId="{1B5AE76E-11E5-4FCE-933A-775D8369E05F}" type="pres">
      <dgm:prSet presAssocID="{F3191EB3-B236-4E84-9E2E-A73B2DCFDB82}" presName="vert0" presStyleCnt="0">
        <dgm:presLayoutVars>
          <dgm:dir/>
          <dgm:animOne val="branch"/>
          <dgm:animLvl val="lvl"/>
        </dgm:presLayoutVars>
      </dgm:prSet>
      <dgm:spPr/>
      <dgm:t>
        <a:bodyPr/>
        <a:lstStyle/>
        <a:p>
          <a:endParaRPr lang="pt-BR"/>
        </a:p>
      </dgm:t>
    </dgm:pt>
    <dgm:pt modelId="{08B2EC81-095A-45D6-B50B-656008D50910}" type="pres">
      <dgm:prSet presAssocID="{B37A0B5C-A5AB-455E-9781-65FCF5120A08}" presName="thickLine" presStyleLbl="alignNode1" presStyleIdx="0" presStyleCnt="1"/>
      <dgm:spPr/>
    </dgm:pt>
    <dgm:pt modelId="{13377D1F-EEE2-4A75-9DE4-D8027819A6E3}" type="pres">
      <dgm:prSet presAssocID="{B37A0B5C-A5AB-455E-9781-65FCF5120A08}" presName="horz1" presStyleCnt="0"/>
      <dgm:spPr/>
    </dgm:pt>
    <dgm:pt modelId="{3CFEA509-4B1B-4982-9C3D-C22B39567F31}" type="pres">
      <dgm:prSet presAssocID="{B37A0B5C-A5AB-455E-9781-65FCF5120A08}" presName="tx1" presStyleLbl="revTx" presStyleIdx="0" presStyleCnt="4"/>
      <dgm:spPr/>
      <dgm:t>
        <a:bodyPr/>
        <a:lstStyle/>
        <a:p>
          <a:endParaRPr lang="pt-BR"/>
        </a:p>
      </dgm:t>
    </dgm:pt>
    <dgm:pt modelId="{473B529B-EF72-4FE4-9258-6B13A9097AA4}" type="pres">
      <dgm:prSet presAssocID="{B37A0B5C-A5AB-455E-9781-65FCF5120A08}" presName="vert1" presStyleCnt="0"/>
      <dgm:spPr/>
    </dgm:pt>
    <dgm:pt modelId="{558BA1D5-6032-4827-9489-B0A6AA6A5669}" type="pres">
      <dgm:prSet presAssocID="{7A72775E-905E-44E8-BAED-A16866CC8908}" presName="vertSpace2a" presStyleCnt="0"/>
      <dgm:spPr/>
    </dgm:pt>
    <dgm:pt modelId="{BE69E94F-7386-480B-AA0C-CCC7088E9D11}" type="pres">
      <dgm:prSet presAssocID="{7A72775E-905E-44E8-BAED-A16866CC8908}" presName="horz2" presStyleCnt="0"/>
      <dgm:spPr/>
    </dgm:pt>
    <dgm:pt modelId="{965337B7-175D-40E4-AE5C-1AEA659A456A}" type="pres">
      <dgm:prSet presAssocID="{7A72775E-905E-44E8-BAED-A16866CC8908}" presName="horzSpace2" presStyleCnt="0"/>
      <dgm:spPr/>
    </dgm:pt>
    <dgm:pt modelId="{FF900F97-E69E-4310-939D-B273A03D3F08}" type="pres">
      <dgm:prSet presAssocID="{7A72775E-905E-44E8-BAED-A16866CC8908}" presName="tx2" presStyleLbl="revTx" presStyleIdx="1" presStyleCnt="4" custScaleY="100116"/>
      <dgm:spPr/>
      <dgm:t>
        <a:bodyPr/>
        <a:lstStyle/>
        <a:p>
          <a:endParaRPr lang="pt-BR"/>
        </a:p>
      </dgm:t>
    </dgm:pt>
    <dgm:pt modelId="{350E65DB-C9D9-4AD9-9D69-0308E65BFBBA}" type="pres">
      <dgm:prSet presAssocID="{7A72775E-905E-44E8-BAED-A16866CC8908}" presName="vert2" presStyleCnt="0"/>
      <dgm:spPr/>
    </dgm:pt>
    <dgm:pt modelId="{A384B279-0FAA-480A-8498-349878921086}" type="pres">
      <dgm:prSet presAssocID="{7A72775E-905E-44E8-BAED-A16866CC8908}" presName="thinLine2b" presStyleLbl="callout" presStyleIdx="0" presStyleCnt="3"/>
      <dgm:spPr/>
    </dgm:pt>
    <dgm:pt modelId="{34A28AA2-2EE6-4972-87FE-481534B0FC05}" type="pres">
      <dgm:prSet presAssocID="{7A72775E-905E-44E8-BAED-A16866CC8908}" presName="vertSpace2b" presStyleCnt="0"/>
      <dgm:spPr/>
    </dgm:pt>
    <dgm:pt modelId="{A982F546-294F-428F-8AF7-9C1B6BD3544F}" type="pres">
      <dgm:prSet presAssocID="{463108DE-DB43-4ED9-93F8-01F438944FC3}" presName="horz2" presStyleCnt="0"/>
      <dgm:spPr/>
    </dgm:pt>
    <dgm:pt modelId="{D001FD65-AAA3-4A57-9167-C71F8C5F236D}" type="pres">
      <dgm:prSet presAssocID="{463108DE-DB43-4ED9-93F8-01F438944FC3}" presName="horzSpace2" presStyleCnt="0"/>
      <dgm:spPr/>
    </dgm:pt>
    <dgm:pt modelId="{17C2E226-64D9-47D4-B3F6-81EAB65D7E66}" type="pres">
      <dgm:prSet presAssocID="{463108DE-DB43-4ED9-93F8-01F438944FC3}" presName="tx2" presStyleLbl="revTx" presStyleIdx="2" presStyleCnt="4" custScaleY="166222" custLinFactNeighborX="-695" custLinFactNeighborY="1626"/>
      <dgm:spPr/>
      <dgm:t>
        <a:bodyPr/>
        <a:lstStyle/>
        <a:p>
          <a:endParaRPr lang="pt-BR"/>
        </a:p>
      </dgm:t>
    </dgm:pt>
    <dgm:pt modelId="{002C8566-D526-4322-8A51-C058BCB59D53}" type="pres">
      <dgm:prSet presAssocID="{463108DE-DB43-4ED9-93F8-01F438944FC3}" presName="vert2" presStyleCnt="0"/>
      <dgm:spPr/>
    </dgm:pt>
    <dgm:pt modelId="{21CC37EB-D861-4B11-B25F-3110071BB33A}" type="pres">
      <dgm:prSet presAssocID="{463108DE-DB43-4ED9-93F8-01F438944FC3}" presName="thinLine2b" presStyleLbl="callout" presStyleIdx="1" presStyleCnt="3"/>
      <dgm:spPr/>
    </dgm:pt>
    <dgm:pt modelId="{11D03D56-6441-4752-B491-FE0E6230C5F6}" type="pres">
      <dgm:prSet presAssocID="{463108DE-DB43-4ED9-93F8-01F438944FC3}" presName="vertSpace2b" presStyleCnt="0"/>
      <dgm:spPr/>
    </dgm:pt>
    <dgm:pt modelId="{F5DBC6FD-1B66-4EAD-B1CF-905538273546}" type="pres">
      <dgm:prSet presAssocID="{398166FB-47A1-4550-A03E-2161920F0D24}" presName="horz2" presStyleCnt="0"/>
      <dgm:spPr/>
    </dgm:pt>
    <dgm:pt modelId="{C809C5CB-4713-4E1E-A94D-3314AF67ED33}" type="pres">
      <dgm:prSet presAssocID="{398166FB-47A1-4550-A03E-2161920F0D24}" presName="horzSpace2" presStyleCnt="0"/>
      <dgm:spPr/>
    </dgm:pt>
    <dgm:pt modelId="{9135DEC1-C5E8-48F4-935E-651BD2263885}" type="pres">
      <dgm:prSet presAssocID="{398166FB-47A1-4550-A03E-2161920F0D24}" presName="tx2" presStyleLbl="revTx" presStyleIdx="3" presStyleCnt="4"/>
      <dgm:spPr/>
      <dgm:t>
        <a:bodyPr/>
        <a:lstStyle/>
        <a:p>
          <a:endParaRPr lang="pt-BR"/>
        </a:p>
      </dgm:t>
    </dgm:pt>
    <dgm:pt modelId="{ADC9677B-A879-435A-9745-EA660442118A}" type="pres">
      <dgm:prSet presAssocID="{398166FB-47A1-4550-A03E-2161920F0D24}" presName="vert2" presStyleCnt="0"/>
      <dgm:spPr/>
    </dgm:pt>
    <dgm:pt modelId="{2D74AF9A-9C6F-4ECF-ADAD-EF05AC313E6E}" type="pres">
      <dgm:prSet presAssocID="{398166FB-47A1-4550-A03E-2161920F0D24}" presName="thinLine2b" presStyleLbl="callout" presStyleIdx="2" presStyleCnt="3"/>
      <dgm:spPr/>
    </dgm:pt>
    <dgm:pt modelId="{C9F1A0FA-C57B-4FDA-AE44-33A251DCF534}" type="pres">
      <dgm:prSet presAssocID="{398166FB-47A1-4550-A03E-2161920F0D24}" presName="vertSpace2b" presStyleCnt="0"/>
      <dgm:spPr/>
    </dgm:pt>
  </dgm:ptLst>
  <dgm:cxnLst>
    <dgm:cxn modelId="{A83B1C03-1654-466E-8D1D-D2E6C93C1725}" srcId="{B37A0B5C-A5AB-455E-9781-65FCF5120A08}" destId="{463108DE-DB43-4ED9-93F8-01F438944FC3}" srcOrd="1" destOrd="0" parTransId="{18A8BD8F-0CD3-4194-80D1-A37BEA356FC2}" sibTransId="{E292A3FD-3BA8-4AB1-94A7-B75E62EF5DF7}"/>
    <dgm:cxn modelId="{A6884ACC-7554-4CDD-BD5D-F15253B5BD1A}" type="presOf" srcId="{B37A0B5C-A5AB-455E-9781-65FCF5120A08}" destId="{3CFEA509-4B1B-4982-9C3D-C22B39567F31}" srcOrd="0" destOrd="0" presId="urn:microsoft.com/office/officeart/2008/layout/LinedList"/>
    <dgm:cxn modelId="{49A1AE33-6E66-46F7-B3FB-F6EC576C56DF}" srcId="{B37A0B5C-A5AB-455E-9781-65FCF5120A08}" destId="{398166FB-47A1-4550-A03E-2161920F0D24}" srcOrd="2" destOrd="0" parTransId="{BC2B775E-CEA6-466E-B36C-4199DAE3BDD9}" sibTransId="{12206859-7001-4510-AA8D-3930C05600BA}"/>
    <dgm:cxn modelId="{E2BC3318-0233-4944-A054-71459D4BB8B2}" type="presOf" srcId="{463108DE-DB43-4ED9-93F8-01F438944FC3}" destId="{17C2E226-64D9-47D4-B3F6-81EAB65D7E66}" srcOrd="0" destOrd="0" presId="urn:microsoft.com/office/officeart/2008/layout/LinedList"/>
    <dgm:cxn modelId="{397C7206-E815-4619-B803-F313918873CC}" type="presOf" srcId="{7A72775E-905E-44E8-BAED-A16866CC8908}" destId="{FF900F97-E69E-4310-939D-B273A03D3F08}" srcOrd="0" destOrd="0" presId="urn:microsoft.com/office/officeart/2008/layout/LinedList"/>
    <dgm:cxn modelId="{0535A1B8-3C5F-41B5-864D-BB59221B0E2B}" srcId="{B37A0B5C-A5AB-455E-9781-65FCF5120A08}" destId="{7A72775E-905E-44E8-BAED-A16866CC8908}" srcOrd="0" destOrd="0" parTransId="{28D44719-3658-4EE7-9B74-593F89D42641}" sibTransId="{370FB19C-9F06-49A1-90B4-6A1FC6D60EBC}"/>
    <dgm:cxn modelId="{2DD7C86B-87C5-49D5-BF25-6936B6B0C2F7}" type="presOf" srcId="{F3191EB3-B236-4E84-9E2E-A73B2DCFDB82}" destId="{1B5AE76E-11E5-4FCE-933A-775D8369E05F}" srcOrd="0" destOrd="0" presId="urn:microsoft.com/office/officeart/2008/layout/LinedList"/>
    <dgm:cxn modelId="{E0AE43EB-B609-4F62-B514-3E8E3BDA7EFE}" srcId="{F3191EB3-B236-4E84-9E2E-A73B2DCFDB82}" destId="{B37A0B5C-A5AB-455E-9781-65FCF5120A08}" srcOrd="0" destOrd="0" parTransId="{55CE745F-E997-4B54-AFDF-C82EF112E210}" sibTransId="{E5F31E49-848F-4F6C-AFE0-AFF72609D202}"/>
    <dgm:cxn modelId="{C55781EE-5B99-49DE-AC5C-580F7FF90E24}" type="presOf" srcId="{398166FB-47A1-4550-A03E-2161920F0D24}" destId="{9135DEC1-C5E8-48F4-935E-651BD2263885}" srcOrd="0" destOrd="0" presId="urn:microsoft.com/office/officeart/2008/layout/LinedList"/>
    <dgm:cxn modelId="{E52A92DE-0689-4184-BB03-F260A6859211}" type="presParOf" srcId="{1B5AE76E-11E5-4FCE-933A-775D8369E05F}" destId="{08B2EC81-095A-45D6-B50B-656008D50910}" srcOrd="0" destOrd="0" presId="urn:microsoft.com/office/officeart/2008/layout/LinedList"/>
    <dgm:cxn modelId="{DA97588E-273C-405A-A646-BD445F9EEED3}" type="presParOf" srcId="{1B5AE76E-11E5-4FCE-933A-775D8369E05F}" destId="{13377D1F-EEE2-4A75-9DE4-D8027819A6E3}" srcOrd="1" destOrd="0" presId="urn:microsoft.com/office/officeart/2008/layout/LinedList"/>
    <dgm:cxn modelId="{C93B01F7-F694-4B90-B569-9D2C7C566812}" type="presParOf" srcId="{13377D1F-EEE2-4A75-9DE4-D8027819A6E3}" destId="{3CFEA509-4B1B-4982-9C3D-C22B39567F31}" srcOrd="0" destOrd="0" presId="urn:microsoft.com/office/officeart/2008/layout/LinedList"/>
    <dgm:cxn modelId="{0C06B338-D756-432D-B524-E1399ABFEA78}" type="presParOf" srcId="{13377D1F-EEE2-4A75-9DE4-D8027819A6E3}" destId="{473B529B-EF72-4FE4-9258-6B13A9097AA4}" srcOrd="1" destOrd="0" presId="urn:microsoft.com/office/officeart/2008/layout/LinedList"/>
    <dgm:cxn modelId="{4C998A8E-4EA4-4C28-8C45-48D43C4EBD65}" type="presParOf" srcId="{473B529B-EF72-4FE4-9258-6B13A9097AA4}" destId="{558BA1D5-6032-4827-9489-B0A6AA6A5669}" srcOrd="0" destOrd="0" presId="urn:microsoft.com/office/officeart/2008/layout/LinedList"/>
    <dgm:cxn modelId="{2AF7B38D-8EEA-4CDD-BABD-153986DC78C0}" type="presParOf" srcId="{473B529B-EF72-4FE4-9258-6B13A9097AA4}" destId="{BE69E94F-7386-480B-AA0C-CCC7088E9D11}" srcOrd="1" destOrd="0" presId="urn:microsoft.com/office/officeart/2008/layout/LinedList"/>
    <dgm:cxn modelId="{AD13397A-B2B0-4747-BACD-65D6555BCD3B}" type="presParOf" srcId="{BE69E94F-7386-480B-AA0C-CCC7088E9D11}" destId="{965337B7-175D-40E4-AE5C-1AEA659A456A}" srcOrd="0" destOrd="0" presId="urn:microsoft.com/office/officeart/2008/layout/LinedList"/>
    <dgm:cxn modelId="{D4D34CED-A9E1-4DEC-9711-69395833B47F}" type="presParOf" srcId="{BE69E94F-7386-480B-AA0C-CCC7088E9D11}" destId="{FF900F97-E69E-4310-939D-B273A03D3F08}" srcOrd="1" destOrd="0" presId="urn:microsoft.com/office/officeart/2008/layout/LinedList"/>
    <dgm:cxn modelId="{F82D0178-8EA8-4158-9663-B9CBF683E005}" type="presParOf" srcId="{BE69E94F-7386-480B-AA0C-CCC7088E9D11}" destId="{350E65DB-C9D9-4AD9-9D69-0308E65BFBBA}" srcOrd="2" destOrd="0" presId="urn:microsoft.com/office/officeart/2008/layout/LinedList"/>
    <dgm:cxn modelId="{76C89CEF-F0D1-4764-B03A-B7F132934E3D}" type="presParOf" srcId="{473B529B-EF72-4FE4-9258-6B13A9097AA4}" destId="{A384B279-0FAA-480A-8498-349878921086}" srcOrd="2" destOrd="0" presId="urn:microsoft.com/office/officeart/2008/layout/LinedList"/>
    <dgm:cxn modelId="{67472D88-1541-4DB6-BCAA-47060D649C35}" type="presParOf" srcId="{473B529B-EF72-4FE4-9258-6B13A9097AA4}" destId="{34A28AA2-2EE6-4972-87FE-481534B0FC05}" srcOrd="3" destOrd="0" presId="urn:microsoft.com/office/officeart/2008/layout/LinedList"/>
    <dgm:cxn modelId="{7774F9D6-BD77-4441-9692-719F7E7FE46A}" type="presParOf" srcId="{473B529B-EF72-4FE4-9258-6B13A9097AA4}" destId="{A982F546-294F-428F-8AF7-9C1B6BD3544F}" srcOrd="4" destOrd="0" presId="urn:microsoft.com/office/officeart/2008/layout/LinedList"/>
    <dgm:cxn modelId="{478101EA-E641-4436-8CBC-BBF48EC62731}" type="presParOf" srcId="{A982F546-294F-428F-8AF7-9C1B6BD3544F}" destId="{D001FD65-AAA3-4A57-9167-C71F8C5F236D}" srcOrd="0" destOrd="0" presId="urn:microsoft.com/office/officeart/2008/layout/LinedList"/>
    <dgm:cxn modelId="{2F4DD5BB-DB9E-48D7-9906-368B749CA8B8}" type="presParOf" srcId="{A982F546-294F-428F-8AF7-9C1B6BD3544F}" destId="{17C2E226-64D9-47D4-B3F6-81EAB65D7E66}" srcOrd="1" destOrd="0" presId="urn:microsoft.com/office/officeart/2008/layout/LinedList"/>
    <dgm:cxn modelId="{B35E195B-8EB1-465D-83C2-4074DAEF79D0}" type="presParOf" srcId="{A982F546-294F-428F-8AF7-9C1B6BD3544F}" destId="{002C8566-D526-4322-8A51-C058BCB59D53}" srcOrd="2" destOrd="0" presId="urn:microsoft.com/office/officeart/2008/layout/LinedList"/>
    <dgm:cxn modelId="{6513E402-44BD-450F-9476-807163EF9793}" type="presParOf" srcId="{473B529B-EF72-4FE4-9258-6B13A9097AA4}" destId="{21CC37EB-D861-4B11-B25F-3110071BB33A}" srcOrd="5" destOrd="0" presId="urn:microsoft.com/office/officeart/2008/layout/LinedList"/>
    <dgm:cxn modelId="{8F53D3E6-3FDD-4598-8F81-6C14A105DAD4}" type="presParOf" srcId="{473B529B-EF72-4FE4-9258-6B13A9097AA4}" destId="{11D03D56-6441-4752-B491-FE0E6230C5F6}" srcOrd="6" destOrd="0" presId="urn:microsoft.com/office/officeart/2008/layout/LinedList"/>
    <dgm:cxn modelId="{F9210B97-A93D-439E-A7C0-21C5522A8878}" type="presParOf" srcId="{473B529B-EF72-4FE4-9258-6B13A9097AA4}" destId="{F5DBC6FD-1B66-4EAD-B1CF-905538273546}" srcOrd="7" destOrd="0" presId="urn:microsoft.com/office/officeart/2008/layout/LinedList"/>
    <dgm:cxn modelId="{911DE815-66B9-4876-A839-8495D6E32491}" type="presParOf" srcId="{F5DBC6FD-1B66-4EAD-B1CF-905538273546}" destId="{C809C5CB-4713-4E1E-A94D-3314AF67ED33}" srcOrd="0" destOrd="0" presId="urn:microsoft.com/office/officeart/2008/layout/LinedList"/>
    <dgm:cxn modelId="{E5625361-05C5-49DA-A8A1-455B87132A9E}" type="presParOf" srcId="{F5DBC6FD-1B66-4EAD-B1CF-905538273546}" destId="{9135DEC1-C5E8-48F4-935E-651BD2263885}" srcOrd="1" destOrd="0" presId="urn:microsoft.com/office/officeart/2008/layout/LinedList"/>
    <dgm:cxn modelId="{79534D46-63CA-402B-BD1B-02D49E333F18}" type="presParOf" srcId="{F5DBC6FD-1B66-4EAD-B1CF-905538273546}" destId="{ADC9677B-A879-435A-9745-EA660442118A}" srcOrd="2" destOrd="0" presId="urn:microsoft.com/office/officeart/2008/layout/LinedList"/>
    <dgm:cxn modelId="{8F3906BA-BEB0-4A60-BABC-2DB303AE9CC1}" type="presParOf" srcId="{473B529B-EF72-4FE4-9258-6B13A9097AA4}" destId="{2D74AF9A-9C6F-4ECF-ADAD-EF05AC313E6E}" srcOrd="8" destOrd="0" presId="urn:microsoft.com/office/officeart/2008/layout/LinedList"/>
    <dgm:cxn modelId="{6C9F2335-6ABE-4CB0-9A0B-4294BE05B337}" type="presParOf" srcId="{473B529B-EF72-4FE4-9258-6B13A9097AA4}" destId="{C9F1A0FA-C57B-4FDA-AE44-33A251DCF53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191EB3-B236-4E84-9E2E-A73B2DCFDB8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pt-BR"/>
        </a:p>
      </dgm:t>
    </dgm:pt>
    <dgm:pt modelId="{B37A0B5C-A5AB-455E-9781-65FCF5120A08}">
      <dgm:prSet phldrT="[Texto]" custT="1"/>
      <dgm:spPr/>
      <dgm:t>
        <a:bodyPr/>
        <a:lstStyle/>
        <a:p>
          <a:r>
            <a:rPr lang="pt-BR" sz="1400" dirty="0">
              <a:latin typeface="+mn-lt"/>
            </a:rPr>
            <a:t>Apresentação</a:t>
          </a:r>
        </a:p>
        <a:p>
          <a:endParaRPr lang="pt-BR" sz="1400" dirty="0">
            <a:latin typeface="+mn-lt"/>
          </a:endParaRPr>
        </a:p>
        <a:p>
          <a:endParaRPr lang="pt-BR" sz="1400" dirty="0">
            <a:latin typeface="+mn-lt"/>
          </a:endParaRPr>
        </a:p>
        <a:p>
          <a:endParaRPr lang="pt-BR" sz="1400" dirty="0">
            <a:latin typeface="+mn-lt"/>
          </a:endParaRPr>
        </a:p>
        <a:p>
          <a:r>
            <a:rPr lang="pt-BR" sz="1400" dirty="0">
              <a:latin typeface="+mn-lt"/>
            </a:rPr>
            <a:t>Conselheiros</a:t>
          </a:r>
        </a:p>
        <a:p>
          <a:endParaRPr lang="pt-BR" sz="1400" dirty="0">
            <a:latin typeface="+mn-lt"/>
          </a:endParaRPr>
        </a:p>
        <a:p>
          <a:endParaRPr lang="pt-BR" sz="1400" dirty="0">
            <a:latin typeface="+mn-lt"/>
          </a:endParaRPr>
        </a:p>
        <a:p>
          <a:endParaRPr lang="pt-BR" sz="1400" dirty="0">
            <a:latin typeface="+mn-lt"/>
          </a:endParaRPr>
        </a:p>
        <a:p>
          <a:r>
            <a:rPr lang="pt-BR" sz="1400" dirty="0">
              <a:latin typeface="+mn-lt"/>
            </a:rPr>
            <a:t>Assessoria</a:t>
          </a:r>
        </a:p>
      </dgm:t>
    </dgm:pt>
    <dgm:pt modelId="{55CE745F-E997-4B54-AFDF-C82EF112E210}" type="parTrans" cxnId="{E0AE43EB-B609-4F62-B514-3E8E3BDA7EFE}">
      <dgm:prSet/>
      <dgm:spPr/>
      <dgm:t>
        <a:bodyPr/>
        <a:lstStyle/>
        <a:p>
          <a:endParaRPr lang="pt-BR" sz="1200">
            <a:latin typeface="+mn-lt"/>
          </a:endParaRPr>
        </a:p>
      </dgm:t>
    </dgm:pt>
    <dgm:pt modelId="{E5F31E49-848F-4F6C-AFE0-AFF72609D202}" type="sibTrans" cxnId="{E0AE43EB-B609-4F62-B514-3E8E3BDA7EFE}">
      <dgm:prSet/>
      <dgm:spPr/>
      <dgm:t>
        <a:bodyPr/>
        <a:lstStyle/>
        <a:p>
          <a:endParaRPr lang="pt-BR" sz="1200">
            <a:latin typeface="+mn-lt"/>
          </a:endParaRPr>
        </a:p>
      </dgm:t>
    </dgm:pt>
    <dgm:pt modelId="{7A72775E-905E-44E8-BAED-A16866CC8908}">
      <dgm:prSet phldrT="[Texto]" custT="1"/>
      <dgm:spPr/>
      <dgm:t>
        <a:bodyPr/>
        <a:lstStyle/>
        <a:p>
          <a:pPr algn="just"/>
          <a:r>
            <a:rPr lang="pt-BR" sz="1000" dirty="0">
              <a:latin typeface="+mn-lt"/>
            </a:rPr>
            <a:t>No âmbito do CAU/PB, a sua Comissão de Organização, Administração, Planejamento e Finanças (COAPFI) têm por finalidade zelar pelo funcionamento do CAU/PB, em suas organizações e administrações, bem como pelo planejamento e pelo equilíbrio econômico-financeiro e contábil do CAU/PB, respeitado o disposto nos artigos 24, 33 e 34 da Lei n° 12.378, de 2010, no âmbito de sua competência.</a:t>
          </a:r>
        </a:p>
        <a:p>
          <a:pPr algn="just"/>
          <a:r>
            <a:rPr lang="pt-BR" sz="1000" dirty="0">
              <a:latin typeface="+mn-lt"/>
            </a:rPr>
            <a:t/>
          </a:r>
          <a:br>
            <a:rPr lang="pt-BR" sz="1000" dirty="0">
              <a:latin typeface="+mn-lt"/>
            </a:rPr>
          </a:br>
          <a:r>
            <a:rPr lang="pt-BR" sz="1000" dirty="0">
              <a:latin typeface="+mn-lt"/>
            </a:rPr>
            <a:t/>
          </a:r>
          <a:br>
            <a:rPr lang="pt-BR" sz="1000" dirty="0">
              <a:latin typeface="+mn-lt"/>
            </a:rPr>
          </a:br>
          <a:r>
            <a:rPr lang="pt-BR" sz="1000" b="0" i="0" dirty="0">
              <a:latin typeface="+mn-lt"/>
            </a:rPr>
            <a:t>.</a:t>
          </a:r>
          <a:r>
            <a:rPr lang="pt-BR" sz="1000" dirty="0">
              <a:latin typeface="+mn-lt"/>
            </a:rPr>
            <a:t/>
          </a:r>
          <a:br>
            <a:rPr lang="pt-BR" sz="1000" dirty="0">
              <a:latin typeface="+mn-lt"/>
            </a:rPr>
          </a:br>
          <a:endParaRPr lang="pt-BR" sz="1000" dirty="0">
            <a:latin typeface="+mn-lt"/>
          </a:endParaRPr>
        </a:p>
      </dgm:t>
    </dgm:pt>
    <dgm:pt modelId="{28D44719-3658-4EE7-9B74-593F89D42641}" type="parTrans" cxnId="{0535A1B8-3C5F-41B5-864D-BB59221B0E2B}">
      <dgm:prSet/>
      <dgm:spPr/>
      <dgm:t>
        <a:bodyPr/>
        <a:lstStyle/>
        <a:p>
          <a:endParaRPr lang="pt-BR" sz="1200">
            <a:latin typeface="+mn-lt"/>
          </a:endParaRPr>
        </a:p>
      </dgm:t>
    </dgm:pt>
    <dgm:pt modelId="{370FB19C-9F06-49A1-90B4-6A1FC6D60EBC}" type="sibTrans" cxnId="{0535A1B8-3C5F-41B5-864D-BB59221B0E2B}">
      <dgm:prSet/>
      <dgm:spPr/>
      <dgm:t>
        <a:bodyPr/>
        <a:lstStyle/>
        <a:p>
          <a:endParaRPr lang="pt-BR" sz="1200">
            <a:latin typeface="+mn-lt"/>
          </a:endParaRPr>
        </a:p>
      </dgm:t>
    </dgm:pt>
    <dgm:pt modelId="{463108DE-DB43-4ED9-93F8-01F438944FC3}">
      <dgm:prSet phldrT="[Texto]" custT="1"/>
      <dgm:spPr/>
      <dgm:t>
        <a:bodyPr/>
        <a:lstStyle/>
        <a:p>
          <a:pPr>
            <a:lnSpc>
              <a:spcPct val="90000"/>
            </a:lnSpc>
            <a:spcAft>
              <a:spcPct val="35000"/>
            </a:spcAft>
          </a:pPr>
          <a:r>
            <a:rPr lang="pt-BR" sz="1000" b="0" i="0" dirty="0">
              <a:latin typeface="+mn-lt"/>
            </a:rPr>
            <a:t>Paula Augusta Ismael da Costa             Coordenadora</a:t>
          </a:r>
        </a:p>
        <a:p>
          <a:pPr>
            <a:lnSpc>
              <a:spcPct val="90000"/>
            </a:lnSpc>
            <a:spcAft>
              <a:spcPct val="35000"/>
            </a:spcAft>
          </a:pPr>
          <a:r>
            <a:rPr lang="pt-BR" sz="1000" b="0" i="0" dirty="0" smtClean="0">
              <a:latin typeface="+mn-lt"/>
            </a:rPr>
            <a:t>Daniela Benício			     Coordenadora Adjunta</a:t>
          </a:r>
          <a:endParaRPr lang="pt-BR" sz="1000" b="0" i="0" dirty="0">
            <a:latin typeface="+mn-lt"/>
          </a:endParaRPr>
        </a:p>
        <a:p>
          <a:pPr>
            <a:lnSpc>
              <a:spcPct val="90000"/>
            </a:lnSpc>
            <a:spcAft>
              <a:spcPct val="35000"/>
            </a:spcAft>
          </a:pPr>
          <a:r>
            <a:rPr lang="pt-BR" sz="1000" b="0" i="0" dirty="0" smtClean="0">
              <a:latin typeface="+mn-lt"/>
            </a:rPr>
            <a:t>Vacância</a:t>
          </a:r>
          <a:r>
            <a:rPr lang="pt-BR" sz="1000" b="0" i="0" dirty="0">
              <a:latin typeface="+mn-lt"/>
            </a:rPr>
            <a:t>		                     Membro titular</a:t>
          </a:r>
        </a:p>
        <a:p>
          <a:pPr>
            <a:lnSpc>
              <a:spcPct val="100000"/>
            </a:lnSpc>
            <a:spcAft>
              <a:spcPts val="0"/>
            </a:spcAft>
          </a:pPr>
          <a:r>
            <a:rPr lang="pt-BR" sz="1000" b="0" i="1" dirty="0">
              <a:latin typeface="+mn-lt"/>
            </a:rPr>
            <a:t>Alessandra Soares de Moura</a:t>
          </a:r>
        </a:p>
        <a:p>
          <a:pPr>
            <a:lnSpc>
              <a:spcPct val="100000"/>
            </a:lnSpc>
            <a:spcAft>
              <a:spcPts val="0"/>
            </a:spcAft>
          </a:pPr>
          <a:r>
            <a:rPr lang="pt-BR" sz="1000" b="0" i="0" dirty="0" smtClean="0">
              <a:latin typeface="+mn-lt"/>
            </a:rPr>
            <a:t>Eudes Raony			   </a:t>
          </a:r>
          <a:r>
            <a:rPr lang="pt-BR" sz="1000" b="0" i="1" dirty="0" smtClean="0">
              <a:latin typeface="+mn-lt"/>
            </a:rPr>
            <a:t>Membros suplentes</a:t>
          </a:r>
        </a:p>
        <a:p>
          <a:pPr>
            <a:lnSpc>
              <a:spcPct val="100000"/>
            </a:lnSpc>
            <a:spcAft>
              <a:spcPts val="0"/>
            </a:spcAft>
          </a:pPr>
          <a:r>
            <a:rPr lang="pt-BR" sz="1000" b="0" i="1" dirty="0" smtClean="0">
              <a:latin typeface="+mn-lt"/>
            </a:rPr>
            <a:t>Vacância – em </a:t>
          </a:r>
          <a:r>
            <a:rPr lang="pt-BR" sz="1000" b="0" i="0" dirty="0" smtClean="0"/>
            <a:t>05/07/2023</a:t>
          </a:r>
          <a:r>
            <a:rPr lang="pt-BR" sz="1000" b="0" i="1" dirty="0">
              <a:latin typeface="+mn-lt"/>
            </a:rPr>
            <a:t/>
          </a:r>
          <a:br>
            <a:rPr lang="pt-BR" sz="1000" b="0" i="1" dirty="0">
              <a:latin typeface="+mn-lt"/>
            </a:rPr>
          </a:br>
          <a:r>
            <a:rPr lang="pt-BR" sz="1000" b="0" dirty="0">
              <a:latin typeface="+mn-lt"/>
            </a:rPr>
            <a:t/>
          </a:r>
          <a:br>
            <a:rPr lang="pt-BR" sz="1000" b="0" dirty="0">
              <a:latin typeface="+mn-lt"/>
            </a:rPr>
          </a:br>
          <a:endParaRPr lang="pt-BR" sz="1000" b="0" dirty="0">
            <a:latin typeface="+mn-lt"/>
          </a:endParaRPr>
        </a:p>
      </dgm:t>
    </dgm:pt>
    <dgm:pt modelId="{18A8BD8F-0CD3-4194-80D1-A37BEA356FC2}" type="parTrans" cxnId="{A83B1C03-1654-466E-8D1D-D2E6C93C1725}">
      <dgm:prSet/>
      <dgm:spPr/>
      <dgm:t>
        <a:bodyPr/>
        <a:lstStyle/>
        <a:p>
          <a:endParaRPr lang="pt-BR" sz="1200">
            <a:latin typeface="+mn-lt"/>
          </a:endParaRPr>
        </a:p>
      </dgm:t>
    </dgm:pt>
    <dgm:pt modelId="{E292A3FD-3BA8-4AB1-94A7-B75E62EF5DF7}" type="sibTrans" cxnId="{A83B1C03-1654-466E-8D1D-D2E6C93C1725}">
      <dgm:prSet/>
      <dgm:spPr/>
      <dgm:t>
        <a:bodyPr/>
        <a:lstStyle/>
        <a:p>
          <a:endParaRPr lang="pt-BR" sz="1200">
            <a:latin typeface="+mn-lt"/>
          </a:endParaRPr>
        </a:p>
      </dgm:t>
    </dgm:pt>
    <dgm:pt modelId="{398166FB-47A1-4550-A03E-2161920F0D24}">
      <dgm:prSet phldrT="[Texto]" custT="1"/>
      <dgm:spPr/>
      <dgm:t>
        <a:bodyPr/>
        <a:lstStyle/>
        <a:p>
          <a:r>
            <a:rPr lang="pt-BR" sz="1000" dirty="0">
              <a:latin typeface="+mn-lt"/>
            </a:rPr>
            <a:t>Yngrid Cabral Lima da Costa                    Coordenadora </a:t>
          </a:r>
        </a:p>
        <a:p>
          <a:r>
            <a:rPr lang="pt-BR" sz="1000" dirty="0">
              <a:latin typeface="+mn-lt"/>
            </a:rPr>
            <a:t>				       Administrativa</a:t>
          </a:r>
          <a:endParaRPr lang="pt-BR" sz="1000" b="0" dirty="0">
            <a:latin typeface="+mn-lt"/>
          </a:endParaRPr>
        </a:p>
      </dgm:t>
    </dgm:pt>
    <dgm:pt modelId="{BC2B775E-CEA6-466E-B36C-4199DAE3BDD9}" type="parTrans" cxnId="{49A1AE33-6E66-46F7-B3FB-F6EC576C56DF}">
      <dgm:prSet/>
      <dgm:spPr/>
      <dgm:t>
        <a:bodyPr/>
        <a:lstStyle/>
        <a:p>
          <a:endParaRPr lang="pt-BR" sz="1200">
            <a:latin typeface="+mn-lt"/>
          </a:endParaRPr>
        </a:p>
      </dgm:t>
    </dgm:pt>
    <dgm:pt modelId="{12206859-7001-4510-AA8D-3930C05600BA}" type="sibTrans" cxnId="{49A1AE33-6E66-46F7-B3FB-F6EC576C56DF}">
      <dgm:prSet/>
      <dgm:spPr/>
      <dgm:t>
        <a:bodyPr/>
        <a:lstStyle/>
        <a:p>
          <a:endParaRPr lang="pt-BR" sz="1200">
            <a:latin typeface="+mn-lt"/>
          </a:endParaRPr>
        </a:p>
      </dgm:t>
    </dgm:pt>
    <dgm:pt modelId="{1B5AE76E-11E5-4FCE-933A-775D8369E05F}" type="pres">
      <dgm:prSet presAssocID="{F3191EB3-B236-4E84-9E2E-A73B2DCFDB82}" presName="vert0" presStyleCnt="0">
        <dgm:presLayoutVars>
          <dgm:dir/>
          <dgm:animOne val="branch"/>
          <dgm:animLvl val="lvl"/>
        </dgm:presLayoutVars>
      </dgm:prSet>
      <dgm:spPr/>
      <dgm:t>
        <a:bodyPr/>
        <a:lstStyle/>
        <a:p>
          <a:endParaRPr lang="pt-BR"/>
        </a:p>
      </dgm:t>
    </dgm:pt>
    <dgm:pt modelId="{08B2EC81-095A-45D6-B50B-656008D50910}" type="pres">
      <dgm:prSet presAssocID="{B37A0B5C-A5AB-455E-9781-65FCF5120A08}" presName="thickLine" presStyleLbl="alignNode1" presStyleIdx="0" presStyleCnt="1"/>
      <dgm:spPr/>
    </dgm:pt>
    <dgm:pt modelId="{13377D1F-EEE2-4A75-9DE4-D8027819A6E3}" type="pres">
      <dgm:prSet presAssocID="{B37A0B5C-A5AB-455E-9781-65FCF5120A08}" presName="horz1" presStyleCnt="0"/>
      <dgm:spPr/>
    </dgm:pt>
    <dgm:pt modelId="{3CFEA509-4B1B-4982-9C3D-C22B39567F31}" type="pres">
      <dgm:prSet presAssocID="{B37A0B5C-A5AB-455E-9781-65FCF5120A08}" presName="tx1" presStyleLbl="revTx" presStyleIdx="0" presStyleCnt="4" custLinFactNeighborX="4212"/>
      <dgm:spPr/>
      <dgm:t>
        <a:bodyPr/>
        <a:lstStyle/>
        <a:p>
          <a:endParaRPr lang="pt-BR"/>
        </a:p>
      </dgm:t>
    </dgm:pt>
    <dgm:pt modelId="{473B529B-EF72-4FE4-9258-6B13A9097AA4}" type="pres">
      <dgm:prSet presAssocID="{B37A0B5C-A5AB-455E-9781-65FCF5120A08}" presName="vert1" presStyleCnt="0"/>
      <dgm:spPr/>
    </dgm:pt>
    <dgm:pt modelId="{558BA1D5-6032-4827-9489-B0A6AA6A5669}" type="pres">
      <dgm:prSet presAssocID="{7A72775E-905E-44E8-BAED-A16866CC8908}" presName="vertSpace2a" presStyleCnt="0"/>
      <dgm:spPr/>
    </dgm:pt>
    <dgm:pt modelId="{BE69E94F-7386-480B-AA0C-CCC7088E9D11}" type="pres">
      <dgm:prSet presAssocID="{7A72775E-905E-44E8-BAED-A16866CC8908}" presName="horz2" presStyleCnt="0"/>
      <dgm:spPr/>
    </dgm:pt>
    <dgm:pt modelId="{965337B7-175D-40E4-AE5C-1AEA659A456A}" type="pres">
      <dgm:prSet presAssocID="{7A72775E-905E-44E8-BAED-A16866CC8908}" presName="horzSpace2" presStyleCnt="0"/>
      <dgm:spPr/>
    </dgm:pt>
    <dgm:pt modelId="{FF900F97-E69E-4310-939D-B273A03D3F08}" type="pres">
      <dgm:prSet presAssocID="{7A72775E-905E-44E8-BAED-A16866CC8908}" presName="tx2" presStyleLbl="revTx" presStyleIdx="1" presStyleCnt="4" custScaleY="100116"/>
      <dgm:spPr/>
      <dgm:t>
        <a:bodyPr/>
        <a:lstStyle/>
        <a:p>
          <a:endParaRPr lang="pt-BR"/>
        </a:p>
      </dgm:t>
    </dgm:pt>
    <dgm:pt modelId="{350E65DB-C9D9-4AD9-9D69-0308E65BFBBA}" type="pres">
      <dgm:prSet presAssocID="{7A72775E-905E-44E8-BAED-A16866CC8908}" presName="vert2" presStyleCnt="0"/>
      <dgm:spPr/>
    </dgm:pt>
    <dgm:pt modelId="{A384B279-0FAA-480A-8498-349878921086}" type="pres">
      <dgm:prSet presAssocID="{7A72775E-905E-44E8-BAED-A16866CC8908}" presName="thinLine2b" presStyleLbl="callout" presStyleIdx="0" presStyleCnt="3"/>
      <dgm:spPr/>
    </dgm:pt>
    <dgm:pt modelId="{34A28AA2-2EE6-4972-87FE-481534B0FC05}" type="pres">
      <dgm:prSet presAssocID="{7A72775E-905E-44E8-BAED-A16866CC8908}" presName="vertSpace2b" presStyleCnt="0"/>
      <dgm:spPr/>
    </dgm:pt>
    <dgm:pt modelId="{A982F546-294F-428F-8AF7-9C1B6BD3544F}" type="pres">
      <dgm:prSet presAssocID="{463108DE-DB43-4ED9-93F8-01F438944FC3}" presName="horz2" presStyleCnt="0"/>
      <dgm:spPr/>
    </dgm:pt>
    <dgm:pt modelId="{D001FD65-AAA3-4A57-9167-C71F8C5F236D}" type="pres">
      <dgm:prSet presAssocID="{463108DE-DB43-4ED9-93F8-01F438944FC3}" presName="horzSpace2" presStyleCnt="0"/>
      <dgm:spPr/>
    </dgm:pt>
    <dgm:pt modelId="{17C2E226-64D9-47D4-B3F6-81EAB65D7E66}" type="pres">
      <dgm:prSet presAssocID="{463108DE-DB43-4ED9-93F8-01F438944FC3}" presName="tx2" presStyleLbl="revTx" presStyleIdx="2" presStyleCnt="4"/>
      <dgm:spPr/>
      <dgm:t>
        <a:bodyPr/>
        <a:lstStyle/>
        <a:p>
          <a:endParaRPr lang="pt-BR"/>
        </a:p>
      </dgm:t>
    </dgm:pt>
    <dgm:pt modelId="{002C8566-D526-4322-8A51-C058BCB59D53}" type="pres">
      <dgm:prSet presAssocID="{463108DE-DB43-4ED9-93F8-01F438944FC3}" presName="vert2" presStyleCnt="0"/>
      <dgm:spPr/>
    </dgm:pt>
    <dgm:pt modelId="{21CC37EB-D861-4B11-B25F-3110071BB33A}" type="pres">
      <dgm:prSet presAssocID="{463108DE-DB43-4ED9-93F8-01F438944FC3}" presName="thinLine2b" presStyleLbl="callout" presStyleIdx="1" presStyleCnt="3"/>
      <dgm:spPr/>
    </dgm:pt>
    <dgm:pt modelId="{11D03D56-6441-4752-B491-FE0E6230C5F6}" type="pres">
      <dgm:prSet presAssocID="{463108DE-DB43-4ED9-93F8-01F438944FC3}" presName="vertSpace2b" presStyleCnt="0"/>
      <dgm:spPr/>
    </dgm:pt>
    <dgm:pt modelId="{F5DBC6FD-1B66-4EAD-B1CF-905538273546}" type="pres">
      <dgm:prSet presAssocID="{398166FB-47A1-4550-A03E-2161920F0D24}" presName="horz2" presStyleCnt="0"/>
      <dgm:spPr/>
    </dgm:pt>
    <dgm:pt modelId="{C809C5CB-4713-4E1E-A94D-3314AF67ED33}" type="pres">
      <dgm:prSet presAssocID="{398166FB-47A1-4550-A03E-2161920F0D24}" presName="horzSpace2" presStyleCnt="0"/>
      <dgm:spPr/>
    </dgm:pt>
    <dgm:pt modelId="{9135DEC1-C5E8-48F4-935E-651BD2263885}" type="pres">
      <dgm:prSet presAssocID="{398166FB-47A1-4550-A03E-2161920F0D24}" presName="tx2" presStyleLbl="revTx" presStyleIdx="3" presStyleCnt="4"/>
      <dgm:spPr/>
      <dgm:t>
        <a:bodyPr/>
        <a:lstStyle/>
        <a:p>
          <a:endParaRPr lang="pt-BR"/>
        </a:p>
      </dgm:t>
    </dgm:pt>
    <dgm:pt modelId="{ADC9677B-A879-435A-9745-EA660442118A}" type="pres">
      <dgm:prSet presAssocID="{398166FB-47A1-4550-A03E-2161920F0D24}" presName="vert2" presStyleCnt="0"/>
      <dgm:spPr/>
    </dgm:pt>
    <dgm:pt modelId="{2D74AF9A-9C6F-4ECF-ADAD-EF05AC313E6E}" type="pres">
      <dgm:prSet presAssocID="{398166FB-47A1-4550-A03E-2161920F0D24}" presName="thinLine2b" presStyleLbl="callout" presStyleIdx="2" presStyleCnt="3"/>
      <dgm:spPr/>
    </dgm:pt>
    <dgm:pt modelId="{C9F1A0FA-C57B-4FDA-AE44-33A251DCF534}" type="pres">
      <dgm:prSet presAssocID="{398166FB-47A1-4550-A03E-2161920F0D24}" presName="vertSpace2b" presStyleCnt="0"/>
      <dgm:spPr/>
    </dgm:pt>
  </dgm:ptLst>
  <dgm:cxnLst>
    <dgm:cxn modelId="{A83B1C03-1654-466E-8D1D-D2E6C93C1725}" srcId="{B37A0B5C-A5AB-455E-9781-65FCF5120A08}" destId="{463108DE-DB43-4ED9-93F8-01F438944FC3}" srcOrd="1" destOrd="0" parTransId="{18A8BD8F-0CD3-4194-80D1-A37BEA356FC2}" sibTransId="{E292A3FD-3BA8-4AB1-94A7-B75E62EF5DF7}"/>
    <dgm:cxn modelId="{132CB57B-8923-4200-9883-344270B32D3E}" type="presOf" srcId="{B37A0B5C-A5AB-455E-9781-65FCF5120A08}" destId="{3CFEA509-4B1B-4982-9C3D-C22B39567F31}" srcOrd="0" destOrd="0" presId="urn:microsoft.com/office/officeart/2008/layout/LinedList"/>
    <dgm:cxn modelId="{DB8D4E3C-B91F-4341-9515-C22AF2223903}" type="presOf" srcId="{F3191EB3-B236-4E84-9E2E-A73B2DCFDB82}" destId="{1B5AE76E-11E5-4FCE-933A-775D8369E05F}" srcOrd="0" destOrd="0" presId="urn:microsoft.com/office/officeart/2008/layout/LinedList"/>
    <dgm:cxn modelId="{FCF91074-7453-42A1-AE56-8D43CC60D12A}" type="presOf" srcId="{7A72775E-905E-44E8-BAED-A16866CC8908}" destId="{FF900F97-E69E-4310-939D-B273A03D3F08}" srcOrd="0" destOrd="0" presId="urn:microsoft.com/office/officeart/2008/layout/LinedList"/>
    <dgm:cxn modelId="{BAC4EE22-18C5-4A8E-8F59-A27B7D7A76DB}" type="presOf" srcId="{398166FB-47A1-4550-A03E-2161920F0D24}" destId="{9135DEC1-C5E8-48F4-935E-651BD2263885}" srcOrd="0" destOrd="0" presId="urn:microsoft.com/office/officeart/2008/layout/LinedList"/>
    <dgm:cxn modelId="{49A1AE33-6E66-46F7-B3FB-F6EC576C56DF}" srcId="{B37A0B5C-A5AB-455E-9781-65FCF5120A08}" destId="{398166FB-47A1-4550-A03E-2161920F0D24}" srcOrd="2" destOrd="0" parTransId="{BC2B775E-CEA6-466E-B36C-4199DAE3BDD9}" sibTransId="{12206859-7001-4510-AA8D-3930C05600BA}"/>
    <dgm:cxn modelId="{07101516-3951-466D-A503-FACCF6C760CB}" type="presOf" srcId="{463108DE-DB43-4ED9-93F8-01F438944FC3}" destId="{17C2E226-64D9-47D4-B3F6-81EAB65D7E66}" srcOrd="0" destOrd="0" presId="urn:microsoft.com/office/officeart/2008/layout/LinedList"/>
    <dgm:cxn modelId="{0535A1B8-3C5F-41B5-864D-BB59221B0E2B}" srcId="{B37A0B5C-A5AB-455E-9781-65FCF5120A08}" destId="{7A72775E-905E-44E8-BAED-A16866CC8908}" srcOrd="0" destOrd="0" parTransId="{28D44719-3658-4EE7-9B74-593F89D42641}" sibTransId="{370FB19C-9F06-49A1-90B4-6A1FC6D60EBC}"/>
    <dgm:cxn modelId="{E0AE43EB-B609-4F62-B514-3E8E3BDA7EFE}" srcId="{F3191EB3-B236-4E84-9E2E-A73B2DCFDB82}" destId="{B37A0B5C-A5AB-455E-9781-65FCF5120A08}" srcOrd="0" destOrd="0" parTransId="{55CE745F-E997-4B54-AFDF-C82EF112E210}" sibTransId="{E5F31E49-848F-4F6C-AFE0-AFF72609D202}"/>
    <dgm:cxn modelId="{4519927D-B375-44D4-8208-2361F8116BD9}" type="presParOf" srcId="{1B5AE76E-11E5-4FCE-933A-775D8369E05F}" destId="{08B2EC81-095A-45D6-B50B-656008D50910}" srcOrd="0" destOrd="0" presId="urn:microsoft.com/office/officeart/2008/layout/LinedList"/>
    <dgm:cxn modelId="{9CF536F8-7962-4995-9B97-3ECD8CF7289E}" type="presParOf" srcId="{1B5AE76E-11E5-4FCE-933A-775D8369E05F}" destId="{13377D1F-EEE2-4A75-9DE4-D8027819A6E3}" srcOrd="1" destOrd="0" presId="urn:microsoft.com/office/officeart/2008/layout/LinedList"/>
    <dgm:cxn modelId="{C20E9983-4239-4E58-8E99-AA3D353E548E}" type="presParOf" srcId="{13377D1F-EEE2-4A75-9DE4-D8027819A6E3}" destId="{3CFEA509-4B1B-4982-9C3D-C22B39567F31}" srcOrd="0" destOrd="0" presId="urn:microsoft.com/office/officeart/2008/layout/LinedList"/>
    <dgm:cxn modelId="{E18403CC-9FEB-4E4E-BEBC-E182B33B6C5D}" type="presParOf" srcId="{13377D1F-EEE2-4A75-9DE4-D8027819A6E3}" destId="{473B529B-EF72-4FE4-9258-6B13A9097AA4}" srcOrd="1" destOrd="0" presId="urn:microsoft.com/office/officeart/2008/layout/LinedList"/>
    <dgm:cxn modelId="{4DFECF1D-E6F9-4691-A0FA-F60298492EFE}" type="presParOf" srcId="{473B529B-EF72-4FE4-9258-6B13A9097AA4}" destId="{558BA1D5-6032-4827-9489-B0A6AA6A5669}" srcOrd="0" destOrd="0" presId="urn:microsoft.com/office/officeart/2008/layout/LinedList"/>
    <dgm:cxn modelId="{9780BDF9-F7A0-485A-984D-D2DAA90B6244}" type="presParOf" srcId="{473B529B-EF72-4FE4-9258-6B13A9097AA4}" destId="{BE69E94F-7386-480B-AA0C-CCC7088E9D11}" srcOrd="1" destOrd="0" presId="urn:microsoft.com/office/officeart/2008/layout/LinedList"/>
    <dgm:cxn modelId="{03E3C3F1-9BE8-4275-830B-E6D9FB8C50B0}" type="presParOf" srcId="{BE69E94F-7386-480B-AA0C-CCC7088E9D11}" destId="{965337B7-175D-40E4-AE5C-1AEA659A456A}" srcOrd="0" destOrd="0" presId="urn:microsoft.com/office/officeart/2008/layout/LinedList"/>
    <dgm:cxn modelId="{175D80DF-5F60-4EE3-B52B-2A4C565C251A}" type="presParOf" srcId="{BE69E94F-7386-480B-AA0C-CCC7088E9D11}" destId="{FF900F97-E69E-4310-939D-B273A03D3F08}" srcOrd="1" destOrd="0" presId="urn:microsoft.com/office/officeart/2008/layout/LinedList"/>
    <dgm:cxn modelId="{655393C5-4661-48C8-A31C-8E045829C6CD}" type="presParOf" srcId="{BE69E94F-7386-480B-AA0C-CCC7088E9D11}" destId="{350E65DB-C9D9-4AD9-9D69-0308E65BFBBA}" srcOrd="2" destOrd="0" presId="urn:microsoft.com/office/officeart/2008/layout/LinedList"/>
    <dgm:cxn modelId="{D6DD49FE-C48F-4B45-8E79-C3E9DAD59D2F}" type="presParOf" srcId="{473B529B-EF72-4FE4-9258-6B13A9097AA4}" destId="{A384B279-0FAA-480A-8498-349878921086}" srcOrd="2" destOrd="0" presId="urn:microsoft.com/office/officeart/2008/layout/LinedList"/>
    <dgm:cxn modelId="{5E733504-61CC-48C5-AA6E-842A3855625B}" type="presParOf" srcId="{473B529B-EF72-4FE4-9258-6B13A9097AA4}" destId="{34A28AA2-2EE6-4972-87FE-481534B0FC05}" srcOrd="3" destOrd="0" presId="urn:microsoft.com/office/officeart/2008/layout/LinedList"/>
    <dgm:cxn modelId="{9B538A1A-B793-46B4-8A31-BF0DBAB12C0A}" type="presParOf" srcId="{473B529B-EF72-4FE4-9258-6B13A9097AA4}" destId="{A982F546-294F-428F-8AF7-9C1B6BD3544F}" srcOrd="4" destOrd="0" presId="urn:microsoft.com/office/officeart/2008/layout/LinedList"/>
    <dgm:cxn modelId="{BA51D91D-DE7C-4B2E-8DF6-D63C54E37BC0}" type="presParOf" srcId="{A982F546-294F-428F-8AF7-9C1B6BD3544F}" destId="{D001FD65-AAA3-4A57-9167-C71F8C5F236D}" srcOrd="0" destOrd="0" presId="urn:microsoft.com/office/officeart/2008/layout/LinedList"/>
    <dgm:cxn modelId="{6F1080B7-7306-4E89-8DBE-BB548590F9B1}" type="presParOf" srcId="{A982F546-294F-428F-8AF7-9C1B6BD3544F}" destId="{17C2E226-64D9-47D4-B3F6-81EAB65D7E66}" srcOrd="1" destOrd="0" presId="urn:microsoft.com/office/officeart/2008/layout/LinedList"/>
    <dgm:cxn modelId="{743304A2-A6C3-4E61-AE6F-2CB06EE8CE0B}" type="presParOf" srcId="{A982F546-294F-428F-8AF7-9C1B6BD3544F}" destId="{002C8566-D526-4322-8A51-C058BCB59D53}" srcOrd="2" destOrd="0" presId="urn:microsoft.com/office/officeart/2008/layout/LinedList"/>
    <dgm:cxn modelId="{C3395747-1E97-4DD5-9BAC-ABE9319FE5F9}" type="presParOf" srcId="{473B529B-EF72-4FE4-9258-6B13A9097AA4}" destId="{21CC37EB-D861-4B11-B25F-3110071BB33A}" srcOrd="5" destOrd="0" presId="urn:microsoft.com/office/officeart/2008/layout/LinedList"/>
    <dgm:cxn modelId="{FB474EA7-2AEB-4833-88A5-E1E535D04743}" type="presParOf" srcId="{473B529B-EF72-4FE4-9258-6B13A9097AA4}" destId="{11D03D56-6441-4752-B491-FE0E6230C5F6}" srcOrd="6" destOrd="0" presId="urn:microsoft.com/office/officeart/2008/layout/LinedList"/>
    <dgm:cxn modelId="{4C354709-4E9A-4C33-96A7-17A0828A60BE}" type="presParOf" srcId="{473B529B-EF72-4FE4-9258-6B13A9097AA4}" destId="{F5DBC6FD-1B66-4EAD-B1CF-905538273546}" srcOrd="7" destOrd="0" presId="urn:microsoft.com/office/officeart/2008/layout/LinedList"/>
    <dgm:cxn modelId="{6ACA04D5-5FB4-4F6D-B035-32F278FB406A}" type="presParOf" srcId="{F5DBC6FD-1B66-4EAD-B1CF-905538273546}" destId="{C809C5CB-4713-4E1E-A94D-3314AF67ED33}" srcOrd="0" destOrd="0" presId="urn:microsoft.com/office/officeart/2008/layout/LinedList"/>
    <dgm:cxn modelId="{2D1B5FD1-BA55-4835-A565-624B6C6DB805}" type="presParOf" srcId="{F5DBC6FD-1B66-4EAD-B1CF-905538273546}" destId="{9135DEC1-C5E8-48F4-935E-651BD2263885}" srcOrd="1" destOrd="0" presId="urn:microsoft.com/office/officeart/2008/layout/LinedList"/>
    <dgm:cxn modelId="{9CBF9583-D713-49D1-8E15-FB0840F2B7D3}" type="presParOf" srcId="{F5DBC6FD-1B66-4EAD-B1CF-905538273546}" destId="{ADC9677B-A879-435A-9745-EA660442118A}" srcOrd="2" destOrd="0" presId="urn:microsoft.com/office/officeart/2008/layout/LinedList"/>
    <dgm:cxn modelId="{5917F682-E7C6-4775-A961-BAB6813400B0}" type="presParOf" srcId="{473B529B-EF72-4FE4-9258-6B13A9097AA4}" destId="{2D74AF9A-9C6F-4ECF-ADAD-EF05AC313E6E}" srcOrd="8" destOrd="0" presId="urn:microsoft.com/office/officeart/2008/layout/LinedList"/>
    <dgm:cxn modelId="{EF1B3A5B-B4C7-42B6-ABEF-F521B0A251B1}" type="presParOf" srcId="{473B529B-EF72-4FE4-9258-6B13A9097AA4}" destId="{C9F1A0FA-C57B-4FDA-AE44-33A251DCF53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2EC81-095A-45D6-B50B-656008D50910}">
      <dsp:nvSpPr>
        <dsp:cNvPr id="0" name=""/>
        <dsp:cNvSpPr/>
      </dsp:nvSpPr>
      <dsp:spPr>
        <a:xfrm>
          <a:off x="0" y="0"/>
          <a:ext cx="986583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FEA509-4B1B-4982-9C3D-C22B39567F31}">
      <dsp:nvSpPr>
        <dsp:cNvPr id="0" name=""/>
        <dsp:cNvSpPr/>
      </dsp:nvSpPr>
      <dsp:spPr>
        <a:xfrm>
          <a:off x="0" y="0"/>
          <a:ext cx="1973166" cy="489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pt-BR" sz="2000" kern="1200" dirty="0">
              <a:latin typeface="+mn-lt"/>
            </a:rPr>
            <a:t>Apresentação</a:t>
          </a: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r>
            <a:rPr lang="pt-BR" sz="2000" kern="1200" dirty="0">
              <a:latin typeface="+mn-lt"/>
            </a:rPr>
            <a:t>Conselheiros</a:t>
          </a: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r>
            <a:rPr lang="pt-BR" sz="2000" kern="1200" dirty="0">
              <a:latin typeface="+mn-lt"/>
            </a:rPr>
            <a:t>Assessoria</a:t>
          </a:r>
        </a:p>
      </dsp:txBody>
      <dsp:txXfrm>
        <a:off x="0" y="0"/>
        <a:ext cx="1973166" cy="4896000"/>
      </dsp:txXfrm>
    </dsp:sp>
    <dsp:sp modelId="{FF900F97-E69E-4310-939D-B273A03D3F08}">
      <dsp:nvSpPr>
        <dsp:cNvPr id="0" name=""/>
        <dsp:cNvSpPr/>
      </dsp:nvSpPr>
      <dsp:spPr>
        <a:xfrm>
          <a:off x="2121154" y="63351"/>
          <a:ext cx="7744678" cy="1268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pt-BR" sz="1400" kern="1200" dirty="0">
              <a:latin typeface="Calibri" panose="020F0502020204030204" pitchFamily="34" charset="0"/>
              <a:cs typeface="Calibri" panose="020F0502020204030204" pitchFamily="34" charset="0"/>
            </a:rPr>
            <a:t>A Comissão de Ética e Disciplina do CAU/PB tem por finalidade zelar pela verificação e cumprimento dos artigos 17 a 23 da Lei n° 12.378, de 2010, e do Código de Ética e Disciplina do Conselho de Arquitetura e Urbanismo do Brasil.</a:t>
          </a:r>
        </a:p>
      </dsp:txBody>
      <dsp:txXfrm>
        <a:off x="2121154" y="63351"/>
        <a:ext cx="7744678" cy="1268501"/>
      </dsp:txXfrm>
    </dsp:sp>
    <dsp:sp modelId="{A384B279-0FAA-480A-8498-349878921086}">
      <dsp:nvSpPr>
        <dsp:cNvPr id="0" name=""/>
        <dsp:cNvSpPr/>
      </dsp:nvSpPr>
      <dsp:spPr>
        <a:xfrm>
          <a:off x="1973166" y="1331852"/>
          <a:ext cx="7892666"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C2E226-64D9-47D4-B3F6-81EAB65D7E66}">
      <dsp:nvSpPr>
        <dsp:cNvPr id="0" name=""/>
        <dsp:cNvSpPr/>
      </dsp:nvSpPr>
      <dsp:spPr>
        <a:xfrm>
          <a:off x="2067328" y="1415806"/>
          <a:ext cx="7744678" cy="2106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100000"/>
            </a:lnSpc>
            <a:spcBef>
              <a:spcPct val="0"/>
            </a:spcBef>
            <a:spcAft>
              <a:spcPts val="0"/>
            </a:spcAft>
          </a:pPr>
          <a:r>
            <a:rPr lang="pt-BR" sz="1400" b="0" i="0" kern="1200" dirty="0">
              <a:latin typeface="Calibri" panose="020F0502020204030204" pitchFamily="34" charset="0"/>
              <a:cs typeface="Calibri" panose="020F0502020204030204" pitchFamily="34" charset="0"/>
            </a:rPr>
            <a:t>Julliana Queiroga de Lucena      - Coordenadora</a:t>
          </a:r>
          <a:r>
            <a:rPr lang="pt-BR" sz="1400" b="0" kern="1200" dirty="0">
              <a:latin typeface="Calibri" panose="020F0502020204030204" pitchFamily="34" charset="0"/>
              <a:cs typeface="Calibri" panose="020F0502020204030204" pitchFamily="34" charset="0"/>
            </a:rPr>
            <a:t/>
          </a:r>
          <a:br>
            <a:rPr lang="pt-BR" sz="1400" b="0" kern="1200" dirty="0">
              <a:latin typeface="Calibri" panose="020F0502020204030204" pitchFamily="34" charset="0"/>
              <a:cs typeface="Calibri" panose="020F0502020204030204" pitchFamily="34" charset="0"/>
            </a:rPr>
          </a:br>
          <a:r>
            <a:rPr lang="pt-BR" sz="1400" b="0" i="0" kern="1200" dirty="0">
              <a:latin typeface="Calibri" panose="020F0502020204030204" pitchFamily="34" charset="0"/>
              <a:cs typeface="Calibri" panose="020F0502020204030204" pitchFamily="34" charset="0"/>
            </a:rPr>
            <a:t>Giovanni Soares de Alencar       – Coordenador Adjunto</a:t>
          </a:r>
        </a:p>
        <a:p>
          <a:pPr lvl="0" algn="l" defTabSz="622300">
            <a:lnSpc>
              <a:spcPct val="100000"/>
            </a:lnSpc>
            <a:spcBef>
              <a:spcPct val="0"/>
            </a:spcBef>
            <a:spcAft>
              <a:spcPts val="0"/>
            </a:spcAft>
          </a:pPr>
          <a:r>
            <a:rPr lang="pt-BR" sz="1400" b="0" i="0" kern="1200" dirty="0">
              <a:latin typeface="Calibri" panose="020F0502020204030204" pitchFamily="34" charset="0"/>
              <a:cs typeface="Calibri" panose="020F0502020204030204" pitchFamily="34" charset="0"/>
            </a:rPr>
            <a:t>Daniela Almeida Farias Benício   – Membro Titular</a:t>
          </a:r>
        </a:p>
        <a:p>
          <a:pPr lvl="0" algn="l" defTabSz="622300">
            <a:lnSpc>
              <a:spcPct val="100000"/>
            </a:lnSpc>
            <a:spcBef>
              <a:spcPct val="0"/>
            </a:spcBef>
            <a:spcAft>
              <a:spcPts val="0"/>
            </a:spcAft>
          </a:pPr>
          <a:endParaRPr lang="pt-BR" sz="1400" b="0" i="0" kern="1200" dirty="0">
            <a:latin typeface="Calibri" panose="020F0502020204030204" pitchFamily="34" charset="0"/>
            <a:cs typeface="Calibri" panose="020F0502020204030204" pitchFamily="34" charset="0"/>
          </a:endParaRPr>
        </a:p>
        <a:p>
          <a:pPr lvl="0" algn="l" defTabSz="622300">
            <a:lnSpc>
              <a:spcPct val="100000"/>
            </a:lnSpc>
            <a:spcBef>
              <a:spcPct val="0"/>
            </a:spcBef>
            <a:spcAft>
              <a:spcPts val="0"/>
            </a:spcAft>
          </a:pPr>
          <a:r>
            <a:rPr lang="pt-BR" sz="1400" b="0" i="1" kern="1200" dirty="0">
              <a:latin typeface="Calibri" panose="020F0502020204030204" pitchFamily="34" charset="0"/>
              <a:cs typeface="Calibri" panose="020F0502020204030204" pitchFamily="34" charset="0"/>
            </a:rPr>
            <a:t>Camila Sales Nóbrega de Santana</a:t>
          </a:r>
          <a:br>
            <a:rPr lang="pt-BR" sz="1400" b="0" i="1" kern="1200" dirty="0">
              <a:latin typeface="Calibri" panose="020F0502020204030204" pitchFamily="34" charset="0"/>
              <a:cs typeface="Calibri" panose="020F0502020204030204" pitchFamily="34" charset="0"/>
            </a:rPr>
          </a:br>
          <a:r>
            <a:rPr lang="pt-BR" sz="1400" b="0" i="1" kern="1200" dirty="0">
              <a:latin typeface="Calibri" panose="020F0502020204030204" pitchFamily="34" charset="0"/>
              <a:cs typeface="Calibri" panose="020F0502020204030204" pitchFamily="34" charset="0"/>
            </a:rPr>
            <a:t>Claudino Lins Nóbrega Junior                            Membros Suplentes</a:t>
          </a:r>
          <a:r>
            <a:rPr lang="pt-BR" sz="1400" b="1" i="0" kern="1200" dirty="0">
              <a:latin typeface="Calibri" panose="020F0502020204030204" pitchFamily="34" charset="0"/>
              <a:cs typeface="Calibri" panose="020F0502020204030204" pitchFamily="34" charset="0"/>
            </a:rPr>
            <a:t/>
          </a:r>
          <a:br>
            <a:rPr lang="pt-BR" sz="1400" b="1" i="0" kern="1200" dirty="0">
              <a:latin typeface="Calibri" panose="020F0502020204030204" pitchFamily="34" charset="0"/>
              <a:cs typeface="Calibri" panose="020F0502020204030204" pitchFamily="34" charset="0"/>
            </a:rPr>
          </a:br>
          <a:r>
            <a:rPr lang="pt-BR" sz="1400" b="0" i="1" kern="1200" dirty="0">
              <a:latin typeface="Calibri" panose="020F0502020204030204" pitchFamily="34" charset="0"/>
              <a:cs typeface="Calibri" panose="020F0502020204030204" pitchFamily="34" charset="0"/>
            </a:rPr>
            <a:t>Eudes Raony Silva</a:t>
          </a:r>
          <a:r>
            <a:rPr lang="pt-BR" sz="1400" b="0" kern="1200" dirty="0">
              <a:latin typeface="Calibri" panose="020F0502020204030204" pitchFamily="34" charset="0"/>
              <a:cs typeface="Calibri" panose="020F0502020204030204" pitchFamily="34" charset="0"/>
            </a:rPr>
            <a:t/>
          </a:r>
          <a:br>
            <a:rPr lang="pt-BR" sz="1400" b="0" kern="1200" dirty="0">
              <a:latin typeface="Calibri" panose="020F0502020204030204" pitchFamily="34" charset="0"/>
              <a:cs typeface="Calibri" panose="020F0502020204030204" pitchFamily="34" charset="0"/>
            </a:rPr>
          </a:br>
          <a:endParaRPr lang="pt-BR" sz="1400" b="0" kern="1200" dirty="0">
            <a:latin typeface="Calibri" panose="020F0502020204030204" pitchFamily="34" charset="0"/>
            <a:cs typeface="Calibri" panose="020F0502020204030204" pitchFamily="34" charset="0"/>
          </a:endParaRPr>
        </a:p>
      </dsp:txBody>
      <dsp:txXfrm>
        <a:off x="2067328" y="1415806"/>
        <a:ext cx="7744678" cy="2106084"/>
      </dsp:txXfrm>
    </dsp:sp>
    <dsp:sp modelId="{21CC37EB-D861-4B11-B25F-3110071BB33A}">
      <dsp:nvSpPr>
        <dsp:cNvPr id="0" name=""/>
        <dsp:cNvSpPr/>
      </dsp:nvSpPr>
      <dsp:spPr>
        <a:xfrm>
          <a:off x="1973166" y="3501288"/>
          <a:ext cx="7892666"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35DEC1-C5E8-48F4-935E-651BD2263885}">
      <dsp:nvSpPr>
        <dsp:cNvPr id="0" name=""/>
        <dsp:cNvSpPr/>
      </dsp:nvSpPr>
      <dsp:spPr>
        <a:xfrm>
          <a:off x="2121154" y="3564640"/>
          <a:ext cx="7744678" cy="126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endParaRPr lang="pt-BR" sz="1400" kern="1200" dirty="0">
            <a:latin typeface="Calibri" panose="020F0502020204030204" pitchFamily="34" charset="0"/>
            <a:cs typeface="Calibri" panose="020F0502020204030204" pitchFamily="34" charset="0"/>
          </a:endParaRPr>
        </a:p>
        <a:p>
          <a:pPr lvl="0" algn="l" defTabSz="622300">
            <a:lnSpc>
              <a:spcPct val="90000"/>
            </a:lnSpc>
            <a:spcBef>
              <a:spcPct val="0"/>
            </a:spcBef>
            <a:spcAft>
              <a:spcPct val="35000"/>
            </a:spcAft>
          </a:pPr>
          <a:r>
            <a:rPr lang="pt-BR" sz="1400" kern="1200" dirty="0">
              <a:latin typeface="Calibri" panose="020F0502020204030204" pitchFamily="34" charset="0"/>
              <a:cs typeface="Calibri" panose="020F0502020204030204" pitchFamily="34" charset="0"/>
            </a:rPr>
            <a:t>Yngrid Cabral Lima da Costa        Coordenadora Administrativa </a:t>
          </a:r>
        </a:p>
      </dsp:txBody>
      <dsp:txXfrm>
        <a:off x="2121154" y="3564640"/>
        <a:ext cx="7744678" cy="1267031"/>
      </dsp:txXfrm>
    </dsp:sp>
    <dsp:sp modelId="{2D74AF9A-9C6F-4ECF-ADAD-EF05AC313E6E}">
      <dsp:nvSpPr>
        <dsp:cNvPr id="0" name=""/>
        <dsp:cNvSpPr/>
      </dsp:nvSpPr>
      <dsp:spPr>
        <a:xfrm>
          <a:off x="1973166" y="4831671"/>
          <a:ext cx="7892666"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2EC81-095A-45D6-B50B-656008D50910}">
      <dsp:nvSpPr>
        <dsp:cNvPr id="0" name=""/>
        <dsp:cNvSpPr/>
      </dsp:nvSpPr>
      <dsp:spPr>
        <a:xfrm>
          <a:off x="0" y="1946"/>
          <a:ext cx="7347045"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FEA509-4B1B-4982-9C3D-C22B39567F31}">
      <dsp:nvSpPr>
        <dsp:cNvPr id="0" name=""/>
        <dsp:cNvSpPr/>
      </dsp:nvSpPr>
      <dsp:spPr>
        <a:xfrm>
          <a:off x="247566" y="1946"/>
          <a:ext cx="1469409" cy="3981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pt-BR" sz="1400" kern="1200" dirty="0">
              <a:latin typeface="+mn-lt"/>
            </a:rPr>
            <a:t>Apresentação</a:t>
          </a:r>
        </a:p>
        <a:p>
          <a:pPr lvl="0" algn="l" defTabSz="622300">
            <a:lnSpc>
              <a:spcPct val="90000"/>
            </a:lnSpc>
            <a:spcBef>
              <a:spcPct val="0"/>
            </a:spcBef>
            <a:spcAft>
              <a:spcPct val="35000"/>
            </a:spcAft>
          </a:pPr>
          <a:endParaRPr lang="pt-BR" sz="1400" kern="1200" dirty="0">
            <a:latin typeface="+mn-lt"/>
          </a:endParaRPr>
        </a:p>
        <a:p>
          <a:pPr lvl="0" algn="l" defTabSz="622300">
            <a:lnSpc>
              <a:spcPct val="90000"/>
            </a:lnSpc>
            <a:spcBef>
              <a:spcPct val="0"/>
            </a:spcBef>
            <a:spcAft>
              <a:spcPct val="35000"/>
            </a:spcAft>
          </a:pPr>
          <a:endParaRPr lang="pt-BR" sz="1400" kern="1200" dirty="0">
            <a:latin typeface="+mn-lt"/>
          </a:endParaRPr>
        </a:p>
        <a:p>
          <a:pPr lvl="0" algn="l" defTabSz="622300">
            <a:lnSpc>
              <a:spcPct val="90000"/>
            </a:lnSpc>
            <a:spcBef>
              <a:spcPct val="0"/>
            </a:spcBef>
            <a:spcAft>
              <a:spcPct val="35000"/>
            </a:spcAft>
          </a:pPr>
          <a:endParaRPr lang="pt-BR" sz="1400" kern="1200" dirty="0">
            <a:latin typeface="+mn-lt"/>
          </a:endParaRPr>
        </a:p>
        <a:p>
          <a:pPr lvl="0" algn="l" defTabSz="622300">
            <a:lnSpc>
              <a:spcPct val="90000"/>
            </a:lnSpc>
            <a:spcBef>
              <a:spcPct val="0"/>
            </a:spcBef>
            <a:spcAft>
              <a:spcPct val="35000"/>
            </a:spcAft>
          </a:pPr>
          <a:r>
            <a:rPr lang="pt-BR" sz="1400" kern="1200" dirty="0">
              <a:latin typeface="+mn-lt"/>
            </a:rPr>
            <a:t>Conselheiros</a:t>
          </a:r>
        </a:p>
        <a:p>
          <a:pPr lvl="0" algn="l" defTabSz="622300">
            <a:lnSpc>
              <a:spcPct val="90000"/>
            </a:lnSpc>
            <a:spcBef>
              <a:spcPct val="0"/>
            </a:spcBef>
            <a:spcAft>
              <a:spcPct val="35000"/>
            </a:spcAft>
          </a:pPr>
          <a:endParaRPr lang="pt-BR" sz="1400" kern="1200" dirty="0">
            <a:latin typeface="+mn-lt"/>
          </a:endParaRPr>
        </a:p>
        <a:p>
          <a:pPr lvl="0" algn="l" defTabSz="622300">
            <a:lnSpc>
              <a:spcPct val="90000"/>
            </a:lnSpc>
            <a:spcBef>
              <a:spcPct val="0"/>
            </a:spcBef>
            <a:spcAft>
              <a:spcPct val="35000"/>
            </a:spcAft>
          </a:pPr>
          <a:endParaRPr lang="pt-BR" sz="1400" kern="1200" dirty="0">
            <a:latin typeface="+mn-lt"/>
          </a:endParaRPr>
        </a:p>
        <a:p>
          <a:pPr lvl="0" algn="l" defTabSz="622300">
            <a:lnSpc>
              <a:spcPct val="90000"/>
            </a:lnSpc>
            <a:spcBef>
              <a:spcPct val="0"/>
            </a:spcBef>
            <a:spcAft>
              <a:spcPct val="35000"/>
            </a:spcAft>
          </a:pPr>
          <a:endParaRPr lang="pt-BR" sz="1400" kern="1200" dirty="0">
            <a:latin typeface="+mn-lt"/>
          </a:endParaRPr>
        </a:p>
        <a:p>
          <a:pPr lvl="0" algn="l" defTabSz="622300">
            <a:lnSpc>
              <a:spcPct val="90000"/>
            </a:lnSpc>
            <a:spcBef>
              <a:spcPct val="0"/>
            </a:spcBef>
            <a:spcAft>
              <a:spcPct val="35000"/>
            </a:spcAft>
          </a:pPr>
          <a:r>
            <a:rPr lang="pt-BR" sz="1400" kern="1200" dirty="0">
              <a:latin typeface="+mn-lt"/>
            </a:rPr>
            <a:t>Assessoria</a:t>
          </a:r>
        </a:p>
      </dsp:txBody>
      <dsp:txXfrm>
        <a:off x="247566" y="1946"/>
        <a:ext cx="1469409" cy="3981554"/>
      </dsp:txXfrm>
    </dsp:sp>
    <dsp:sp modelId="{FF900F97-E69E-4310-939D-B273A03D3F08}">
      <dsp:nvSpPr>
        <dsp:cNvPr id="0" name=""/>
        <dsp:cNvSpPr/>
      </dsp:nvSpPr>
      <dsp:spPr>
        <a:xfrm>
          <a:off x="1579614" y="64060"/>
          <a:ext cx="5767430" cy="1243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just" defTabSz="444500">
            <a:lnSpc>
              <a:spcPct val="90000"/>
            </a:lnSpc>
            <a:spcBef>
              <a:spcPct val="0"/>
            </a:spcBef>
            <a:spcAft>
              <a:spcPct val="35000"/>
            </a:spcAft>
          </a:pPr>
          <a:r>
            <a:rPr lang="pt-BR" sz="1000" kern="1200" dirty="0">
              <a:latin typeface="+mn-lt"/>
            </a:rPr>
            <a:t>No âmbito do CAU/PB, a sua Comissão de Organização, Administração, Planejamento e Finanças (COAPFI) têm por finalidade zelar pelo funcionamento do CAU/PB, em suas organizações e administrações, bem como pelo planejamento e pelo equilíbrio econômico-financeiro e contábil do CAU/PB, respeitado o disposto nos artigos 24, 33 e 34 da Lei n° 12.378, de 2010, no âmbito de sua competência.</a:t>
          </a:r>
        </a:p>
        <a:p>
          <a:pPr lvl="0" algn="just" defTabSz="444500">
            <a:lnSpc>
              <a:spcPct val="90000"/>
            </a:lnSpc>
            <a:spcBef>
              <a:spcPct val="0"/>
            </a:spcBef>
            <a:spcAft>
              <a:spcPct val="35000"/>
            </a:spcAft>
          </a:pPr>
          <a:r>
            <a:rPr lang="pt-BR" sz="1000" kern="1200" dirty="0">
              <a:latin typeface="+mn-lt"/>
            </a:rPr>
            <a:t/>
          </a:r>
          <a:br>
            <a:rPr lang="pt-BR" sz="1000" kern="1200" dirty="0">
              <a:latin typeface="+mn-lt"/>
            </a:rPr>
          </a:br>
          <a:r>
            <a:rPr lang="pt-BR" sz="1000" kern="1200" dirty="0">
              <a:latin typeface="+mn-lt"/>
            </a:rPr>
            <a:t/>
          </a:r>
          <a:br>
            <a:rPr lang="pt-BR" sz="1000" kern="1200" dirty="0">
              <a:latin typeface="+mn-lt"/>
            </a:rPr>
          </a:br>
          <a:r>
            <a:rPr lang="pt-BR" sz="1000" b="0" i="0" kern="1200" dirty="0">
              <a:latin typeface="+mn-lt"/>
            </a:rPr>
            <a:t>.</a:t>
          </a:r>
          <a:r>
            <a:rPr lang="pt-BR" sz="1000" kern="1200" dirty="0">
              <a:latin typeface="+mn-lt"/>
            </a:rPr>
            <a:t/>
          </a:r>
          <a:br>
            <a:rPr lang="pt-BR" sz="1000" kern="1200" dirty="0">
              <a:latin typeface="+mn-lt"/>
            </a:rPr>
          </a:br>
          <a:endParaRPr lang="pt-BR" sz="1000" kern="1200" dirty="0">
            <a:latin typeface="+mn-lt"/>
          </a:endParaRPr>
        </a:p>
      </dsp:txBody>
      <dsp:txXfrm>
        <a:off x="1579614" y="64060"/>
        <a:ext cx="5767430" cy="1243732"/>
      </dsp:txXfrm>
    </dsp:sp>
    <dsp:sp modelId="{A384B279-0FAA-480A-8498-349878921086}">
      <dsp:nvSpPr>
        <dsp:cNvPr id="0" name=""/>
        <dsp:cNvSpPr/>
      </dsp:nvSpPr>
      <dsp:spPr>
        <a:xfrm>
          <a:off x="1469409" y="1307793"/>
          <a:ext cx="5877636"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C2E226-64D9-47D4-B3F6-81EAB65D7E66}">
      <dsp:nvSpPr>
        <dsp:cNvPr id="0" name=""/>
        <dsp:cNvSpPr/>
      </dsp:nvSpPr>
      <dsp:spPr>
        <a:xfrm>
          <a:off x="1579614" y="1369908"/>
          <a:ext cx="5767430" cy="124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pt-BR" sz="1000" b="0" i="0" kern="1200" dirty="0">
              <a:latin typeface="+mn-lt"/>
            </a:rPr>
            <a:t>Paula Augusta Ismael da Costa             Coordenadora</a:t>
          </a:r>
        </a:p>
        <a:p>
          <a:pPr lvl="0" algn="l" defTabSz="444500">
            <a:lnSpc>
              <a:spcPct val="90000"/>
            </a:lnSpc>
            <a:spcBef>
              <a:spcPct val="0"/>
            </a:spcBef>
            <a:spcAft>
              <a:spcPct val="35000"/>
            </a:spcAft>
          </a:pPr>
          <a:r>
            <a:rPr lang="pt-BR" sz="1000" b="0" i="0" kern="1200" dirty="0" smtClean="0">
              <a:latin typeface="+mn-lt"/>
            </a:rPr>
            <a:t>Daniela Benício			     Coordenadora Adjunta</a:t>
          </a:r>
          <a:endParaRPr lang="pt-BR" sz="1000" b="0" i="0" kern="1200" dirty="0">
            <a:latin typeface="+mn-lt"/>
          </a:endParaRPr>
        </a:p>
        <a:p>
          <a:pPr lvl="0" algn="l" defTabSz="444500">
            <a:lnSpc>
              <a:spcPct val="90000"/>
            </a:lnSpc>
            <a:spcBef>
              <a:spcPct val="0"/>
            </a:spcBef>
            <a:spcAft>
              <a:spcPct val="35000"/>
            </a:spcAft>
          </a:pPr>
          <a:r>
            <a:rPr lang="pt-BR" sz="1000" b="0" i="0" kern="1200" dirty="0" smtClean="0">
              <a:latin typeface="+mn-lt"/>
            </a:rPr>
            <a:t>Vacância</a:t>
          </a:r>
          <a:r>
            <a:rPr lang="pt-BR" sz="1000" b="0" i="0" kern="1200" dirty="0">
              <a:latin typeface="+mn-lt"/>
            </a:rPr>
            <a:t>		                     Membro titular</a:t>
          </a:r>
        </a:p>
        <a:p>
          <a:pPr lvl="0" algn="l" defTabSz="444500">
            <a:lnSpc>
              <a:spcPct val="100000"/>
            </a:lnSpc>
            <a:spcBef>
              <a:spcPct val="0"/>
            </a:spcBef>
            <a:spcAft>
              <a:spcPts val="0"/>
            </a:spcAft>
          </a:pPr>
          <a:r>
            <a:rPr lang="pt-BR" sz="1000" b="0" i="1" kern="1200" dirty="0">
              <a:latin typeface="+mn-lt"/>
            </a:rPr>
            <a:t>Alessandra Soares de Moura</a:t>
          </a:r>
        </a:p>
        <a:p>
          <a:pPr lvl="0" algn="l" defTabSz="444500">
            <a:lnSpc>
              <a:spcPct val="100000"/>
            </a:lnSpc>
            <a:spcBef>
              <a:spcPct val="0"/>
            </a:spcBef>
            <a:spcAft>
              <a:spcPts val="0"/>
            </a:spcAft>
          </a:pPr>
          <a:r>
            <a:rPr lang="pt-BR" sz="1000" b="0" i="0" kern="1200" dirty="0" smtClean="0">
              <a:latin typeface="+mn-lt"/>
            </a:rPr>
            <a:t>Eudes Raony			   </a:t>
          </a:r>
          <a:r>
            <a:rPr lang="pt-BR" sz="1000" b="0" i="1" kern="1200" dirty="0" smtClean="0">
              <a:latin typeface="+mn-lt"/>
            </a:rPr>
            <a:t>Membros suplentes</a:t>
          </a:r>
        </a:p>
        <a:p>
          <a:pPr lvl="0" algn="l" defTabSz="444500">
            <a:lnSpc>
              <a:spcPct val="100000"/>
            </a:lnSpc>
            <a:spcBef>
              <a:spcPct val="0"/>
            </a:spcBef>
            <a:spcAft>
              <a:spcPts val="0"/>
            </a:spcAft>
          </a:pPr>
          <a:r>
            <a:rPr lang="pt-BR" sz="1000" b="0" i="1" kern="1200" dirty="0" smtClean="0">
              <a:latin typeface="+mn-lt"/>
            </a:rPr>
            <a:t>Vacância – em </a:t>
          </a:r>
          <a:r>
            <a:rPr lang="pt-BR" sz="1000" b="0" i="0" kern="1200" dirty="0" smtClean="0"/>
            <a:t>05/07/2023</a:t>
          </a:r>
          <a:r>
            <a:rPr lang="pt-BR" sz="1000" b="0" i="1" kern="1200" dirty="0">
              <a:latin typeface="+mn-lt"/>
            </a:rPr>
            <a:t/>
          </a:r>
          <a:br>
            <a:rPr lang="pt-BR" sz="1000" b="0" i="1" kern="1200" dirty="0">
              <a:latin typeface="+mn-lt"/>
            </a:rPr>
          </a:br>
          <a:r>
            <a:rPr lang="pt-BR" sz="1000" b="0" kern="1200" dirty="0">
              <a:latin typeface="+mn-lt"/>
            </a:rPr>
            <a:t/>
          </a:r>
          <a:br>
            <a:rPr lang="pt-BR" sz="1000" b="0" kern="1200" dirty="0">
              <a:latin typeface="+mn-lt"/>
            </a:rPr>
          </a:br>
          <a:endParaRPr lang="pt-BR" sz="1000" b="0" kern="1200" dirty="0">
            <a:latin typeface="+mn-lt"/>
          </a:endParaRPr>
        </a:p>
      </dsp:txBody>
      <dsp:txXfrm>
        <a:off x="1579614" y="1369908"/>
        <a:ext cx="5767430" cy="1242291"/>
      </dsp:txXfrm>
    </dsp:sp>
    <dsp:sp modelId="{21CC37EB-D861-4B11-B25F-3110071BB33A}">
      <dsp:nvSpPr>
        <dsp:cNvPr id="0" name=""/>
        <dsp:cNvSpPr/>
      </dsp:nvSpPr>
      <dsp:spPr>
        <a:xfrm>
          <a:off x="1469409" y="2612199"/>
          <a:ext cx="5877636"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35DEC1-C5E8-48F4-935E-651BD2263885}">
      <dsp:nvSpPr>
        <dsp:cNvPr id="0" name=""/>
        <dsp:cNvSpPr/>
      </dsp:nvSpPr>
      <dsp:spPr>
        <a:xfrm>
          <a:off x="1579614" y="2674314"/>
          <a:ext cx="5767430" cy="1242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pt-BR" sz="1000" kern="1200" dirty="0">
              <a:latin typeface="+mn-lt"/>
            </a:rPr>
            <a:t>Yngrid Cabral Lima da Costa                    Coordenadora </a:t>
          </a:r>
        </a:p>
        <a:p>
          <a:pPr lvl="0" algn="l" defTabSz="444500">
            <a:lnSpc>
              <a:spcPct val="90000"/>
            </a:lnSpc>
            <a:spcBef>
              <a:spcPct val="0"/>
            </a:spcBef>
            <a:spcAft>
              <a:spcPct val="35000"/>
            </a:spcAft>
          </a:pPr>
          <a:r>
            <a:rPr lang="pt-BR" sz="1000" kern="1200" dirty="0">
              <a:latin typeface="+mn-lt"/>
            </a:rPr>
            <a:t>				       Administrativa</a:t>
          </a:r>
          <a:endParaRPr lang="pt-BR" sz="1000" b="0" kern="1200" dirty="0">
            <a:latin typeface="+mn-lt"/>
          </a:endParaRPr>
        </a:p>
      </dsp:txBody>
      <dsp:txXfrm>
        <a:off x="1579614" y="2674314"/>
        <a:ext cx="5767430" cy="1242291"/>
      </dsp:txXfrm>
    </dsp:sp>
    <dsp:sp modelId="{2D74AF9A-9C6F-4ECF-ADAD-EF05AC313E6E}">
      <dsp:nvSpPr>
        <dsp:cNvPr id="0" name=""/>
        <dsp:cNvSpPr/>
      </dsp:nvSpPr>
      <dsp:spPr>
        <a:xfrm>
          <a:off x="1469409" y="3916606"/>
          <a:ext cx="5877636"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image" Target="../media/image1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xmlns="" id="{623F4313-9FCE-4A92-819A-FAD0FCF0E59E}"/>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pPr rtl="0"/>
            <a:endParaRPr lang="pt-BR" dirty="0"/>
          </a:p>
        </p:txBody>
      </p:sp>
      <p:sp>
        <p:nvSpPr>
          <p:cNvPr id="3" name="Espaço Reservado para Data 2">
            <a:extLst>
              <a:ext uri="{FF2B5EF4-FFF2-40B4-BE49-F238E27FC236}">
                <a16:creationId xmlns:a16="http://schemas.microsoft.com/office/drawing/2014/main" xmlns="" id="{DED8F2DB-1094-477F-B0A7-6AC3F2199EC0}"/>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pPr rtl="0"/>
            <a:fld id="{B62CC55B-871C-4BC8-8B8C-3EB969575B4F}" type="datetime1">
              <a:rPr lang="pt-BR" smtClean="0"/>
              <a:t>27/03/2024</a:t>
            </a:fld>
            <a:endParaRPr lang="pt-BR" dirty="0"/>
          </a:p>
        </p:txBody>
      </p:sp>
      <p:sp>
        <p:nvSpPr>
          <p:cNvPr id="4" name="Espaço Reservado para Rodapé 3">
            <a:extLst>
              <a:ext uri="{FF2B5EF4-FFF2-40B4-BE49-F238E27FC236}">
                <a16:creationId xmlns:a16="http://schemas.microsoft.com/office/drawing/2014/main" xmlns="" id="{5A06BA01-9EAD-49E8-91CF-2A395945EAEC}"/>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pPr rtl="0"/>
            <a:r>
              <a:rPr lang="pt-BR" dirty="0"/>
              <a:t>Fonte¹: IDH e PIB/IGEO. *29 da Ag. fisc. Mariane e 67 de Victor </a:t>
            </a:r>
            <a:r>
              <a:rPr lang="pt-BR" dirty="0" err="1"/>
              <a:t>Hogo</a:t>
            </a:r>
            <a:endParaRPr lang="pt-BR" dirty="0"/>
          </a:p>
        </p:txBody>
      </p:sp>
      <p:sp>
        <p:nvSpPr>
          <p:cNvPr id="5" name="Espaço Reservado para o Número do Slide 4">
            <a:extLst>
              <a:ext uri="{FF2B5EF4-FFF2-40B4-BE49-F238E27FC236}">
                <a16:creationId xmlns:a16="http://schemas.microsoft.com/office/drawing/2014/main" xmlns="" id="{8C7E85C4-F9C1-42D8-B803-39C514A3B3FD}"/>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pPr rtl="0"/>
            <a:fld id="{79474F99-60BC-462F-82FF-AD0F7D3371E4}" type="slidenum">
              <a:rPr lang="pt-BR" smtClean="0"/>
              <a:t>‹nº›</a:t>
            </a:fld>
            <a:endParaRPr lang="pt-BR" dirty="0"/>
          </a:p>
        </p:txBody>
      </p:sp>
    </p:spTree>
    <p:extLst>
      <p:ext uri="{BB962C8B-B14F-4D97-AF65-F5344CB8AC3E}">
        <p14:creationId xmlns:p14="http://schemas.microsoft.com/office/powerpoint/2010/main" val="164901956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pPr rtl="0"/>
            <a:endParaRPr lang="pt-BR" noProof="0" dirty="0"/>
          </a:p>
        </p:txBody>
      </p:sp>
      <p:sp>
        <p:nvSpPr>
          <p:cNvPr id="3" name="Espaço Reservado para Dat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pPr rtl="0"/>
            <a:fld id="{54736FCC-0514-4F82-A0E6-E84B23DCFD16}" type="datetime1">
              <a:rPr lang="pt-BR" noProof="0" smtClean="0"/>
              <a:t>27/03/2024</a:t>
            </a:fld>
            <a:endParaRPr lang="pt-BR" noProof="0" dirty="0"/>
          </a:p>
        </p:txBody>
      </p:sp>
      <p:sp>
        <p:nvSpPr>
          <p:cNvPr id="4" name="Espaço Reservado para Imagem do Slide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pPr rtl="0"/>
            <a:endParaRPr lang="pt-BR" noProof="0" dirty="0"/>
          </a:p>
        </p:txBody>
      </p:sp>
      <p:sp>
        <p:nvSpPr>
          <p:cNvPr id="5" name="Espaço reservado para anotaçõ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6" name="Espaço reservado para rodapé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pPr rtl="0"/>
            <a:r>
              <a:rPr lang="pt-BR" noProof="0" dirty="0"/>
              <a:t>Fonte¹: IDH e PIB/IGEO. *29 da Ag. fisc. Mariane e 67 de Victor </a:t>
            </a:r>
            <a:r>
              <a:rPr lang="pt-BR" noProof="0" dirty="0" err="1"/>
              <a:t>Hogo</a:t>
            </a:r>
            <a:endParaRPr lang="pt-BR" noProof="0" dirty="0"/>
          </a:p>
        </p:txBody>
      </p:sp>
      <p:sp>
        <p:nvSpPr>
          <p:cNvPr id="7" name="Espaço Reservado para o Número do Slid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pPr rtl="0"/>
            <a:fld id="{5A226AB8-ACBE-42E6-92F5-667EDDCD9652}" type="slidenum">
              <a:rPr lang="pt-BR" noProof="0" smtClean="0"/>
              <a:t>‹nº›</a:t>
            </a:fld>
            <a:endParaRPr lang="pt-BR" noProof="0" dirty="0"/>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Tree>
    <p:extLst>
      <p:ext uri="{BB962C8B-B14F-4D97-AF65-F5344CB8AC3E}">
        <p14:creationId xmlns:p14="http://schemas.microsoft.com/office/powerpoint/2010/main" val="3656283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22</a:t>
            </a:fld>
            <a:endParaRPr lang="pt-BR" noProof="0" dirty="0"/>
          </a:p>
        </p:txBody>
      </p:sp>
    </p:spTree>
    <p:extLst>
      <p:ext uri="{BB962C8B-B14F-4D97-AF65-F5344CB8AC3E}">
        <p14:creationId xmlns:p14="http://schemas.microsoft.com/office/powerpoint/2010/main" val="2341955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116</a:t>
            </a:fld>
            <a:endParaRPr lang="pt-BR" noProof="0" dirty="0"/>
          </a:p>
        </p:txBody>
      </p:sp>
    </p:spTree>
    <p:extLst>
      <p:ext uri="{BB962C8B-B14F-4D97-AF65-F5344CB8AC3E}">
        <p14:creationId xmlns:p14="http://schemas.microsoft.com/office/powerpoint/2010/main" val="29279164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117</a:t>
            </a:fld>
            <a:endParaRPr lang="pt-BR" noProof="0" dirty="0"/>
          </a:p>
        </p:txBody>
      </p:sp>
    </p:spTree>
    <p:extLst>
      <p:ext uri="{BB962C8B-B14F-4D97-AF65-F5344CB8AC3E}">
        <p14:creationId xmlns:p14="http://schemas.microsoft.com/office/powerpoint/2010/main" val="15758303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118</a:t>
            </a:fld>
            <a:endParaRPr lang="pt-BR" noProof="0" dirty="0"/>
          </a:p>
        </p:txBody>
      </p:sp>
    </p:spTree>
    <p:extLst>
      <p:ext uri="{BB962C8B-B14F-4D97-AF65-F5344CB8AC3E}">
        <p14:creationId xmlns:p14="http://schemas.microsoft.com/office/powerpoint/2010/main" val="14769148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119</a:t>
            </a:fld>
            <a:endParaRPr lang="pt-BR" noProof="0" dirty="0"/>
          </a:p>
        </p:txBody>
      </p:sp>
    </p:spTree>
    <p:extLst>
      <p:ext uri="{BB962C8B-B14F-4D97-AF65-F5344CB8AC3E}">
        <p14:creationId xmlns:p14="http://schemas.microsoft.com/office/powerpoint/2010/main" val="17141211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120</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Tree>
    <p:extLst>
      <p:ext uri="{BB962C8B-B14F-4D97-AF65-F5344CB8AC3E}">
        <p14:creationId xmlns:p14="http://schemas.microsoft.com/office/powerpoint/2010/main" val="230560492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121</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Tree>
    <p:extLst>
      <p:ext uri="{BB962C8B-B14F-4D97-AF65-F5344CB8AC3E}">
        <p14:creationId xmlns:p14="http://schemas.microsoft.com/office/powerpoint/2010/main" val="22335144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122</a:t>
            </a:fld>
            <a:endParaRPr lang="pt-BR" noProof="0" dirty="0"/>
          </a:p>
        </p:txBody>
      </p:sp>
    </p:spTree>
    <p:extLst>
      <p:ext uri="{BB962C8B-B14F-4D97-AF65-F5344CB8AC3E}">
        <p14:creationId xmlns:p14="http://schemas.microsoft.com/office/powerpoint/2010/main" val="37900898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123</a:t>
            </a:fld>
            <a:endParaRPr lang="pt-BR" noProof="0" dirty="0"/>
          </a:p>
        </p:txBody>
      </p:sp>
    </p:spTree>
    <p:extLst>
      <p:ext uri="{BB962C8B-B14F-4D97-AF65-F5344CB8AC3E}">
        <p14:creationId xmlns:p14="http://schemas.microsoft.com/office/powerpoint/2010/main" val="26589954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124</a:t>
            </a:fld>
            <a:endParaRPr lang="pt-BR" noProof="0" dirty="0"/>
          </a:p>
        </p:txBody>
      </p:sp>
    </p:spTree>
    <p:extLst>
      <p:ext uri="{BB962C8B-B14F-4D97-AF65-F5344CB8AC3E}">
        <p14:creationId xmlns:p14="http://schemas.microsoft.com/office/powerpoint/2010/main" val="6313754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Rodapé 3"/>
          <p:cNvSpPr>
            <a:spLocks noGrp="1"/>
          </p:cNvSpPr>
          <p:nvPr>
            <p:ph type="ftr" sz="quarter" idx="10"/>
          </p:nvPr>
        </p:nvSpPr>
        <p:spPr/>
        <p:txBody>
          <a:bodyPr/>
          <a:lstStyle/>
          <a:p>
            <a:pPr rtl="0"/>
            <a:r>
              <a:rPr lang="pt-BR" noProof="0" dirty="0" smtClean="0"/>
              <a:t>Fonte¹: IDH e PIB/IGEO. *29 da Ag. fisc. Mariane e 67 de Victor </a:t>
            </a:r>
            <a:r>
              <a:rPr lang="pt-BR" noProof="0" dirty="0" err="1" smtClean="0"/>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125</a:t>
            </a:fld>
            <a:endParaRPr lang="pt-BR" noProof="0" dirty="0"/>
          </a:p>
        </p:txBody>
      </p:sp>
    </p:spTree>
    <p:extLst>
      <p:ext uri="{BB962C8B-B14F-4D97-AF65-F5344CB8AC3E}">
        <p14:creationId xmlns:p14="http://schemas.microsoft.com/office/powerpoint/2010/main" val="2590223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23</a:t>
            </a:fld>
            <a:endParaRPr lang="pt-BR" noProof="0" dirty="0"/>
          </a:p>
        </p:txBody>
      </p:sp>
    </p:spTree>
    <p:extLst>
      <p:ext uri="{BB962C8B-B14F-4D97-AF65-F5344CB8AC3E}">
        <p14:creationId xmlns:p14="http://schemas.microsoft.com/office/powerpoint/2010/main" val="13447681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smtClean="0"/>
              <a:t>Fonte¹: IDH e PIB/IGEO. *29 da Ag. fisc. Mariane e 67 de Victor </a:t>
            </a:r>
            <a:r>
              <a:rPr lang="pt-BR" noProof="0" dirty="0" err="1" smtClean="0"/>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126</a:t>
            </a:fld>
            <a:endParaRPr lang="pt-BR" noProof="0" dirty="0"/>
          </a:p>
        </p:txBody>
      </p:sp>
    </p:spTree>
    <p:extLst>
      <p:ext uri="{BB962C8B-B14F-4D97-AF65-F5344CB8AC3E}">
        <p14:creationId xmlns:p14="http://schemas.microsoft.com/office/powerpoint/2010/main" val="8640568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129</a:t>
            </a:fld>
            <a:endParaRPr lang="pt-BR" noProof="0" dirty="0"/>
          </a:p>
        </p:txBody>
      </p:sp>
    </p:spTree>
    <p:extLst>
      <p:ext uri="{BB962C8B-B14F-4D97-AF65-F5344CB8AC3E}">
        <p14:creationId xmlns:p14="http://schemas.microsoft.com/office/powerpoint/2010/main" val="3468332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130</a:t>
            </a:fld>
            <a:endParaRPr lang="pt-BR" noProof="0" dirty="0"/>
          </a:p>
        </p:txBody>
      </p:sp>
    </p:spTree>
    <p:extLst>
      <p:ext uri="{BB962C8B-B14F-4D97-AF65-F5344CB8AC3E}">
        <p14:creationId xmlns:p14="http://schemas.microsoft.com/office/powerpoint/2010/main" val="1218056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136</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Tree>
    <p:extLst>
      <p:ext uri="{BB962C8B-B14F-4D97-AF65-F5344CB8AC3E}">
        <p14:creationId xmlns:p14="http://schemas.microsoft.com/office/powerpoint/2010/main" val="1783539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24</a:t>
            </a:fld>
            <a:endParaRPr lang="pt-BR" noProof="0" dirty="0"/>
          </a:p>
        </p:txBody>
      </p:sp>
    </p:spTree>
    <p:extLst>
      <p:ext uri="{BB962C8B-B14F-4D97-AF65-F5344CB8AC3E}">
        <p14:creationId xmlns:p14="http://schemas.microsoft.com/office/powerpoint/2010/main" val="3774128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25</a:t>
            </a:fld>
            <a:endParaRPr lang="pt-BR" noProof="0" dirty="0"/>
          </a:p>
        </p:txBody>
      </p:sp>
    </p:spTree>
    <p:extLst>
      <p:ext uri="{BB962C8B-B14F-4D97-AF65-F5344CB8AC3E}">
        <p14:creationId xmlns:p14="http://schemas.microsoft.com/office/powerpoint/2010/main" val="1568859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26</a:t>
            </a:fld>
            <a:endParaRPr lang="pt-BR" noProof="0" dirty="0"/>
          </a:p>
        </p:txBody>
      </p:sp>
    </p:spTree>
    <p:extLst>
      <p:ext uri="{BB962C8B-B14F-4D97-AF65-F5344CB8AC3E}">
        <p14:creationId xmlns:p14="http://schemas.microsoft.com/office/powerpoint/2010/main" val="2976678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30</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Tree>
    <p:extLst>
      <p:ext uri="{BB962C8B-B14F-4D97-AF65-F5344CB8AC3E}">
        <p14:creationId xmlns:p14="http://schemas.microsoft.com/office/powerpoint/2010/main" val="2007460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31</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Tree>
    <p:extLst>
      <p:ext uri="{BB962C8B-B14F-4D97-AF65-F5344CB8AC3E}">
        <p14:creationId xmlns:p14="http://schemas.microsoft.com/office/powerpoint/2010/main" val="2615608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32</a:t>
            </a:fld>
            <a:endParaRPr lang="pt-BR" noProof="0" dirty="0"/>
          </a:p>
        </p:txBody>
      </p:sp>
    </p:spTree>
    <p:extLst>
      <p:ext uri="{BB962C8B-B14F-4D97-AF65-F5344CB8AC3E}">
        <p14:creationId xmlns:p14="http://schemas.microsoft.com/office/powerpoint/2010/main" val="544290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33</a:t>
            </a:fld>
            <a:endParaRPr lang="pt-BR" noProof="0" dirty="0"/>
          </a:p>
        </p:txBody>
      </p:sp>
    </p:spTree>
    <p:extLst>
      <p:ext uri="{BB962C8B-B14F-4D97-AF65-F5344CB8AC3E}">
        <p14:creationId xmlns:p14="http://schemas.microsoft.com/office/powerpoint/2010/main" val="3120932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34</a:t>
            </a:fld>
            <a:endParaRPr lang="pt-BR" noProof="0" dirty="0"/>
          </a:p>
        </p:txBody>
      </p:sp>
    </p:spTree>
    <p:extLst>
      <p:ext uri="{BB962C8B-B14F-4D97-AF65-F5344CB8AC3E}">
        <p14:creationId xmlns:p14="http://schemas.microsoft.com/office/powerpoint/2010/main" val="1309108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4</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Tree>
    <p:extLst>
      <p:ext uri="{BB962C8B-B14F-4D97-AF65-F5344CB8AC3E}">
        <p14:creationId xmlns:p14="http://schemas.microsoft.com/office/powerpoint/2010/main" val="2694516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35</a:t>
            </a:fld>
            <a:endParaRPr lang="pt-BR" noProof="0" dirty="0"/>
          </a:p>
        </p:txBody>
      </p:sp>
    </p:spTree>
    <p:extLst>
      <p:ext uri="{BB962C8B-B14F-4D97-AF65-F5344CB8AC3E}">
        <p14:creationId xmlns:p14="http://schemas.microsoft.com/office/powerpoint/2010/main" val="859831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36</a:t>
            </a:fld>
            <a:endParaRPr lang="pt-BR" noProof="0" dirty="0"/>
          </a:p>
        </p:txBody>
      </p:sp>
    </p:spTree>
    <p:extLst>
      <p:ext uri="{BB962C8B-B14F-4D97-AF65-F5344CB8AC3E}">
        <p14:creationId xmlns:p14="http://schemas.microsoft.com/office/powerpoint/2010/main" val="3266157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37</a:t>
            </a:fld>
            <a:endParaRPr lang="pt-BR" noProof="0" dirty="0"/>
          </a:p>
        </p:txBody>
      </p:sp>
    </p:spTree>
    <p:extLst>
      <p:ext uri="{BB962C8B-B14F-4D97-AF65-F5344CB8AC3E}">
        <p14:creationId xmlns:p14="http://schemas.microsoft.com/office/powerpoint/2010/main" val="1404821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38</a:t>
            </a:fld>
            <a:endParaRPr lang="pt-BR" noProof="0" dirty="0"/>
          </a:p>
        </p:txBody>
      </p:sp>
    </p:spTree>
    <p:extLst>
      <p:ext uri="{BB962C8B-B14F-4D97-AF65-F5344CB8AC3E}">
        <p14:creationId xmlns:p14="http://schemas.microsoft.com/office/powerpoint/2010/main" val="2606208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39</a:t>
            </a:fld>
            <a:endParaRPr lang="pt-BR" noProof="0" dirty="0"/>
          </a:p>
        </p:txBody>
      </p:sp>
    </p:spTree>
    <p:extLst>
      <p:ext uri="{BB962C8B-B14F-4D97-AF65-F5344CB8AC3E}">
        <p14:creationId xmlns:p14="http://schemas.microsoft.com/office/powerpoint/2010/main" val="5617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40</a:t>
            </a:fld>
            <a:endParaRPr lang="pt-BR" noProof="0" dirty="0"/>
          </a:p>
        </p:txBody>
      </p:sp>
    </p:spTree>
    <p:extLst>
      <p:ext uri="{BB962C8B-B14F-4D97-AF65-F5344CB8AC3E}">
        <p14:creationId xmlns:p14="http://schemas.microsoft.com/office/powerpoint/2010/main" val="795702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41</a:t>
            </a:fld>
            <a:endParaRPr lang="pt-BR" noProof="0" dirty="0"/>
          </a:p>
        </p:txBody>
      </p:sp>
    </p:spTree>
    <p:extLst>
      <p:ext uri="{BB962C8B-B14F-4D97-AF65-F5344CB8AC3E}">
        <p14:creationId xmlns:p14="http://schemas.microsoft.com/office/powerpoint/2010/main" val="1176155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42</a:t>
            </a:fld>
            <a:endParaRPr lang="pt-BR" noProof="0" dirty="0"/>
          </a:p>
        </p:txBody>
      </p:sp>
    </p:spTree>
    <p:extLst>
      <p:ext uri="{BB962C8B-B14F-4D97-AF65-F5344CB8AC3E}">
        <p14:creationId xmlns:p14="http://schemas.microsoft.com/office/powerpoint/2010/main" val="3061550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43</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Tree>
    <p:extLst>
      <p:ext uri="{BB962C8B-B14F-4D97-AF65-F5344CB8AC3E}">
        <p14:creationId xmlns:p14="http://schemas.microsoft.com/office/powerpoint/2010/main" val="1566081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44</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Tree>
    <p:extLst>
      <p:ext uri="{BB962C8B-B14F-4D97-AF65-F5344CB8AC3E}">
        <p14:creationId xmlns:p14="http://schemas.microsoft.com/office/powerpoint/2010/main" val="1895907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5</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Tree>
    <p:extLst>
      <p:ext uri="{BB962C8B-B14F-4D97-AF65-F5344CB8AC3E}">
        <p14:creationId xmlns:p14="http://schemas.microsoft.com/office/powerpoint/2010/main" val="145648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45</a:t>
            </a:fld>
            <a:endParaRPr lang="pt-BR" noProof="0" dirty="0"/>
          </a:p>
        </p:txBody>
      </p:sp>
    </p:spTree>
    <p:extLst>
      <p:ext uri="{BB962C8B-B14F-4D97-AF65-F5344CB8AC3E}">
        <p14:creationId xmlns:p14="http://schemas.microsoft.com/office/powerpoint/2010/main" val="787641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46</a:t>
            </a:fld>
            <a:endParaRPr lang="pt-BR" noProof="0" dirty="0"/>
          </a:p>
        </p:txBody>
      </p:sp>
    </p:spTree>
    <p:extLst>
      <p:ext uri="{BB962C8B-B14F-4D97-AF65-F5344CB8AC3E}">
        <p14:creationId xmlns:p14="http://schemas.microsoft.com/office/powerpoint/2010/main" val="163209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47</a:t>
            </a:fld>
            <a:endParaRPr lang="pt-BR" noProof="0" dirty="0"/>
          </a:p>
        </p:txBody>
      </p:sp>
    </p:spTree>
    <p:extLst>
      <p:ext uri="{BB962C8B-B14F-4D97-AF65-F5344CB8AC3E}">
        <p14:creationId xmlns:p14="http://schemas.microsoft.com/office/powerpoint/2010/main" val="2464141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48</a:t>
            </a:fld>
            <a:endParaRPr lang="pt-BR" noProof="0" dirty="0"/>
          </a:p>
        </p:txBody>
      </p:sp>
    </p:spTree>
    <p:extLst>
      <p:ext uri="{BB962C8B-B14F-4D97-AF65-F5344CB8AC3E}">
        <p14:creationId xmlns:p14="http://schemas.microsoft.com/office/powerpoint/2010/main" val="2007724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49</a:t>
            </a:fld>
            <a:endParaRPr lang="pt-BR" noProof="0" dirty="0"/>
          </a:p>
        </p:txBody>
      </p:sp>
    </p:spTree>
    <p:extLst>
      <p:ext uri="{BB962C8B-B14F-4D97-AF65-F5344CB8AC3E}">
        <p14:creationId xmlns:p14="http://schemas.microsoft.com/office/powerpoint/2010/main" val="3520212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50</a:t>
            </a:fld>
            <a:endParaRPr lang="pt-BR" noProof="0" dirty="0"/>
          </a:p>
        </p:txBody>
      </p:sp>
    </p:spTree>
    <p:extLst>
      <p:ext uri="{BB962C8B-B14F-4D97-AF65-F5344CB8AC3E}">
        <p14:creationId xmlns:p14="http://schemas.microsoft.com/office/powerpoint/2010/main" val="1194731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51</a:t>
            </a:fld>
            <a:endParaRPr lang="pt-BR" noProof="0" dirty="0"/>
          </a:p>
        </p:txBody>
      </p:sp>
    </p:spTree>
    <p:extLst>
      <p:ext uri="{BB962C8B-B14F-4D97-AF65-F5344CB8AC3E}">
        <p14:creationId xmlns:p14="http://schemas.microsoft.com/office/powerpoint/2010/main" val="4121868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52</a:t>
            </a:fld>
            <a:endParaRPr lang="pt-BR" noProof="0" dirty="0"/>
          </a:p>
        </p:txBody>
      </p:sp>
    </p:spTree>
    <p:extLst>
      <p:ext uri="{BB962C8B-B14F-4D97-AF65-F5344CB8AC3E}">
        <p14:creationId xmlns:p14="http://schemas.microsoft.com/office/powerpoint/2010/main" val="237694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53</a:t>
            </a:fld>
            <a:endParaRPr lang="pt-BR" noProof="0" dirty="0"/>
          </a:p>
        </p:txBody>
      </p:sp>
    </p:spTree>
    <p:extLst>
      <p:ext uri="{BB962C8B-B14F-4D97-AF65-F5344CB8AC3E}">
        <p14:creationId xmlns:p14="http://schemas.microsoft.com/office/powerpoint/2010/main" val="2154964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54</a:t>
            </a:fld>
            <a:endParaRPr lang="pt-BR" noProof="0" dirty="0"/>
          </a:p>
        </p:txBody>
      </p:sp>
    </p:spTree>
    <p:extLst>
      <p:ext uri="{BB962C8B-B14F-4D97-AF65-F5344CB8AC3E}">
        <p14:creationId xmlns:p14="http://schemas.microsoft.com/office/powerpoint/2010/main" val="2667533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6</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Tree>
    <p:extLst>
      <p:ext uri="{BB962C8B-B14F-4D97-AF65-F5344CB8AC3E}">
        <p14:creationId xmlns:p14="http://schemas.microsoft.com/office/powerpoint/2010/main" val="1126759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Indicadores desatualizados</a:t>
            </a:r>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55</a:t>
            </a:fld>
            <a:endParaRPr lang="pt-BR" noProof="0" dirty="0"/>
          </a:p>
        </p:txBody>
      </p:sp>
    </p:spTree>
    <p:extLst>
      <p:ext uri="{BB962C8B-B14F-4D97-AF65-F5344CB8AC3E}">
        <p14:creationId xmlns:p14="http://schemas.microsoft.com/office/powerpoint/2010/main" val="1006535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56</a:t>
            </a:fld>
            <a:endParaRPr lang="pt-BR" noProof="0" dirty="0"/>
          </a:p>
        </p:txBody>
      </p:sp>
    </p:spTree>
    <p:extLst>
      <p:ext uri="{BB962C8B-B14F-4D97-AF65-F5344CB8AC3E}">
        <p14:creationId xmlns:p14="http://schemas.microsoft.com/office/powerpoint/2010/main" val="20250500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57</a:t>
            </a:fld>
            <a:endParaRPr lang="pt-BR" noProof="0" dirty="0"/>
          </a:p>
        </p:txBody>
      </p:sp>
    </p:spTree>
    <p:extLst>
      <p:ext uri="{BB962C8B-B14F-4D97-AF65-F5344CB8AC3E}">
        <p14:creationId xmlns:p14="http://schemas.microsoft.com/office/powerpoint/2010/main" val="4198961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58</a:t>
            </a:fld>
            <a:endParaRPr lang="pt-BR" noProof="0" dirty="0"/>
          </a:p>
        </p:txBody>
      </p:sp>
    </p:spTree>
    <p:extLst>
      <p:ext uri="{BB962C8B-B14F-4D97-AF65-F5344CB8AC3E}">
        <p14:creationId xmlns:p14="http://schemas.microsoft.com/office/powerpoint/2010/main" val="2114680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59</a:t>
            </a:fld>
            <a:endParaRPr lang="pt-BR" noProof="0" dirty="0"/>
          </a:p>
        </p:txBody>
      </p:sp>
    </p:spTree>
    <p:extLst>
      <p:ext uri="{BB962C8B-B14F-4D97-AF65-F5344CB8AC3E}">
        <p14:creationId xmlns:p14="http://schemas.microsoft.com/office/powerpoint/2010/main" val="3849919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60</a:t>
            </a:fld>
            <a:endParaRPr lang="pt-BR" noProof="0" dirty="0"/>
          </a:p>
        </p:txBody>
      </p:sp>
    </p:spTree>
    <p:extLst>
      <p:ext uri="{BB962C8B-B14F-4D97-AF65-F5344CB8AC3E}">
        <p14:creationId xmlns:p14="http://schemas.microsoft.com/office/powerpoint/2010/main" val="37900605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61</a:t>
            </a:fld>
            <a:endParaRPr lang="pt-BR" noProof="0" dirty="0"/>
          </a:p>
        </p:txBody>
      </p:sp>
    </p:spTree>
    <p:extLst>
      <p:ext uri="{BB962C8B-B14F-4D97-AF65-F5344CB8AC3E}">
        <p14:creationId xmlns:p14="http://schemas.microsoft.com/office/powerpoint/2010/main" val="42899805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63</a:t>
            </a:fld>
            <a:endParaRPr lang="pt-BR" noProof="0" dirty="0"/>
          </a:p>
        </p:txBody>
      </p:sp>
    </p:spTree>
    <p:extLst>
      <p:ext uri="{BB962C8B-B14F-4D97-AF65-F5344CB8AC3E}">
        <p14:creationId xmlns:p14="http://schemas.microsoft.com/office/powerpoint/2010/main" val="3199193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64</a:t>
            </a:fld>
            <a:endParaRPr lang="pt-BR" noProof="0" dirty="0"/>
          </a:p>
        </p:txBody>
      </p:sp>
    </p:spTree>
    <p:extLst>
      <p:ext uri="{BB962C8B-B14F-4D97-AF65-F5344CB8AC3E}">
        <p14:creationId xmlns:p14="http://schemas.microsoft.com/office/powerpoint/2010/main" val="4703016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65</a:t>
            </a:fld>
            <a:endParaRPr lang="pt-BR" noProof="0" dirty="0"/>
          </a:p>
        </p:txBody>
      </p:sp>
    </p:spTree>
    <p:extLst>
      <p:ext uri="{BB962C8B-B14F-4D97-AF65-F5344CB8AC3E}">
        <p14:creationId xmlns:p14="http://schemas.microsoft.com/office/powerpoint/2010/main" val="1996406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a:t>
            </a:fld>
            <a:endParaRPr lang="pt-BR" noProof="0" dirty="0"/>
          </a:p>
        </p:txBody>
      </p:sp>
    </p:spTree>
    <p:extLst>
      <p:ext uri="{BB962C8B-B14F-4D97-AF65-F5344CB8AC3E}">
        <p14:creationId xmlns:p14="http://schemas.microsoft.com/office/powerpoint/2010/main" val="3789256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66</a:t>
            </a:fld>
            <a:endParaRPr lang="pt-BR" noProof="0" dirty="0"/>
          </a:p>
        </p:txBody>
      </p:sp>
    </p:spTree>
    <p:extLst>
      <p:ext uri="{BB962C8B-B14F-4D97-AF65-F5344CB8AC3E}">
        <p14:creationId xmlns:p14="http://schemas.microsoft.com/office/powerpoint/2010/main" val="8768425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67</a:t>
            </a:fld>
            <a:endParaRPr lang="pt-BR" noProof="0" dirty="0"/>
          </a:p>
        </p:txBody>
      </p:sp>
    </p:spTree>
    <p:extLst>
      <p:ext uri="{BB962C8B-B14F-4D97-AF65-F5344CB8AC3E}">
        <p14:creationId xmlns:p14="http://schemas.microsoft.com/office/powerpoint/2010/main" val="32006202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68</a:t>
            </a:fld>
            <a:endParaRPr lang="pt-BR" noProof="0" dirty="0"/>
          </a:p>
        </p:txBody>
      </p:sp>
    </p:spTree>
    <p:extLst>
      <p:ext uri="{BB962C8B-B14F-4D97-AF65-F5344CB8AC3E}">
        <p14:creationId xmlns:p14="http://schemas.microsoft.com/office/powerpoint/2010/main" val="40809873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69</a:t>
            </a:fld>
            <a:endParaRPr lang="pt-BR" noProof="0" dirty="0"/>
          </a:p>
        </p:txBody>
      </p:sp>
    </p:spTree>
    <p:extLst>
      <p:ext uri="{BB962C8B-B14F-4D97-AF65-F5344CB8AC3E}">
        <p14:creationId xmlns:p14="http://schemas.microsoft.com/office/powerpoint/2010/main" val="7536257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70</a:t>
            </a:fld>
            <a:endParaRPr lang="pt-BR" noProof="0" dirty="0"/>
          </a:p>
        </p:txBody>
      </p:sp>
    </p:spTree>
    <p:extLst>
      <p:ext uri="{BB962C8B-B14F-4D97-AF65-F5344CB8AC3E}">
        <p14:creationId xmlns:p14="http://schemas.microsoft.com/office/powerpoint/2010/main" val="19074302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71</a:t>
            </a:fld>
            <a:endParaRPr lang="pt-BR" noProof="0" dirty="0"/>
          </a:p>
        </p:txBody>
      </p:sp>
    </p:spTree>
    <p:extLst>
      <p:ext uri="{BB962C8B-B14F-4D97-AF65-F5344CB8AC3E}">
        <p14:creationId xmlns:p14="http://schemas.microsoft.com/office/powerpoint/2010/main" val="4156070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72</a:t>
            </a:fld>
            <a:endParaRPr lang="pt-BR" noProof="0" dirty="0"/>
          </a:p>
        </p:txBody>
      </p:sp>
    </p:spTree>
    <p:extLst>
      <p:ext uri="{BB962C8B-B14F-4D97-AF65-F5344CB8AC3E}">
        <p14:creationId xmlns:p14="http://schemas.microsoft.com/office/powerpoint/2010/main" val="37798368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73</a:t>
            </a:fld>
            <a:endParaRPr lang="pt-BR" noProof="0" dirty="0"/>
          </a:p>
        </p:txBody>
      </p:sp>
    </p:spTree>
    <p:extLst>
      <p:ext uri="{BB962C8B-B14F-4D97-AF65-F5344CB8AC3E}">
        <p14:creationId xmlns:p14="http://schemas.microsoft.com/office/powerpoint/2010/main" val="20741606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74</a:t>
            </a:fld>
            <a:endParaRPr lang="pt-BR" noProof="0" dirty="0"/>
          </a:p>
        </p:txBody>
      </p:sp>
    </p:spTree>
    <p:extLst>
      <p:ext uri="{BB962C8B-B14F-4D97-AF65-F5344CB8AC3E}">
        <p14:creationId xmlns:p14="http://schemas.microsoft.com/office/powerpoint/2010/main" val="32792115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75</a:t>
            </a:fld>
            <a:endParaRPr lang="pt-BR" noProof="0" dirty="0"/>
          </a:p>
        </p:txBody>
      </p:sp>
    </p:spTree>
    <p:extLst>
      <p:ext uri="{BB962C8B-B14F-4D97-AF65-F5344CB8AC3E}">
        <p14:creationId xmlns:p14="http://schemas.microsoft.com/office/powerpoint/2010/main" val="3482246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a:t>
            </a:fld>
            <a:endParaRPr lang="pt-BR" noProof="0" dirty="0"/>
          </a:p>
        </p:txBody>
      </p:sp>
    </p:spTree>
    <p:extLst>
      <p:ext uri="{BB962C8B-B14F-4D97-AF65-F5344CB8AC3E}">
        <p14:creationId xmlns:p14="http://schemas.microsoft.com/office/powerpoint/2010/main" val="23137394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76</a:t>
            </a:fld>
            <a:endParaRPr lang="pt-BR" noProof="0" dirty="0"/>
          </a:p>
        </p:txBody>
      </p:sp>
    </p:spTree>
    <p:extLst>
      <p:ext uri="{BB962C8B-B14F-4D97-AF65-F5344CB8AC3E}">
        <p14:creationId xmlns:p14="http://schemas.microsoft.com/office/powerpoint/2010/main" val="28371952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77</a:t>
            </a:fld>
            <a:endParaRPr lang="pt-BR" noProof="0" dirty="0"/>
          </a:p>
        </p:txBody>
      </p:sp>
    </p:spTree>
    <p:extLst>
      <p:ext uri="{BB962C8B-B14F-4D97-AF65-F5344CB8AC3E}">
        <p14:creationId xmlns:p14="http://schemas.microsoft.com/office/powerpoint/2010/main" val="40978243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78</a:t>
            </a:fld>
            <a:endParaRPr lang="pt-BR" noProof="0" dirty="0"/>
          </a:p>
        </p:txBody>
      </p:sp>
    </p:spTree>
    <p:extLst>
      <p:ext uri="{BB962C8B-B14F-4D97-AF65-F5344CB8AC3E}">
        <p14:creationId xmlns:p14="http://schemas.microsoft.com/office/powerpoint/2010/main" val="4750392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79</a:t>
            </a:fld>
            <a:endParaRPr lang="pt-BR" noProof="0" dirty="0"/>
          </a:p>
        </p:txBody>
      </p:sp>
    </p:spTree>
    <p:extLst>
      <p:ext uri="{BB962C8B-B14F-4D97-AF65-F5344CB8AC3E}">
        <p14:creationId xmlns:p14="http://schemas.microsoft.com/office/powerpoint/2010/main" val="11924769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80</a:t>
            </a:fld>
            <a:endParaRPr lang="pt-BR" noProof="0" dirty="0"/>
          </a:p>
        </p:txBody>
      </p:sp>
    </p:spTree>
    <p:extLst>
      <p:ext uri="{BB962C8B-B14F-4D97-AF65-F5344CB8AC3E}">
        <p14:creationId xmlns:p14="http://schemas.microsoft.com/office/powerpoint/2010/main" val="27161665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81</a:t>
            </a:fld>
            <a:endParaRPr lang="pt-BR" noProof="0" dirty="0"/>
          </a:p>
        </p:txBody>
      </p:sp>
    </p:spTree>
    <p:extLst>
      <p:ext uri="{BB962C8B-B14F-4D97-AF65-F5344CB8AC3E}">
        <p14:creationId xmlns:p14="http://schemas.microsoft.com/office/powerpoint/2010/main" val="16130753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82</a:t>
            </a:fld>
            <a:endParaRPr lang="pt-BR" noProof="0" dirty="0"/>
          </a:p>
        </p:txBody>
      </p:sp>
    </p:spTree>
    <p:extLst>
      <p:ext uri="{BB962C8B-B14F-4D97-AF65-F5344CB8AC3E}">
        <p14:creationId xmlns:p14="http://schemas.microsoft.com/office/powerpoint/2010/main" val="23899698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83</a:t>
            </a:fld>
            <a:endParaRPr lang="pt-BR" noProof="0" dirty="0"/>
          </a:p>
        </p:txBody>
      </p:sp>
    </p:spTree>
    <p:extLst>
      <p:ext uri="{BB962C8B-B14F-4D97-AF65-F5344CB8AC3E}">
        <p14:creationId xmlns:p14="http://schemas.microsoft.com/office/powerpoint/2010/main" val="22355663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84</a:t>
            </a:fld>
            <a:endParaRPr lang="pt-BR" noProof="0" dirty="0"/>
          </a:p>
        </p:txBody>
      </p:sp>
    </p:spTree>
    <p:extLst>
      <p:ext uri="{BB962C8B-B14F-4D97-AF65-F5344CB8AC3E}">
        <p14:creationId xmlns:p14="http://schemas.microsoft.com/office/powerpoint/2010/main" val="34226565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85</a:t>
            </a:fld>
            <a:endParaRPr lang="pt-BR" noProof="0" dirty="0"/>
          </a:p>
        </p:txBody>
      </p:sp>
    </p:spTree>
    <p:extLst>
      <p:ext uri="{BB962C8B-B14F-4D97-AF65-F5344CB8AC3E}">
        <p14:creationId xmlns:p14="http://schemas.microsoft.com/office/powerpoint/2010/main" val="2692173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a:t>
            </a:fld>
            <a:endParaRPr lang="pt-BR" noProof="0" dirty="0"/>
          </a:p>
        </p:txBody>
      </p:sp>
    </p:spTree>
    <p:extLst>
      <p:ext uri="{BB962C8B-B14F-4D97-AF65-F5344CB8AC3E}">
        <p14:creationId xmlns:p14="http://schemas.microsoft.com/office/powerpoint/2010/main" val="10516834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86</a:t>
            </a:fld>
            <a:endParaRPr lang="pt-BR" noProof="0" dirty="0"/>
          </a:p>
        </p:txBody>
      </p:sp>
    </p:spTree>
    <p:extLst>
      <p:ext uri="{BB962C8B-B14F-4D97-AF65-F5344CB8AC3E}">
        <p14:creationId xmlns:p14="http://schemas.microsoft.com/office/powerpoint/2010/main" val="32019665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87</a:t>
            </a:fld>
            <a:endParaRPr lang="pt-BR" noProof="0" dirty="0"/>
          </a:p>
        </p:txBody>
      </p:sp>
    </p:spTree>
    <p:extLst>
      <p:ext uri="{BB962C8B-B14F-4D97-AF65-F5344CB8AC3E}">
        <p14:creationId xmlns:p14="http://schemas.microsoft.com/office/powerpoint/2010/main" val="18869014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88</a:t>
            </a:fld>
            <a:endParaRPr lang="pt-BR" noProof="0" dirty="0"/>
          </a:p>
        </p:txBody>
      </p:sp>
    </p:spTree>
    <p:extLst>
      <p:ext uri="{BB962C8B-B14F-4D97-AF65-F5344CB8AC3E}">
        <p14:creationId xmlns:p14="http://schemas.microsoft.com/office/powerpoint/2010/main" val="4591050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89</a:t>
            </a:fld>
            <a:endParaRPr lang="pt-BR" noProof="0" dirty="0"/>
          </a:p>
        </p:txBody>
      </p:sp>
    </p:spTree>
    <p:extLst>
      <p:ext uri="{BB962C8B-B14F-4D97-AF65-F5344CB8AC3E}">
        <p14:creationId xmlns:p14="http://schemas.microsoft.com/office/powerpoint/2010/main" val="5738182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90</a:t>
            </a:fld>
            <a:endParaRPr lang="pt-BR" noProof="0" dirty="0"/>
          </a:p>
        </p:txBody>
      </p:sp>
    </p:spTree>
    <p:extLst>
      <p:ext uri="{BB962C8B-B14F-4D97-AF65-F5344CB8AC3E}">
        <p14:creationId xmlns:p14="http://schemas.microsoft.com/office/powerpoint/2010/main" val="35748038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91</a:t>
            </a:fld>
            <a:endParaRPr lang="pt-BR" noProof="0" dirty="0"/>
          </a:p>
        </p:txBody>
      </p:sp>
    </p:spTree>
    <p:extLst>
      <p:ext uri="{BB962C8B-B14F-4D97-AF65-F5344CB8AC3E}">
        <p14:creationId xmlns:p14="http://schemas.microsoft.com/office/powerpoint/2010/main" val="7098117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92</a:t>
            </a:fld>
            <a:endParaRPr lang="pt-BR" noProof="0" dirty="0"/>
          </a:p>
        </p:txBody>
      </p:sp>
    </p:spTree>
    <p:extLst>
      <p:ext uri="{BB962C8B-B14F-4D97-AF65-F5344CB8AC3E}">
        <p14:creationId xmlns:p14="http://schemas.microsoft.com/office/powerpoint/2010/main" val="4247831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93</a:t>
            </a:fld>
            <a:endParaRPr lang="pt-BR" noProof="0" dirty="0"/>
          </a:p>
        </p:txBody>
      </p:sp>
    </p:spTree>
    <p:extLst>
      <p:ext uri="{BB962C8B-B14F-4D97-AF65-F5344CB8AC3E}">
        <p14:creationId xmlns:p14="http://schemas.microsoft.com/office/powerpoint/2010/main" val="16191653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94</a:t>
            </a:fld>
            <a:endParaRPr lang="pt-BR" noProof="0" dirty="0"/>
          </a:p>
        </p:txBody>
      </p:sp>
    </p:spTree>
    <p:extLst>
      <p:ext uri="{BB962C8B-B14F-4D97-AF65-F5344CB8AC3E}">
        <p14:creationId xmlns:p14="http://schemas.microsoft.com/office/powerpoint/2010/main" val="1807677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95</a:t>
            </a:fld>
            <a:endParaRPr lang="pt-BR" noProof="0" dirty="0"/>
          </a:p>
        </p:txBody>
      </p:sp>
    </p:spTree>
    <p:extLst>
      <p:ext uri="{BB962C8B-B14F-4D97-AF65-F5344CB8AC3E}">
        <p14:creationId xmlns:p14="http://schemas.microsoft.com/office/powerpoint/2010/main" val="2269886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11</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Tree>
    <p:extLst>
      <p:ext uri="{BB962C8B-B14F-4D97-AF65-F5344CB8AC3E}">
        <p14:creationId xmlns:p14="http://schemas.microsoft.com/office/powerpoint/2010/main" val="9855205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96</a:t>
            </a:fld>
            <a:endParaRPr lang="pt-BR" noProof="0" dirty="0"/>
          </a:p>
        </p:txBody>
      </p:sp>
    </p:spTree>
    <p:extLst>
      <p:ext uri="{BB962C8B-B14F-4D97-AF65-F5344CB8AC3E}">
        <p14:creationId xmlns:p14="http://schemas.microsoft.com/office/powerpoint/2010/main" val="19214495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97</a:t>
            </a:fld>
            <a:endParaRPr lang="pt-BR" noProof="0" dirty="0"/>
          </a:p>
        </p:txBody>
      </p:sp>
    </p:spTree>
    <p:extLst>
      <p:ext uri="{BB962C8B-B14F-4D97-AF65-F5344CB8AC3E}">
        <p14:creationId xmlns:p14="http://schemas.microsoft.com/office/powerpoint/2010/main" val="949602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98</a:t>
            </a:fld>
            <a:endParaRPr lang="pt-BR" noProof="0" dirty="0"/>
          </a:p>
        </p:txBody>
      </p:sp>
    </p:spTree>
    <p:extLst>
      <p:ext uri="{BB962C8B-B14F-4D97-AF65-F5344CB8AC3E}">
        <p14:creationId xmlns:p14="http://schemas.microsoft.com/office/powerpoint/2010/main" val="32907288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99</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Tree>
    <p:extLst>
      <p:ext uri="{BB962C8B-B14F-4D97-AF65-F5344CB8AC3E}">
        <p14:creationId xmlns:p14="http://schemas.microsoft.com/office/powerpoint/2010/main" val="20315973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100</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Tree>
    <p:extLst>
      <p:ext uri="{BB962C8B-B14F-4D97-AF65-F5344CB8AC3E}">
        <p14:creationId xmlns:p14="http://schemas.microsoft.com/office/powerpoint/2010/main" val="5469312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101</a:t>
            </a:fld>
            <a:endParaRPr lang="pt-BR" noProof="0" dirty="0"/>
          </a:p>
        </p:txBody>
      </p:sp>
    </p:spTree>
    <p:extLst>
      <p:ext uri="{BB962C8B-B14F-4D97-AF65-F5344CB8AC3E}">
        <p14:creationId xmlns:p14="http://schemas.microsoft.com/office/powerpoint/2010/main" val="28486436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102</a:t>
            </a:fld>
            <a:endParaRPr lang="pt-BR" noProof="0" dirty="0"/>
          </a:p>
        </p:txBody>
      </p:sp>
    </p:spTree>
    <p:extLst>
      <p:ext uri="{BB962C8B-B14F-4D97-AF65-F5344CB8AC3E}">
        <p14:creationId xmlns:p14="http://schemas.microsoft.com/office/powerpoint/2010/main" val="39857320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103</a:t>
            </a:fld>
            <a:endParaRPr lang="pt-BR" noProof="0" dirty="0"/>
          </a:p>
        </p:txBody>
      </p:sp>
    </p:spTree>
    <p:extLst>
      <p:ext uri="{BB962C8B-B14F-4D97-AF65-F5344CB8AC3E}">
        <p14:creationId xmlns:p14="http://schemas.microsoft.com/office/powerpoint/2010/main" val="30200628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104</a:t>
            </a:fld>
            <a:endParaRPr lang="pt-BR" noProof="0" dirty="0"/>
          </a:p>
        </p:txBody>
      </p:sp>
    </p:spTree>
    <p:extLst>
      <p:ext uri="{BB962C8B-B14F-4D97-AF65-F5344CB8AC3E}">
        <p14:creationId xmlns:p14="http://schemas.microsoft.com/office/powerpoint/2010/main" val="23627734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105</a:t>
            </a:fld>
            <a:endParaRPr lang="pt-BR" noProof="0" dirty="0"/>
          </a:p>
        </p:txBody>
      </p:sp>
    </p:spTree>
    <p:extLst>
      <p:ext uri="{BB962C8B-B14F-4D97-AF65-F5344CB8AC3E}">
        <p14:creationId xmlns:p14="http://schemas.microsoft.com/office/powerpoint/2010/main" val="2818799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482600" y="1279525"/>
            <a:ext cx="6140450" cy="3454400"/>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5A226AB8-ACBE-42E6-92F5-667EDDCD9652}" type="slidenum">
              <a:rPr lang="pt-BR" smtClean="0"/>
              <a:t>12</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Tree>
    <p:extLst>
      <p:ext uri="{BB962C8B-B14F-4D97-AF65-F5344CB8AC3E}">
        <p14:creationId xmlns:p14="http://schemas.microsoft.com/office/powerpoint/2010/main" val="31429301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106</a:t>
            </a:fld>
            <a:endParaRPr lang="pt-BR" noProof="0" dirty="0"/>
          </a:p>
        </p:txBody>
      </p:sp>
    </p:spTree>
    <p:extLst>
      <p:ext uri="{BB962C8B-B14F-4D97-AF65-F5344CB8AC3E}">
        <p14:creationId xmlns:p14="http://schemas.microsoft.com/office/powerpoint/2010/main" val="42857963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107</a:t>
            </a:fld>
            <a:endParaRPr lang="pt-BR" noProof="0" dirty="0"/>
          </a:p>
        </p:txBody>
      </p:sp>
    </p:spTree>
    <p:extLst>
      <p:ext uri="{BB962C8B-B14F-4D97-AF65-F5344CB8AC3E}">
        <p14:creationId xmlns:p14="http://schemas.microsoft.com/office/powerpoint/2010/main" val="41583450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108</a:t>
            </a:fld>
            <a:endParaRPr lang="pt-BR" noProof="0" dirty="0"/>
          </a:p>
        </p:txBody>
      </p:sp>
    </p:spTree>
    <p:extLst>
      <p:ext uri="{BB962C8B-B14F-4D97-AF65-F5344CB8AC3E}">
        <p14:creationId xmlns:p14="http://schemas.microsoft.com/office/powerpoint/2010/main" val="37164557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109</a:t>
            </a:fld>
            <a:endParaRPr lang="pt-BR" noProof="0" dirty="0"/>
          </a:p>
        </p:txBody>
      </p:sp>
    </p:spTree>
    <p:extLst>
      <p:ext uri="{BB962C8B-B14F-4D97-AF65-F5344CB8AC3E}">
        <p14:creationId xmlns:p14="http://schemas.microsoft.com/office/powerpoint/2010/main" val="42697894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110</a:t>
            </a:fld>
            <a:endParaRPr lang="pt-BR" noProof="0" dirty="0"/>
          </a:p>
        </p:txBody>
      </p:sp>
    </p:spTree>
    <p:extLst>
      <p:ext uri="{BB962C8B-B14F-4D97-AF65-F5344CB8AC3E}">
        <p14:creationId xmlns:p14="http://schemas.microsoft.com/office/powerpoint/2010/main" val="18346305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111</a:t>
            </a:fld>
            <a:endParaRPr lang="pt-BR" noProof="0" dirty="0"/>
          </a:p>
        </p:txBody>
      </p:sp>
    </p:spTree>
    <p:extLst>
      <p:ext uri="{BB962C8B-B14F-4D97-AF65-F5344CB8AC3E}">
        <p14:creationId xmlns:p14="http://schemas.microsoft.com/office/powerpoint/2010/main" val="23737549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112</a:t>
            </a:fld>
            <a:endParaRPr lang="pt-BR" noProof="0" dirty="0"/>
          </a:p>
        </p:txBody>
      </p:sp>
    </p:spTree>
    <p:extLst>
      <p:ext uri="{BB962C8B-B14F-4D97-AF65-F5344CB8AC3E}">
        <p14:creationId xmlns:p14="http://schemas.microsoft.com/office/powerpoint/2010/main" val="7742818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113</a:t>
            </a:fld>
            <a:endParaRPr lang="pt-BR" noProof="0" dirty="0"/>
          </a:p>
        </p:txBody>
      </p:sp>
    </p:spTree>
    <p:extLst>
      <p:ext uri="{BB962C8B-B14F-4D97-AF65-F5344CB8AC3E}">
        <p14:creationId xmlns:p14="http://schemas.microsoft.com/office/powerpoint/2010/main" val="25216861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114</a:t>
            </a:fld>
            <a:endParaRPr lang="pt-BR" noProof="0" dirty="0"/>
          </a:p>
        </p:txBody>
      </p:sp>
    </p:spTree>
    <p:extLst>
      <p:ext uri="{BB962C8B-B14F-4D97-AF65-F5344CB8AC3E}">
        <p14:creationId xmlns:p14="http://schemas.microsoft.com/office/powerpoint/2010/main" val="32203196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Rodapé 3"/>
          <p:cNvSpPr>
            <a:spLocks noGrp="1"/>
          </p:cNvSpPr>
          <p:nvPr>
            <p:ph type="ftr" sz="quarter" idx="10"/>
          </p:nvPr>
        </p:nvSpPr>
        <p:spPr/>
        <p:txBody>
          <a:bodyPr/>
          <a:lstStyle/>
          <a:p>
            <a:pPr rtl="0"/>
            <a:r>
              <a:rPr lang="pt-BR" noProof="0" dirty="0"/>
              <a:t>Fonte¹: IDH e PIB/IGEO. *29 da Ag. fisc. Mariane e 67 de Victor </a:t>
            </a:r>
            <a:r>
              <a:rPr lang="pt-BR" noProof="0" dirty="0" err="1"/>
              <a:t>Hogo</a:t>
            </a:r>
            <a:endParaRPr lang="pt-BR" noProof="0" dirty="0"/>
          </a:p>
        </p:txBody>
      </p:sp>
      <p:sp>
        <p:nvSpPr>
          <p:cNvPr id="5" name="Espaço Reservado para Número de Slide 4"/>
          <p:cNvSpPr>
            <a:spLocks noGrp="1"/>
          </p:cNvSpPr>
          <p:nvPr>
            <p:ph type="sldNum" sz="quarter" idx="11"/>
          </p:nvPr>
        </p:nvSpPr>
        <p:spPr/>
        <p:txBody>
          <a:bodyPr/>
          <a:lstStyle/>
          <a:p>
            <a:pPr rtl="0"/>
            <a:fld id="{5A226AB8-ACBE-42E6-92F5-667EDDCD9652}" type="slidenum">
              <a:rPr lang="pt-BR" noProof="0" smtClean="0"/>
              <a:t>115</a:t>
            </a:fld>
            <a:endParaRPr lang="pt-BR" noProof="0" dirty="0"/>
          </a:p>
        </p:txBody>
      </p:sp>
    </p:spTree>
    <p:extLst>
      <p:ext uri="{BB962C8B-B14F-4D97-AF65-F5344CB8AC3E}">
        <p14:creationId xmlns:p14="http://schemas.microsoft.com/office/powerpoint/2010/main" val="539139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BR" smtClean="0"/>
              <a:t>Clique para editar o título mestre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3603824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429421030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smtClean="0"/>
              <a:t>Clique para editar o título mestre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720766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60664292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smtClean="0"/>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00683868"/>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BR" smtClean="0"/>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27393129"/>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134000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530311450"/>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671082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pPr rtl="0"/>
            <a:endParaRPr lang="pt-BR" noProof="0" dirty="0"/>
          </a:p>
        </p:txBody>
      </p:sp>
      <p:sp>
        <p:nvSpPr>
          <p:cNvPr id="5" name="Footer Placeholder 4"/>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6" name="Slide Number Placeholder 5"/>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3974806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pPr rtl="0"/>
            <a:endParaRPr lang="pt-BR" noProof="0" dirty="0"/>
          </a:p>
        </p:txBody>
      </p:sp>
      <p:sp>
        <p:nvSpPr>
          <p:cNvPr id="6" name="Footer Placeholder 5"/>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7" name="Slide Number Placeholder 6"/>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81833796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pPr rtl="0"/>
            <a:endParaRPr lang="pt-BR" noProof="0" dirty="0"/>
          </a:p>
        </p:txBody>
      </p:sp>
      <p:sp>
        <p:nvSpPr>
          <p:cNvPr id="8" name="Footer Placeholder 7"/>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9" name="Slide Number Placeholder 8"/>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317523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pPr rtl="0"/>
            <a:endParaRPr lang="pt-BR" noProof="0" dirty="0"/>
          </a:p>
        </p:txBody>
      </p:sp>
      <p:sp>
        <p:nvSpPr>
          <p:cNvPr id="4" name="Footer Placeholder 3"/>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5" name="Slide Number Placeholder 4"/>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1912815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endParaRPr lang="pt-BR" noProof="0" dirty="0"/>
          </a:p>
        </p:txBody>
      </p:sp>
      <p:sp>
        <p:nvSpPr>
          <p:cNvPr id="3" name="Footer Placeholder 2"/>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4" name="Slide Number Placeholder 3"/>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92294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BR" smtClean="0"/>
              <a:t>Clique para editar o título mestre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pPr rtl="0"/>
            <a:endParaRPr lang="pt-BR" noProof="0" dirty="0"/>
          </a:p>
        </p:txBody>
      </p:sp>
      <p:sp>
        <p:nvSpPr>
          <p:cNvPr id="6" name="Footer Placeholder 5"/>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7" name="Slide Number Placeholder 6"/>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836349593"/>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smtClean="0"/>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6" name="Footer Placeholder 5"/>
          <p:cNvSpPr>
            <a:spLocks noGrp="1"/>
          </p:cNvSpPr>
          <p:nvPr>
            <p:ph type="ftr" sz="quarter" idx="11"/>
          </p:nvPr>
        </p:nvSpPr>
        <p:spPr/>
        <p:txBody>
          <a:bodyPr/>
          <a:lstStyle/>
          <a:p>
            <a:pPr rtl="0"/>
            <a:r>
              <a:rPr lang="pt-BR" noProof="0" dirty="0" smtClean="0"/>
              <a:t>Relatório Integrado de Gestão 2023 - CAU/PB</a:t>
            </a:r>
            <a:endParaRPr lang="pt-BR" noProof="0" dirty="0"/>
          </a:p>
        </p:txBody>
      </p:sp>
      <p:sp>
        <p:nvSpPr>
          <p:cNvPr id="7" name="Slide Number Placeholder 6"/>
          <p:cNvSpPr>
            <a:spLocks noGrp="1"/>
          </p:cNvSpPr>
          <p:nvPr>
            <p:ph type="sldNum" sz="quarter" idx="12"/>
          </p:nvPr>
        </p:nvSpPr>
        <p:spPr/>
        <p:txBody>
          <a:bodyPr/>
          <a:lstStyle/>
          <a:p>
            <a:pPr rtl="0"/>
            <a:fld id="{5A4A7955-6230-48B4-BD8B-A7C460F75945}" type="slidenum">
              <a:rPr lang="pt-BR" noProof="0" smtClean="0"/>
              <a:t>‹nº›</a:t>
            </a:fld>
            <a:endParaRPr lang="pt-BR" noProof="0" dirty="0"/>
          </a:p>
        </p:txBody>
      </p:sp>
      <p:sp>
        <p:nvSpPr>
          <p:cNvPr id="5" name="Date Placeholder 4"/>
          <p:cNvSpPr>
            <a:spLocks noGrp="1"/>
          </p:cNvSpPr>
          <p:nvPr>
            <p:ph type="dt" sz="half" idx="10"/>
          </p:nvPr>
        </p:nvSpPr>
        <p:spPr/>
        <p:txBody>
          <a:bodyPr/>
          <a:lstStyle/>
          <a:p>
            <a:pPr rtl="0"/>
            <a:endParaRPr lang="pt-BR" noProof="0" dirty="0"/>
          </a:p>
        </p:txBody>
      </p:sp>
    </p:spTree>
    <p:extLst>
      <p:ext uri="{BB962C8B-B14F-4D97-AF65-F5344CB8AC3E}">
        <p14:creationId xmlns:p14="http://schemas.microsoft.com/office/powerpoint/2010/main" val="818804989"/>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rtl="0"/>
            <a:endParaRPr lang="pt-BR" noProof="0"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r>
              <a:rPr lang="pt-BR" noProof="0" dirty="0" smtClean="0"/>
              <a:t>Relatório Integrado de Gestão 2023 - CAU/PB</a:t>
            </a:r>
            <a:endParaRPr lang="pt-BR" noProof="0"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rtl="0"/>
            <a:fld id="{5A4A7955-6230-48B4-BD8B-A7C460F75945}" type="slidenum">
              <a:rPr lang="pt-BR" noProof="0" smtClean="0"/>
              <a:t>‹nº›</a:t>
            </a:fld>
            <a:endParaRPr lang="pt-BR" noProof="0" dirty="0"/>
          </a:p>
        </p:txBody>
      </p:sp>
    </p:spTree>
    <p:extLst>
      <p:ext uri="{BB962C8B-B14F-4D97-AF65-F5344CB8AC3E}">
        <p14:creationId xmlns:p14="http://schemas.microsoft.com/office/powerpoint/2010/main" val="232692268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s://transparencia.caupb.gov.br/wp-content/uploads/PDF-331.pdf" TargetMode="External"/><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98.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package" Target="../embeddings/Planilha_do_Microsoft_Excel30.xlsx"/><Relationship Id="rId5" Type="http://schemas.openxmlformats.org/officeDocument/2006/relationships/image" Target="../media/image100.png"/><Relationship Id="rId4" Type="http://schemas.openxmlformats.org/officeDocument/2006/relationships/image" Target="../media/image99.png"/></Relationships>
</file>

<file path=ppt/slides/_rels/slide103.xml.rels><?xml version="1.0" encoding="UTF-8" standalone="yes"?>
<Relationships xmlns="http://schemas.openxmlformats.org/package/2006/relationships"><Relationship Id="rId3" Type="http://schemas.openxmlformats.org/officeDocument/2006/relationships/hyperlink" Target="https://transparencia.caubr.gov.br/deliberacaoplenaria-dpobr-0073-09/" TargetMode="External"/><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chart" Target="../charts/chart3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07.emf"/><Relationship Id="rId5" Type="http://schemas.openxmlformats.org/officeDocument/2006/relationships/package" Target="../embeddings/Planilha_do_Microsoft_Excel32.xlsx"/><Relationship Id="rId4" Type="http://schemas.openxmlformats.org/officeDocument/2006/relationships/hyperlink" Target="https://transparencia.caupb.gov.br/?page_id=149" TargetMode="Externa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8.emf"/><Relationship Id="rId5" Type="http://schemas.openxmlformats.org/officeDocument/2006/relationships/package" Target="../embeddings/Planilha_do_Microsoft_Excel33.xlsx"/><Relationship Id="rId4" Type="http://schemas.openxmlformats.org/officeDocument/2006/relationships/hyperlink" Target="https://transparencia.caupb.gov.br/?page_id=149" TargetMode="Externa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chart" Target="../charts/chart32.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09.emf"/><Relationship Id="rId5" Type="http://schemas.openxmlformats.org/officeDocument/2006/relationships/package" Target="../embeddings/Planilha_do_Microsoft_Excel34.xlsx"/><Relationship Id="rId4" Type="http://schemas.openxmlformats.org/officeDocument/2006/relationships/hyperlink" Target="https://transparencia.caupb.gov.br/?page_id=153" TargetMode="Externa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10.emf"/><Relationship Id="rId5" Type="http://schemas.openxmlformats.org/officeDocument/2006/relationships/package" Target="../embeddings/Planilha_do_Microsoft_Excel35.xlsx"/><Relationship Id="rId4" Type="http://schemas.openxmlformats.org/officeDocument/2006/relationships/hyperlink" Target="https://transparencia.caupb.gov.br/?page_id=153" TargetMode="Externa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112.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package" Target="../embeddings/Planilha_do_Microsoft_Excel37.xlsx"/><Relationship Id="rId5" Type="http://schemas.openxmlformats.org/officeDocument/2006/relationships/image" Target="../media/image111.emf"/><Relationship Id="rId4" Type="http://schemas.openxmlformats.org/officeDocument/2006/relationships/package" Target="../embeddings/Planilha_do_Microsoft_Excel36.xlsx"/></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13.emf"/><Relationship Id="rId5" Type="http://schemas.openxmlformats.org/officeDocument/2006/relationships/package" Target="../embeddings/Planilha_do_Microsoft_Excel38.xlsx"/><Relationship Id="rId4" Type="http://schemas.openxmlformats.org/officeDocument/2006/relationships/hyperlink" Target="https://transparencia.caupb.gov.br/?page_id=4483"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transparencia.caubr.gov.br/resolucao200/" TargetMode="External"/><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2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16.emf"/><Relationship Id="rId5" Type="http://schemas.openxmlformats.org/officeDocument/2006/relationships/package" Target="../embeddings/Planilha_do_Microsoft_Excel39.xlsx"/><Relationship Id="rId4" Type="http://schemas.openxmlformats.org/officeDocument/2006/relationships/hyperlink" Target="https://transparencia.caupb.gov.br/?page_id=155" TargetMode="Externa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17.emf"/><Relationship Id="rId5" Type="http://schemas.openxmlformats.org/officeDocument/2006/relationships/package" Target="../embeddings/Planilha_do_Microsoft_Excel40.xlsx"/><Relationship Id="rId4" Type="http://schemas.openxmlformats.org/officeDocument/2006/relationships/hyperlink" Target="https://transparencia.caupb.gov.br/?page_id=155" TargetMode="Externa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18.emf"/><Relationship Id="rId5" Type="http://schemas.openxmlformats.org/officeDocument/2006/relationships/oleObject" Target="../embeddings/Planilha_do_Microsoft_Excel_97-20031.xls"/><Relationship Id="rId4" Type="http://schemas.openxmlformats.org/officeDocument/2006/relationships/hyperlink" Target="https://transparencia.caupb.gov.br/?page_id=3154" TargetMode="Externa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19.emf"/><Relationship Id="rId5" Type="http://schemas.openxmlformats.org/officeDocument/2006/relationships/package" Target="../embeddings/Planilha_do_Microsoft_Excel41.xlsx"/><Relationship Id="rId4" Type="http://schemas.openxmlformats.org/officeDocument/2006/relationships/hyperlink" Target="https://transparencia.caupb.gov.br/?page_id=1120" TargetMode="Externa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20.emf"/><Relationship Id="rId5" Type="http://schemas.openxmlformats.org/officeDocument/2006/relationships/package" Target="../embeddings/Planilha_do_Microsoft_Excel42.xlsx"/><Relationship Id="rId4" Type="http://schemas.openxmlformats.org/officeDocument/2006/relationships/hyperlink" Target="https://transparencia.caupb.gov.br/?page_id=1120"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transparencia.caupb.gov.br/?page_id=1122" TargetMode="Externa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121.emf"/><Relationship Id="rId4" Type="http://schemas.openxmlformats.org/officeDocument/2006/relationships/package" Target="../embeddings/Planilha_do_Microsoft_Excel43.xlsx"/></Relationships>
</file>

<file path=ppt/slides/_rels/slide128.xml.rels><?xml version="1.0" encoding="UTF-8" standalone="yes"?>
<Relationships xmlns="http://schemas.openxmlformats.org/package/2006/relationships"><Relationship Id="rId3" Type="http://schemas.openxmlformats.org/officeDocument/2006/relationships/hyperlink" Target="https://transparencia.caupb.gov.br/caixa/" TargetMode="Externa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122.emf"/><Relationship Id="rId4" Type="http://schemas.openxmlformats.org/officeDocument/2006/relationships/package" Target="../embeddings/Planilha_do_Microsoft_Excel44.xlsx"/></Relationships>
</file>

<file path=ppt/slides/_rels/slide129.xml.rels><?xml version="1.0" encoding="UTF-8" standalone="yes"?>
<Relationships xmlns="http://schemas.openxmlformats.org/package/2006/relationships"><Relationship Id="rId3" Type="http://schemas.openxmlformats.org/officeDocument/2006/relationships/hyperlink" Target="https://transparencia.caupb.gov.br/?page_id=2850" TargetMode="External"/><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planalto.gov.br/ccivil_03/_ato2007-2010/2010/lei/L12378.htm" TargetMode="Externa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s://transparencia.caupb.gov.br/?page_id=2850" TargetMode="External"/><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31.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3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transparencia.caupb.gov.br/?page_id=114" TargetMode="Externa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transparencia.caupb.gov.br/?page_id=1399" TargetMode="External"/><Relationship Id="rId2" Type="http://schemas.openxmlformats.org/officeDocument/2006/relationships/hyperlink" Target="https://transparencia.caupb.gov.br/?page_id=116"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cbic.org.br/pib-da-construcao-confirma-projecao-da-cbic-e-tem-queda-de-05-em-2023/#:~:text=01%2F03%2F2024-,PIB%20da%20Constru%C3%A7%C3%A3o%20confirma%20proje%C3%A7%C3%A3o%20da%20CBIC%20e,de%200%2C5%25%20em%202023&amp;text=O%20Produto%20Interno%20Bruto%20(PIB,0%2C5%25%20em%202023."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transparencia.caupb.gov.br/?page_id=4527"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transparencia.caupb.gov.br/wp-content/uploads/Portaria-018-2023.pdf"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transparencia.caubr.gov.br/deliberacao-plenaria-dpobr-0131-03/"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hyperlink" Target="https://transparencia.caupb.gov.br/?page_id=114"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hyperlink" Target="https://pncp.gov.br/app/pca/14918711000154/2024" TargetMode="Externa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hyperlink" Target="https://www.dreamstime.com/jaijuju_info"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gisserver.caubr.gov.br/arcgis/apps/sites/#/novoigeo/"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6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chart" Target="../charts/chart11.xml"/></Relationships>
</file>

<file path=ppt/slides/_rels/slide7.xml.rels><?xml version="1.0" encoding="UTF-8" standalone="yes"?>
<Relationships xmlns="http://schemas.openxmlformats.org/package/2006/relationships"><Relationship Id="rId8" Type="http://schemas.openxmlformats.org/officeDocument/2006/relationships/slide" Target="slide131.xml"/><Relationship Id="rId3" Type="http://schemas.openxmlformats.org/officeDocument/2006/relationships/slide" Target="slide12.xml"/><Relationship Id="rId7" Type="http://schemas.openxmlformats.org/officeDocument/2006/relationships/slide" Target="slide12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slide" Target="slide100.xml"/><Relationship Id="rId5" Type="http://schemas.openxmlformats.org/officeDocument/2006/relationships/slide" Target="slide44.xml"/><Relationship Id="rId4" Type="http://schemas.openxmlformats.org/officeDocument/2006/relationships/slide" Target="slide31.xml"/></Relationships>
</file>

<file path=ppt/slides/_rels/slide70.xml.rels><?xml version="1.0" encoding="UTF-8" standalone="yes"?>
<Relationships xmlns="http://schemas.openxmlformats.org/package/2006/relationships"><Relationship Id="rId3" Type="http://schemas.openxmlformats.org/officeDocument/2006/relationships/hyperlink" Target="https://servicos.caubr.gov.br/"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transparencia.caubr.gov.br/atendimento"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transparencia.caubr.gov.br/deliberacaoplenaria-dpabr-0014-01/"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chart" Target="../charts/chart17.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ideo" Target="https://www.youtube.com/embed/Tk7VT6uVNaw" TargetMode="External"/><Relationship Id="rId6" Type="http://schemas.openxmlformats.org/officeDocument/2006/relationships/image" Target="../media/image81.png"/><Relationship Id="rId5" Type="http://schemas.openxmlformats.org/officeDocument/2006/relationships/hyperlink" Target="https://www.instagram.com/reel/C0eLEToLqKv/?utm_source=ig_web_copy_link&amp;igsh=MzRlODBiNWFlZA==" TargetMode="External"/><Relationship Id="rId4" Type="http://schemas.openxmlformats.org/officeDocument/2006/relationships/image" Target="../media/image80.jpeg"/></Relationships>
</file>

<file path=ppt/slides/_rels/slide8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chart" Target="../charts/chart21.xml"/><Relationship Id="rId4" Type="http://schemas.openxmlformats.org/officeDocument/2006/relationships/chart" Target="../charts/chart20.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chart" Target="../charts/chart22.xml"/></Relationships>
</file>

<file path=ppt/slides/_rels/slide9.xml.rels><?xml version="1.0" encoding="UTF-8" standalone="yes"?>
<Relationships xmlns="http://schemas.openxmlformats.org/package/2006/relationships"><Relationship Id="rId3" Type="http://schemas.openxmlformats.org/officeDocument/2006/relationships/hyperlink" Target="https://transparencia.caupb.gov.br/?page_id=160"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chart" Target="../charts/chart26.xml"/><Relationship Id="rId4" Type="http://schemas.openxmlformats.org/officeDocument/2006/relationships/chart" Target="../charts/chart25.xml"/></Relationships>
</file>

<file path=ppt/slides/_rels/slide9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9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96.xml.rels><?xml version="1.0" encoding="UTF-8" standalone="yes"?>
<Relationships xmlns="http://schemas.openxmlformats.org/package/2006/relationships"><Relationship Id="rId3" Type="http://schemas.openxmlformats.org/officeDocument/2006/relationships/hyperlink" Target="https://transparencia.caupb.gov.br/wp-content/uploads/Portaria-001-2023.pdf" TargetMode="External"/><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hyperlink" Target="https://transparencia.caupb.gov.br/wp-content/uploads/020a-Reuniao-Plenaria-Extraordinaria.pdf"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459" y="-76201"/>
            <a:ext cx="10429876" cy="6953251"/>
          </a:xfrm>
          <a:prstGeom prst="rect">
            <a:avLst/>
          </a:prstGeom>
        </p:spPr>
      </p:pic>
      <p:sp>
        <p:nvSpPr>
          <p:cNvPr id="8" name="Retângulo 7"/>
          <p:cNvSpPr/>
          <p:nvPr/>
        </p:nvSpPr>
        <p:spPr>
          <a:xfrm>
            <a:off x="0" y="-51457"/>
            <a:ext cx="1346200" cy="6934643"/>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1" name="Espaço Reservado para Número de Slide 10"/>
          <p:cNvSpPr>
            <a:spLocks noGrp="1"/>
          </p:cNvSpPr>
          <p:nvPr>
            <p:ph type="sldNum" sz="quarter" idx="12"/>
          </p:nvPr>
        </p:nvSpPr>
        <p:spPr/>
        <p:txBody>
          <a:bodyPr/>
          <a:lstStyle/>
          <a:p>
            <a:pPr rtl="0"/>
            <a:fld id="{5A4A7955-6230-48B4-BD8B-A7C460F75945}" type="slidenum">
              <a:rPr lang="pt-BR" noProof="0" smtClean="0">
                <a:solidFill>
                  <a:schemeClr val="bg1"/>
                </a:solidFill>
              </a:rPr>
              <a:t>1</a:t>
            </a:fld>
            <a:endParaRPr lang="pt-BR" noProof="0" dirty="0">
              <a:solidFill>
                <a:schemeClr val="bg1"/>
              </a:solidFill>
            </a:endParaRPr>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16" name="Retângulo 15"/>
          <p:cNvSpPr/>
          <p:nvPr/>
        </p:nvSpPr>
        <p:spPr>
          <a:xfrm>
            <a:off x="-612542" y="661264"/>
            <a:ext cx="1717184" cy="550920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lvl="1" algn="r" defTabSz="576000"/>
            <a:r>
              <a:rPr lang="pt-BR" sz="88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2023</a:t>
            </a:r>
          </a:p>
        </p:txBody>
      </p:sp>
      <p:sp>
        <p:nvSpPr>
          <p:cNvPr id="12" name="Triângulo retângulo 11"/>
          <p:cNvSpPr/>
          <p:nvPr/>
        </p:nvSpPr>
        <p:spPr>
          <a:xfrm rot="16200000">
            <a:off x="4813080" y="-520922"/>
            <a:ext cx="7823200" cy="6934643"/>
          </a:xfrm>
          <a:prstGeom prst="rtTriangle">
            <a:avLst/>
          </a:prstGeom>
          <a:solidFill>
            <a:srgbClr val="FF00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CaixaDeTexto 2"/>
          <p:cNvSpPr txBox="1"/>
          <p:nvPr/>
        </p:nvSpPr>
        <p:spPr>
          <a:xfrm>
            <a:off x="224642" y="6566704"/>
            <a:ext cx="1235242" cy="316481"/>
          </a:xfrm>
          <a:prstGeom prst="rect">
            <a:avLst/>
          </a:prstGeom>
        </p:spPr>
        <p:txBody>
          <a:bodyPr wrap="square" numCol="1" spcCol="360000" rtlCol="0">
            <a:noAutofit/>
          </a:bodyPr>
          <a:lstStyle/>
          <a:p>
            <a:pPr algn="just"/>
            <a:r>
              <a:rPr lang="pt-BR" sz="1000" b="1" dirty="0">
                <a:solidFill>
                  <a:srgbClr val="002060"/>
                </a:solidFill>
                <a:latin typeface="Calibri" panose="020F0502020204030204" pitchFamily="34" charset="0"/>
                <a:cs typeface="Calibri" panose="020F0502020204030204" pitchFamily="34" charset="0"/>
              </a:rPr>
              <a:t>CCD: 015.2</a:t>
            </a:r>
          </a:p>
        </p:txBody>
      </p:sp>
      <p:sp>
        <p:nvSpPr>
          <p:cNvPr id="15" name="Retângulo 14"/>
          <p:cNvSpPr/>
          <p:nvPr/>
        </p:nvSpPr>
        <p:spPr>
          <a:xfrm>
            <a:off x="7236473" y="5106751"/>
            <a:ext cx="4619347"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r" defTabSz="576000"/>
            <a:r>
              <a:rPr lang="pt-BR" sz="4000" b="1" dirty="0">
                <a:ln w="10160">
                  <a:noFill/>
                  <a:prstDash val="solid"/>
                </a:ln>
                <a:solidFill>
                  <a:schemeClr val="bg1"/>
                </a:solidFill>
                <a:effectLst>
                  <a:outerShdw blurRad="38100" dist="38100" dir="2700000" algn="tl">
                    <a:srgbClr val="000000">
                      <a:alpha val="43137"/>
                    </a:srgbClr>
                  </a:outerShdw>
                </a:effectLst>
                <a:latin typeface="Bahnschrift SemiBold" panose="020B0502040204020203" pitchFamily="34" charset="0"/>
              </a:rPr>
              <a:t>RELATÓRIO DE </a:t>
            </a:r>
            <a:r>
              <a:rPr lang="pt-BR" sz="4000" b="1" dirty="0" smtClean="0">
                <a:ln w="10160">
                  <a:noFill/>
                  <a:prstDash val="solid"/>
                </a:ln>
                <a:solidFill>
                  <a:schemeClr val="bg1"/>
                </a:solidFill>
                <a:effectLst>
                  <a:outerShdw blurRad="38100" dist="38100" dir="2700000" algn="tl">
                    <a:srgbClr val="000000">
                      <a:alpha val="43137"/>
                    </a:srgbClr>
                  </a:outerShdw>
                </a:effectLst>
                <a:latin typeface="Bahnschrift SemiBold" panose="020B0502040204020203" pitchFamily="34" charset="0"/>
              </a:rPr>
              <a:t>GESTÃO – CAU/PB</a:t>
            </a:r>
            <a:endParaRPr lang="pt-BR" sz="49600" b="1" dirty="0">
              <a:ln w="10160">
                <a:noFill/>
                <a:prstDash val="solid"/>
              </a:ln>
              <a:solidFill>
                <a:schemeClr val="bg1"/>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3623649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09433" y="136479"/>
            <a:ext cx="11373134" cy="707886"/>
          </a:xfrm>
          <a:prstGeom prst="rect">
            <a:avLst/>
          </a:prstGeom>
          <a:solidFill>
            <a:schemeClr val="bg1"/>
          </a:solidFill>
        </p:spPr>
        <p:txBody>
          <a:bodyPr wrap="square" numCol="2">
            <a:spAutoFit/>
          </a:bodyPr>
          <a:lstStyle/>
          <a:p>
            <a:endParaRPr lang="pt-BR" sz="2000" b="1" dirty="0">
              <a:solidFill>
                <a:srgbClr val="FF0000"/>
              </a:solidFill>
              <a:latin typeface="AkzidenzGroteskBQ-BdCnd"/>
            </a:endParaRPr>
          </a:p>
          <a:p>
            <a:r>
              <a:rPr lang="pt-BR" sz="2000" b="1" dirty="0">
                <a:solidFill>
                  <a:srgbClr val="B2160A"/>
                </a:solidFill>
                <a:latin typeface="AkzidenzGroteskBQ-BdCnd"/>
              </a:rPr>
              <a:t>NÚMEROS DO CAU/PB (2018 – </a:t>
            </a:r>
            <a:r>
              <a:rPr lang="pt-BR" sz="2000" b="1" dirty="0" smtClean="0">
                <a:solidFill>
                  <a:srgbClr val="B2160A"/>
                </a:solidFill>
                <a:latin typeface="AkzidenzGroteskBQ-BdCnd"/>
              </a:rPr>
              <a:t>2023)</a:t>
            </a:r>
            <a:endParaRPr lang="pt-BR" sz="2000" b="1" dirty="0">
              <a:solidFill>
                <a:srgbClr val="B2160A"/>
              </a:solidFill>
              <a:latin typeface="AkzidenzGroteskBQ-BdCnd"/>
            </a:endParaRPr>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graphicFrame>
        <p:nvGraphicFramePr>
          <p:cNvPr id="7" name="Tabela 6"/>
          <p:cNvGraphicFramePr>
            <a:graphicFrameLocks noGrp="1"/>
          </p:cNvGraphicFramePr>
          <p:nvPr>
            <p:extLst>
              <p:ext uri="{D42A27DB-BD31-4B8C-83A1-F6EECF244321}">
                <p14:modId xmlns:p14="http://schemas.microsoft.com/office/powerpoint/2010/main" val="2219212576"/>
              </p:ext>
            </p:extLst>
          </p:nvPr>
        </p:nvGraphicFramePr>
        <p:xfrm>
          <a:off x="639931" y="767135"/>
          <a:ext cx="11033455" cy="5415973"/>
        </p:xfrm>
        <a:graphic>
          <a:graphicData uri="http://schemas.openxmlformats.org/drawingml/2006/table">
            <a:tbl>
              <a:tblPr firstRow="1" bandRow="1">
                <a:tableStyleId>{D27102A9-8310-4765-A935-A1911B00CA55}</a:tableStyleId>
              </a:tblPr>
              <a:tblGrid>
                <a:gridCol w="3072260">
                  <a:extLst>
                    <a:ext uri="{9D8B030D-6E8A-4147-A177-3AD203B41FA5}">
                      <a16:colId xmlns:a16="http://schemas.microsoft.com/office/drawing/2014/main" xmlns="" val="20000"/>
                    </a:ext>
                  </a:extLst>
                </a:gridCol>
                <a:gridCol w="1160060">
                  <a:extLst>
                    <a:ext uri="{9D8B030D-6E8A-4147-A177-3AD203B41FA5}">
                      <a16:colId xmlns:a16="http://schemas.microsoft.com/office/drawing/2014/main" xmlns="" val="20001"/>
                    </a:ext>
                  </a:extLst>
                </a:gridCol>
                <a:gridCol w="1241946">
                  <a:extLst>
                    <a:ext uri="{9D8B030D-6E8A-4147-A177-3AD203B41FA5}">
                      <a16:colId xmlns:a16="http://schemas.microsoft.com/office/drawing/2014/main" xmlns="" val="20002"/>
                    </a:ext>
                  </a:extLst>
                </a:gridCol>
                <a:gridCol w="1350045">
                  <a:extLst>
                    <a:ext uri="{9D8B030D-6E8A-4147-A177-3AD203B41FA5}">
                      <a16:colId xmlns:a16="http://schemas.microsoft.com/office/drawing/2014/main" xmlns="" val="20003"/>
                    </a:ext>
                  </a:extLst>
                </a:gridCol>
                <a:gridCol w="1403048">
                  <a:extLst>
                    <a:ext uri="{9D8B030D-6E8A-4147-A177-3AD203B41FA5}">
                      <a16:colId xmlns:a16="http://schemas.microsoft.com/office/drawing/2014/main" xmlns="" val="20004"/>
                    </a:ext>
                  </a:extLst>
                </a:gridCol>
                <a:gridCol w="1403048">
                  <a:extLst>
                    <a:ext uri="{9D8B030D-6E8A-4147-A177-3AD203B41FA5}">
                      <a16:colId xmlns:a16="http://schemas.microsoft.com/office/drawing/2014/main" xmlns="" val="20005"/>
                    </a:ext>
                  </a:extLst>
                </a:gridCol>
                <a:gridCol w="1403048">
                  <a:extLst>
                    <a:ext uri="{9D8B030D-6E8A-4147-A177-3AD203B41FA5}">
                      <a16:colId xmlns:a16="http://schemas.microsoft.com/office/drawing/2014/main" xmlns="" val="20006"/>
                    </a:ext>
                  </a:extLst>
                </a:gridCol>
              </a:tblGrid>
              <a:tr h="350381">
                <a:tc rowSpan="2">
                  <a:txBody>
                    <a:bodyPr/>
                    <a:lstStyle/>
                    <a:p>
                      <a:r>
                        <a:rPr lang="pt-BR" dirty="0">
                          <a:latin typeface="Calibri" panose="020F0502020204030204" pitchFamily="34" charset="0"/>
                          <a:cs typeface="Calibri" panose="020F0502020204030204" pitchFamily="34" charset="0"/>
                        </a:rPr>
                        <a:t>Resultados</a:t>
                      </a:r>
                    </a:p>
                  </a:txBody>
                  <a:tcPr anchor="ct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b="1" dirty="0" smtClean="0">
                          <a:latin typeface="Calibri" panose="020F0502020204030204" pitchFamily="34" charset="0"/>
                          <a:cs typeface="Calibri" panose="020F0502020204030204" pitchFamily="34" charset="0"/>
                        </a:rPr>
                        <a:t>Ano</a:t>
                      </a:r>
                      <a:endParaRPr lang="pt-BR" b="1" baseline="30000" dirty="0">
                        <a:latin typeface="Calibri" panose="020F0502020204030204" pitchFamily="34" charset="0"/>
                        <a:cs typeface="Calibri" panose="020F0502020204030204" pitchFamily="34" charset="0"/>
                      </a:endParaRPr>
                    </a:p>
                  </a:txBody>
                  <a:tcPr>
                    <a:lnB w="12700" cap="flat" cmpd="sng" algn="ctr">
                      <a:solidFill>
                        <a:schemeClr val="tx1"/>
                      </a:solidFill>
                      <a:prstDash val="solid"/>
                      <a:round/>
                      <a:headEnd type="none" w="med" len="med"/>
                      <a:tailEnd type="none" w="med" len="med"/>
                    </a:lnB>
                  </a:tcPr>
                </a:tc>
                <a:tc hMerge="1">
                  <a:txBody>
                    <a:bodyPr/>
                    <a:lstStyle/>
                    <a:p>
                      <a:endParaRPr lang="pt-BR" dirty="0"/>
                    </a:p>
                  </a:txBody>
                  <a:tcPr/>
                </a:tc>
                <a:tc hMerge="1">
                  <a:txBody>
                    <a:bodyPr/>
                    <a:lstStyle/>
                    <a:p>
                      <a:endParaRPr lang="pt-BR" dirty="0"/>
                    </a:p>
                  </a:txBody>
                  <a:tcPr/>
                </a:tc>
                <a:tc hMerge="1">
                  <a:txBody>
                    <a:bodyPr/>
                    <a:lstStyle/>
                    <a:p>
                      <a:endParaRPr lang="pt-BR" dirty="0"/>
                    </a:p>
                  </a:txBody>
                  <a:tcPr/>
                </a:tc>
                <a:tc hMerge="1">
                  <a:txBody>
                    <a:bodyPr/>
                    <a:lstStyle/>
                    <a:p>
                      <a:endParaRPr lang="pt-B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t-BR" b="1" baseline="30000" dirty="0">
                        <a:latin typeface="Calibri" panose="020F0502020204030204" pitchFamily="34" charset="0"/>
                        <a:cs typeface="Calibri" panose="020F050202020403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50381">
                <a:tc vMerge="1">
                  <a:txBody>
                    <a:bodyPr/>
                    <a:lstStyle/>
                    <a:p>
                      <a:endParaRPr lang="pt-BR" dirty="0"/>
                    </a:p>
                  </a:txBody>
                  <a:tcPr/>
                </a:tc>
                <a:tc>
                  <a:txBody>
                    <a:bodyPr/>
                    <a:lstStyle/>
                    <a:p>
                      <a:pPr algn="ctr"/>
                      <a:r>
                        <a:rPr lang="pt-BR" dirty="0">
                          <a:latin typeface="Calibri" panose="020F0502020204030204" pitchFamily="34" charset="0"/>
                          <a:cs typeface="Calibri" panose="020F0502020204030204" pitchFamily="34" charset="0"/>
                        </a:rPr>
                        <a:t>2018</a:t>
                      </a:r>
                    </a:p>
                  </a:txBody>
                  <a:tcP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r>
                        <a:rPr lang="pt-BR" dirty="0">
                          <a:latin typeface="Calibri" panose="020F0502020204030204" pitchFamily="34" charset="0"/>
                          <a:cs typeface="Calibri" panose="020F0502020204030204" pitchFamily="34" charset="0"/>
                        </a:rPr>
                        <a:t>2019</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r>
                        <a:rPr lang="pt-BR" dirty="0">
                          <a:latin typeface="Calibri" panose="020F0502020204030204" pitchFamily="34" charset="0"/>
                          <a:cs typeface="Calibri" panose="020F0502020204030204" pitchFamily="34" charset="0"/>
                        </a:rPr>
                        <a:t>2020</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r>
                        <a:rPr lang="pt-BR" dirty="0">
                          <a:latin typeface="Calibri" panose="020F0502020204030204" pitchFamily="34" charset="0"/>
                          <a:cs typeface="Calibri" panose="020F0502020204030204" pitchFamily="34" charset="0"/>
                        </a:rPr>
                        <a:t>2021</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r>
                        <a:rPr lang="pt-BR" dirty="0">
                          <a:latin typeface="Calibri" panose="020F0502020204030204" pitchFamily="34" charset="0"/>
                          <a:cs typeface="Calibri" panose="020F0502020204030204" pitchFamily="34" charset="0"/>
                        </a:rPr>
                        <a:t>2022</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r>
                        <a:rPr lang="pt-BR" dirty="0" smtClean="0">
                          <a:latin typeface="Calibri" panose="020F0502020204030204" pitchFamily="34" charset="0"/>
                          <a:cs typeface="Calibri" panose="020F0502020204030204" pitchFamily="34" charset="0"/>
                        </a:rPr>
                        <a:t>2023</a:t>
                      </a:r>
                      <a:endParaRPr lang="pt-BR" baseline="30000" dirty="0">
                        <a:latin typeface="Calibri" panose="020F0502020204030204" pitchFamily="34" charset="0"/>
                        <a:cs typeface="Calibri" panose="020F0502020204030204" pitchFamily="34" charset="0"/>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xmlns="" val="10001"/>
                  </a:ext>
                </a:extLst>
              </a:tr>
              <a:tr h="312241">
                <a:tc>
                  <a:txBody>
                    <a:bodyPr/>
                    <a:lstStyle/>
                    <a:p>
                      <a:r>
                        <a:rPr lang="pt-BR" sz="1200" dirty="0">
                          <a:latin typeface="Calibri" panose="020F0502020204030204" pitchFamily="34" charset="0"/>
                          <a:cs typeface="Calibri" panose="020F0502020204030204" pitchFamily="34" charset="0"/>
                        </a:rPr>
                        <a:t>Qtde. Relatórios de Fiscalização</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560</a:t>
                      </a:r>
                    </a:p>
                  </a:txBody>
                  <a:tcPr>
                    <a:lnT w="12700" cap="flat" cmpd="sng" algn="ctr">
                      <a:solidFill>
                        <a:schemeClr val="tx1"/>
                      </a:solidFill>
                      <a:prstDash val="solid"/>
                      <a:round/>
                      <a:headEnd type="none" w="med" len="med"/>
                      <a:tailEnd type="none" w="med" len="med"/>
                    </a:lnT>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432</a:t>
                      </a:r>
                    </a:p>
                  </a:txBody>
                  <a:tcPr>
                    <a:lnT w="12700" cap="flat" cmpd="sng" algn="ctr">
                      <a:solidFill>
                        <a:schemeClr val="tx1"/>
                      </a:solidFill>
                      <a:prstDash val="solid"/>
                      <a:round/>
                      <a:headEnd type="none" w="med" len="med"/>
                      <a:tailEnd type="none" w="med" len="med"/>
                    </a:lnT>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176</a:t>
                      </a:r>
                    </a:p>
                  </a:txBody>
                  <a:tcPr>
                    <a:lnT w="12700" cap="flat" cmpd="sng" algn="ctr">
                      <a:solidFill>
                        <a:schemeClr val="tx1"/>
                      </a:solidFill>
                      <a:prstDash val="solid"/>
                      <a:round/>
                      <a:headEnd type="none" w="med" len="med"/>
                      <a:tailEnd type="none" w="med" len="med"/>
                    </a:lnT>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291</a:t>
                      </a:r>
                    </a:p>
                  </a:txBody>
                  <a:tcPr>
                    <a:lnT w="12700" cap="flat" cmpd="sng" algn="ctr">
                      <a:solidFill>
                        <a:schemeClr val="tx1"/>
                      </a:solidFill>
                      <a:prstDash val="solid"/>
                      <a:round/>
                      <a:headEnd type="none" w="med" len="med"/>
                      <a:tailEnd type="none" w="med" len="med"/>
                    </a:lnT>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386</a:t>
                      </a:r>
                    </a:p>
                  </a:txBody>
                  <a:tcPr>
                    <a:lnT w="12700" cap="flat" cmpd="sng" algn="ctr">
                      <a:solidFill>
                        <a:schemeClr val="tx1"/>
                      </a:solidFill>
                      <a:prstDash val="solid"/>
                      <a:round/>
                      <a:headEnd type="none" w="med" len="med"/>
                      <a:tailEnd type="none" w="med" len="med"/>
                    </a:lnT>
                    <a:solidFill>
                      <a:srgbClr val="FF9900">
                        <a:alpha val="20000"/>
                      </a:srgbClr>
                    </a:solidFill>
                  </a:tcPr>
                </a:tc>
                <a:tc>
                  <a:txBody>
                    <a:bodyPr/>
                    <a:lstStyle/>
                    <a:p>
                      <a:r>
                        <a:rPr lang="pt-BR" sz="1200" dirty="0" smtClean="0">
                          <a:latin typeface="Calibri" panose="020F0502020204030204" pitchFamily="34" charset="0"/>
                          <a:cs typeface="Calibri" panose="020F0502020204030204" pitchFamily="34" charset="0"/>
                        </a:rPr>
                        <a:t>319</a:t>
                      </a:r>
                      <a:endParaRPr lang="pt-BR" sz="1200" dirty="0">
                        <a:latin typeface="Calibri" panose="020F0502020204030204" pitchFamily="34" charset="0"/>
                        <a:cs typeface="Calibri" panose="020F0502020204030204" pitchFamily="34" charset="0"/>
                      </a:endParaRPr>
                    </a:p>
                  </a:txBody>
                  <a:tcPr>
                    <a:lnT w="12700" cap="flat" cmpd="sng" algn="ctr">
                      <a:solidFill>
                        <a:schemeClr val="tx1"/>
                      </a:solidFill>
                      <a:prstDash val="solid"/>
                      <a:round/>
                      <a:headEnd type="none" w="med" len="med"/>
                      <a:tailEnd type="none" w="med" len="med"/>
                    </a:lnT>
                    <a:solidFill>
                      <a:srgbClr val="FF9900">
                        <a:alpha val="20000"/>
                      </a:srgbClr>
                    </a:solidFill>
                  </a:tcPr>
                </a:tc>
                <a:extLst>
                  <a:ext uri="{0D108BD9-81ED-4DB2-BD59-A6C34878D82A}">
                    <a16:rowId xmlns:a16="http://schemas.microsoft.com/office/drawing/2014/main" xmlns="" val="10002"/>
                  </a:ext>
                </a:extLst>
              </a:tr>
              <a:tr h="312241">
                <a:tc>
                  <a:txBody>
                    <a:bodyPr/>
                    <a:lstStyle/>
                    <a:p>
                      <a:r>
                        <a:rPr lang="pt-BR" sz="1200" dirty="0">
                          <a:latin typeface="Calibri" panose="020F0502020204030204" pitchFamily="34" charset="0"/>
                          <a:cs typeface="Calibri" panose="020F0502020204030204" pitchFamily="34" charset="0"/>
                        </a:rPr>
                        <a:t>Qtde. Denúncias</a:t>
                      </a:r>
                    </a:p>
                  </a:txBody>
                  <a:tcPr/>
                </a:tc>
                <a:tc>
                  <a:txBody>
                    <a:bodyPr/>
                    <a:lstStyle/>
                    <a:p>
                      <a:r>
                        <a:rPr lang="pt-BR" sz="1200" dirty="0">
                          <a:latin typeface="Calibri" panose="020F0502020204030204" pitchFamily="34" charset="0"/>
                          <a:cs typeface="Calibri" panose="020F0502020204030204" pitchFamily="34" charset="0"/>
                        </a:rPr>
                        <a:t>80</a:t>
                      </a:r>
                    </a:p>
                  </a:txBody>
                  <a:tcPr/>
                </a:tc>
                <a:tc>
                  <a:txBody>
                    <a:bodyPr/>
                    <a:lstStyle/>
                    <a:p>
                      <a:r>
                        <a:rPr lang="pt-BR" sz="1200" dirty="0">
                          <a:latin typeface="Calibri" panose="020F0502020204030204" pitchFamily="34" charset="0"/>
                          <a:cs typeface="Calibri" panose="020F0502020204030204" pitchFamily="34" charset="0"/>
                        </a:rPr>
                        <a:t>68</a:t>
                      </a:r>
                    </a:p>
                  </a:txBody>
                  <a:tcPr/>
                </a:tc>
                <a:tc>
                  <a:txBody>
                    <a:bodyPr/>
                    <a:lstStyle/>
                    <a:p>
                      <a:r>
                        <a:rPr lang="pt-BR" sz="1200" dirty="0">
                          <a:latin typeface="Calibri" panose="020F0502020204030204" pitchFamily="34" charset="0"/>
                          <a:cs typeface="Calibri" panose="020F0502020204030204" pitchFamily="34" charset="0"/>
                        </a:rPr>
                        <a:t>76</a:t>
                      </a:r>
                    </a:p>
                  </a:txBody>
                  <a:tcPr/>
                </a:tc>
                <a:tc>
                  <a:txBody>
                    <a:bodyPr/>
                    <a:lstStyle/>
                    <a:p>
                      <a:r>
                        <a:rPr lang="pt-BR" sz="1200" dirty="0">
                          <a:latin typeface="Calibri" panose="020F0502020204030204" pitchFamily="34" charset="0"/>
                          <a:cs typeface="Calibri" panose="020F0502020204030204" pitchFamily="34" charset="0"/>
                        </a:rPr>
                        <a:t>63</a:t>
                      </a:r>
                    </a:p>
                  </a:txBody>
                  <a:tcPr/>
                </a:tc>
                <a:tc>
                  <a:txBody>
                    <a:bodyPr/>
                    <a:lstStyle/>
                    <a:p>
                      <a:r>
                        <a:rPr lang="pt-BR" sz="1200" dirty="0">
                          <a:latin typeface="Calibri" panose="020F0502020204030204" pitchFamily="34" charset="0"/>
                          <a:cs typeface="Calibri" panose="020F0502020204030204" pitchFamily="34" charset="0"/>
                        </a:rPr>
                        <a:t>50</a:t>
                      </a:r>
                    </a:p>
                  </a:txBody>
                  <a:tcPr/>
                </a:tc>
                <a:tc>
                  <a:txBody>
                    <a:bodyPr/>
                    <a:lstStyle/>
                    <a:p>
                      <a:r>
                        <a:rPr lang="pt-BR" sz="1200" dirty="0" smtClean="0">
                          <a:latin typeface="Calibri" panose="020F0502020204030204" pitchFamily="34" charset="0"/>
                          <a:cs typeface="Calibri" panose="020F0502020204030204" pitchFamily="34" charset="0"/>
                        </a:rPr>
                        <a:t>44</a:t>
                      </a:r>
                      <a:endParaRPr lang="pt-BR"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3"/>
                  </a:ext>
                </a:extLst>
              </a:tr>
              <a:tr h="312241">
                <a:tc>
                  <a:txBody>
                    <a:bodyPr/>
                    <a:lstStyle/>
                    <a:p>
                      <a:r>
                        <a:rPr lang="pt-BR" sz="1200" dirty="0">
                          <a:latin typeface="Calibri" panose="020F0502020204030204" pitchFamily="34" charset="0"/>
                          <a:cs typeface="Calibri" panose="020F0502020204030204" pitchFamily="34" charset="0"/>
                        </a:rPr>
                        <a:t>Qtde. Denúncias ativas</a:t>
                      </a:r>
                    </a:p>
                  </a:txBody>
                  <a:tcPr>
                    <a:solidFill>
                      <a:srgbClr val="FF9900">
                        <a:alpha val="20000"/>
                      </a:srgbClr>
                    </a:solidFill>
                  </a:tcPr>
                </a:tc>
                <a:tc>
                  <a:txBody>
                    <a:bodyPr/>
                    <a:lstStyle/>
                    <a:p>
                      <a:endParaRPr lang="pt-BR" sz="1200" dirty="0">
                        <a:latin typeface="Calibri" panose="020F0502020204030204" pitchFamily="34" charset="0"/>
                        <a:cs typeface="Calibri" panose="020F0502020204030204" pitchFamily="34" charset="0"/>
                      </a:endParaRP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43</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68</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83</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47</a:t>
                      </a:r>
                    </a:p>
                  </a:txBody>
                  <a:tcPr>
                    <a:solidFill>
                      <a:srgbClr val="FF9900">
                        <a:alpha val="20000"/>
                      </a:srgbClr>
                    </a:solidFill>
                  </a:tcPr>
                </a:tc>
                <a:tc>
                  <a:txBody>
                    <a:bodyPr/>
                    <a:lstStyle/>
                    <a:p>
                      <a:r>
                        <a:rPr lang="pt-BR" sz="1200" dirty="0" smtClean="0">
                          <a:latin typeface="Calibri" panose="020F0502020204030204" pitchFamily="34" charset="0"/>
                          <a:cs typeface="Calibri" panose="020F0502020204030204" pitchFamily="34" charset="0"/>
                        </a:rPr>
                        <a:t>61</a:t>
                      </a:r>
                      <a:endParaRPr lang="pt-BR" sz="1200" dirty="0">
                        <a:latin typeface="Calibri" panose="020F0502020204030204" pitchFamily="34" charset="0"/>
                        <a:cs typeface="Calibri" panose="020F0502020204030204" pitchFamily="34" charset="0"/>
                      </a:endParaRPr>
                    </a:p>
                  </a:txBody>
                  <a:tcPr>
                    <a:solidFill>
                      <a:srgbClr val="FF9900">
                        <a:alpha val="20000"/>
                      </a:srgbClr>
                    </a:solidFill>
                  </a:tcPr>
                </a:tc>
                <a:extLst>
                  <a:ext uri="{0D108BD9-81ED-4DB2-BD59-A6C34878D82A}">
                    <a16:rowId xmlns:a16="http://schemas.microsoft.com/office/drawing/2014/main" xmlns="" val="10004"/>
                  </a:ext>
                </a:extLst>
              </a:tr>
              <a:tr h="312241">
                <a:tc>
                  <a:txBody>
                    <a:bodyPr/>
                    <a:lstStyle/>
                    <a:p>
                      <a:r>
                        <a:rPr lang="pt-BR" sz="1200" dirty="0">
                          <a:latin typeface="Calibri" panose="020F0502020204030204" pitchFamily="34" charset="0"/>
                          <a:cs typeface="Calibri" panose="020F0502020204030204" pitchFamily="34" charset="0"/>
                        </a:rPr>
                        <a:t>Qtde. RRT</a:t>
                      </a:r>
                    </a:p>
                  </a:txBody>
                  <a:tcPr/>
                </a:tc>
                <a:tc>
                  <a:txBody>
                    <a:bodyPr/>
                    <a:lstStyle/>
                    <a:p>
                      <a:r>
                        <a:rPr lang="pt-BR" sz="1200" dirty="0">
                          <a:latin typeface="Calibri" panose="020F0502020204030204" pitchFamily="34" charset="0"/>
                          <a:cs typeface="Calibri" panose="020F0502020204030204" pitchFamily="34" charset="0"/>
                        </a:rPr>
                        <a:t>9.615</a:t>
                      </a:r>
                    </a:p>
                  </a:txBody>
                  <a:tcPr/>
                </a:tc>
                <a:tc>
                  <a:txBody>
                    <a:bodyPr/>
                    <a:lstStyle/>
                    <a:p>
                      <a:r>
                        <a:rPr lang="pt-BR" sz="1200" dirty="0">
                          <a:latin typeface="Calibri" panose="020F0502020204030204" pitchFamily="34" charset="0"/>
                          <a:cs typeface="Calibri" panose="020F0502020204030204" pitchFamily="34" charset="0"/>
                        </a:rPr>
                        <a:t>10.040</a:t>
                      </a:r>
                    </a:p>
                  </a:txBody>
                  <a:tcPr/>
                </a:tc>
                <a:tc>
                  <a:txBody>
                    <a:bodyPr/>
                    <a:lstStyle/>
                    <a:p>
                      <a:r>
                        <a:rPr lang="pt-BR" sz="1200" dirty="0">
                          <a:latin typeface="Calibri" panose="020F0502020204030204" pitchFamily="34" charset="0"/>
                          <a:cs typeface="Calibri" panose="020F0502020204030204" pitchFamily="34" charset="0"/>
                        </a:rPr>
                        <a:t>9.321</a:t>
                      </a:r>
                    </a:p>
                  </a:txBody>
                  <a:tcPr/>
                </a:tc>
                <a:tc>
                  <a:txBody>
                    <a:bodyPr/>
                    <a:lstStyle/>
                    <a:p>
                      <a:r>
                        <a:rPr lang="pt-BR" sz="1200" dirty="0">
                          <a:latin typeface="Calibri" panose="020F0502020204030204" pitchFamily="34" charset="0"/>
                          <a:cs typeface="Calibri" panose="020F0502020204030204" pitchFamily="34" charset="0"/>
                        </a:rPr>
                        <a:t>12.694</a:t>
                      </a:r>
                    </a:p>
                  </a:txBody>
                  <a:tcPr/>
                </a:tc>
                <a:tc>
                  <a:txBody>
                    <a:bodyPr/>
                    <a:lstStyle/>
                    <a:p>
                      <a:r>
                        <a:rPr lang="pt-BR" sz="1200" dirty="0">
                          <a:latin typeface="Calibri" panose="020F0502020204030204" pitchFamily="34" charset="0"/>
                          <a:cs typeface="Calibri" panose="020F0502020204030204" pitchFamily="34" charset="0"/>
                        </a:rPr>
                        <a:t>12.070</a:t>
                      </a:r>
                    </a:p>
                  </a:txBody>
                  <a:tcPr/>
                </a:tc>
                <a:tc>
                  <a:txBody>
                    <a:bodyPr/>
                    <a:lstStyle/>
                    <a:p>
                      <a:r>
                        <a:rPr lang="pt-BR" sz="1200" dirty="0" smtClean="0">
                          <a:latin typeface="Calibri" panose="020F0502020204030204" pitchFamily="34" charset="0"/>
                          <a:cs typeface="Calibri" panose="020F0502020204030204" pitchFamily="34" charset="0"/>
                        </a:rPr>
                        <a:t>13.723</a:t>
                      </a:r>
                      <a:endParaRPr lang="pt-BR"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5"/>
                  </a:ext>
                </a:extLst>
              </a:tr>
              <a:tr h="312241">
                <a:tc>
                  <a:txBody>
                    <a:bodyPr/>
                    <a:lstStyle/>
                    <a:p>
                      <a:r>
                        <a:rPr lang="pt-BR" sz="1200" dirty="0">
                          <a:latin typeface="Calibri" panose="020F0502020204030204" pitchFamily="34" charset="0"/>
                          <a:cs typeface="Calibri" panose="020F0502020204030204" pitchFamily="34" charset="0"/>
                        </a:rPr>
                        <a:t>Qtde.</a:t>
                      </a:r>
                      <a:r>
                        <a:rPr lang="pt-BR" sz="1200" baseline="0" dirty="0">
                          <a:latin typeface="Calibri" panose="020F0502020204030204" pitchFamily="34" charset="0"/>
                          <a:cs typeface="Calibri" panose="020F0502020204030204" pitchFamily="34" charset="0"/>
                        </a:rPr>
                        <a:t> Arquitetos e Urbanistas ativos</a:t>
                      </a:r>
                      <a:endParaRPr lang="pt-BR" sz="1200" dirty="0">
                        <a:latin typeface="Calibri" panose="020F0502020204030204" pitchFamily="34" charset="0"/>
                        <a:cs typeface="Calibri" panose="020F0502020204030204" pitchFamily="34" charset="0"/>
                      </a:endParaRP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2.066</a:t>
                      </a:r>
                    </a:p>
                  </a:txBody>
                  <a:tcPr>
                    <a:solidFill>
                      <a:srgbClr val="FF9900">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2.358</a:t>
                      </a:r>
                    </a:p>
                  </a:txBody>
                  <a:tcPr>
                    <a:solidFill>
                      <a:srgbClr val="FF9900">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2.639</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3.006</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3.222</a:t>
                      </a:r>
                    </a:p>
                  </a:txBody>
                  <a:tcPr>
                    <a:solidFill>
                      <a:srgbClr val="FF9900">
                        <a:alpha val="20000"/>
                      </a:srgbClr>
                    </a:solidFill>
                  </a:tcPr>
                </a:tc>
                <a:tc>
                  <a:txBody>
                    <a:bodyPr/>
                    <a:lstStyle/>
                    <a:p>
                      <a:r>
                        <a:rPr lang="pt-BR" sz="1200" dirty="0" smtClean="0">
                          <a:latin typeface="Calibri" panose="020F0502020204030204" pitchFamily="34" charset="0"/>
                          <a:cs typeface="Calibri" panose="020F0502020204030204" pitchFamily="34" charset="0"/>
                        </a:rPr>
                        <a:t>3485</a:t>
                      </a:r>
                      <a:endParaRPr lang="pt-BR" sz="1200" dirty="0">
                        <a:latin typeface="Calibri" panose="020F0502020204030204" pitchFamily="34" charset="0"/>
                        <a:cs typeface="Calibri" panose="020F0502020204030204" pitchFamily="34" charset="0"/>
                      </a:endParaRPr>
                    </a:p>
                  </a:txBody>
                  <a:tcPr>
                    <a:solidFill>
                      <a:srgbClr val="FF9900">
                        <a:alpha val="20000"/>
                      </a:srgbClr>
                    </a:solidFill>
                  </a:tcPr>
                </a:tc>
                <a:extLst>
                  <a:ext uri="{0D108BD9-81ED-4DB2-BD59-A6C34878D82A}">
                    <a16:rowId xmlns:a16="http://schemas.microsoft.com/office/drawing/2014/main" xmlns="" val="10006"/>
                  </a:ext>
                </a:extLst>
              </a:tr>
              <a:tr h="312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Qtde. Pessoas Jurídicas</a:t>
                      </a:r>
                      <a:r>
                        <a:rPr lang="pt-BR" sz="1200" baseline="0" dirty="0">
                          <a:latin typeface="Calibri" panose="020F0502020204030204" pitchFamily="34" charset="0"/>
                          <a:cs typeface="Calibri" panose="020F0502020204030204" pitchFamily="34" charset="0"/>
                        </a:rPr>
                        <a:t> ativas</a:t>
                      </a:r>
                      <a:endParaRPr lang="pt-BR" sz="1200" dirty="0">
                        <a:latin typeface="Calibri" panose="020F0502020204030204" pitchFamily="34" charset="0"/>
                        <a:cs typeface="Calibri" panose="020F0502020204030204" pitchFamily="34" charset="0"/>
                      </a:endParaRPr>
                    </a:p>
                  </a:txBody>
                  <a:tcPr/>
                </a:tc>
                <a:tc>
                  <a:txBody>
                    <a:bodyPr/>
                    <a:lstStyle/>
                    <a:p>
                      <a:r>
                        <a:rPr lang="pt-BR" sz="1200" dirty="0">
                          <a:latin typeface="Calibri" panose="020F0502020204030204" pitchFamily="34" charset="0"/>
                          <a:cs typeface="Calibri" panose="020F0502020204030204" pitchFamily="34" charset="0"/>
                        </a:rPr>
                        <a:t>419</a:t>
                      </a:r>
                    </a:p>
                  </a:txBody>
                  <a:tcPr/>
                </a:tc>
                <a:tc>
                  <a:txBody>
                    <a:bodyPr/>
                    <a:lstStyle/>
                    <a:p>
                      <a:r>
                        <a:rPr lang="pt-BR" sz="1200" dirty="0">
                          <a:latin typeface="Calibri" panose="020F0502020204030204" pitchFamily="34" charset="0"/>
                          <a:cs typeface="Calibri" panose="020F0502020204030204" pitchFamily="34" charset="0"/>
                        </a:rPr>
                        <a:t>461</a:t>
                      </a:r>
                    </a:p>
                  </a:txBody>
                  <a:tcPr/>
                </a:tc>
                <a:tc>
                  <a:txBody>
                    <a:bodyPr/>
                    <a:lstStyle/>
                    <a:p>
                      <a:r>
                        <a:rPr lang="pt-BR" sz="1200" dirty="0">
                          <a:latin typeface="Calibri" panose="020F0502020204030204" pitchFamily="34" charset="0"/>
                          <a:cs typeface="Calibri" panose="020F0502020204030204" pitchFamily="34" charset="0"/>
                        </a:rPr>
                        <a:t>480</a:t>
                      </a:r>
                    </a:p>
                  </a:txBody>
                  <a:tcPr/>
                </a:tc>
                <a:tc>
                  <a:txBody>
                    <a:bodyPr/>
                    <a:lstStyle/>
                    <a:p>
                      <a:r>
                        <a:rPr lang="pt-BR" sz="1200" dirty="0">
                          <a:latin typeface="Calibri" panose="020F0502020204030204" pitchFamily="34" charset="0"/>
                          <a:cs typeface="Calibri" panose="020F0502020204030204" pitchFamily="34" charset="0"/>
                        </a:rPr>
                        <a:t>509</a:t>
                      </a:r>
                    </a:p>
                  </a:txBody>
                  <a:tcPr/>
                </a:tc>
                <a:tc>
                  <a:txBody>
                    <a:bodyPr/>
                    <a:lstStyle/>
                    <a:p>
                      <a:r>
                        <a:rPr lang="pt-BR" sz="1200" dirty="0">
                          <a:latin typeface="Calibri" panose="020F0502020204030204" pitchFamily="34" charset="0"/>
                          <a:cs typeface="Calibri" panose="020F0502020204030204" pitchFamily="34" charset="0"/>
                        </a:rPr>
                        <a:t>493</a:t>
                      </a:r>
                    </a:p>
                  </a:txBody>
                  <a:tcPr/>
                </a:tc>
                <a:tc>
                  <a:txBody>
                    <a:bodyPr/>
                    <a:lstStyle/>
                    <a:p>
                      <a:r>
                        <a:rPr lang="pt-BR" sz="1200" dirty="0" smtClean="0">
                          <a:latin typeface="Calibri" panose="020F0502020204030204" pitchFamily="34" charset="0"/>
                          <a:cs typeface="Calibri" panose="020F0502020204030204" pitchFamily="34" charset="0"/>
                        </a:rPr>
                        <a:t>509</a:t>
                      </a:r>
                      <a:endParaRPr lang="pt-BR"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7"/>
                  </a:ext>
                </a:extLst>
              </a:tr>
              <a:tr h="312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IES</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11</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11</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11</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12</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14</a:t>
                      </a:r>
                    </a:p>
                  </a:txBody>
                  <a:tcPr>
                    <a:solidFill>
                      <a:srgbClr val="FF9900">
                        <a:alpha val="20000"/>
                      </a:srgbClr>
                    </a:solidFill>
                  </a:tcPr>
                </a:tc>
                <a:tc>
                  <a:txBody>
                    <a:bodyPr/>
                    <a:lstStyle/>
                    <a:p>
                      <a:r>
                        <a:rPr lang="pt-BR" sz="1200" dirty="0" smtClean="0">
                          <a:latin typeface="Calibri" panose="020F0502020204030204" pitchFamily="34" charset="0"/>
                          <a:cs typeface="Calibri" panose="020F0502020204030204" pitchFamily="34" charset="0"/>
                        </a:rPr>
                        <a:t>10</a:t>
                      </a:r>
                      <a:endParaRPr lang="pt-BR" sz="1200" dirty="0">
                        <a:latin typeface="Calibri" panose="020F0502020204030204" pitchFamily="34" charset="0"/>
                        <a:cs typeface="Calibri" panose="020F0502020204030204" pitchFamily="34" charset="0"/>
                      </a:endParaRPr>
                    </a:p>
                  </a:txBody>
                  <a:tcPr>
                    <a:solidFill>
                      <a:srgbClr val="FF9900">
                        <a:alpha val="20000"/>
                      </a:srgbClr>
                    </a:solidFill>
                  </a:tcPr>
                </a:tc>
                <a:extLst>
                  <a:ext uri="{0D108BD9-81ED-4DB2-BD59-A6C34878D82A}">
                    <a16:rowId xmlns:a16="http://schemas.microsoft.com/office/drawing/2014/main" xmlns="" val="10008"/>
                  </a:ext>
                </a:extLst>
              </a:tr>
              <a:tr h="312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Qtde Insc. Arq,</a:t>
                      </a:r>
                      <a:r>
                        <a:rPr lang="pt-BR" sz="1200" baseline="0" dirty="0">
                          <a:latin typeface="Calibri" panose="020F0502020204030204" pitchFamily="34" charset="0"/>
                          <a:cs typeface="Calibri" panose="020F0502020204030204" pitchFamily="34" charset="0"/>
                        </a:rPr>
                        <a:t> e Urb. </a:t>
                      </a:r>
                      <a:r>
                        <a:rPr lang="pt-BR" sz="1200" dirty="0">
                          <a:latin typeface="Calibri" panose="020F0502020204030204" pitchFamily="34" charset="0"/>
                          <a:cs typeface="Calibri" panose="020F0502020204030204" pitchFamily="34" charset="0"/>
                        </a:rPr>
                        <a:t>Dívida Ativa</a:t>
                      </a:r>
                    </a:p>
                  </a:txBody>
                  <a:tcPr/>
                </a:tc>
                <a:tc>
                  <a:txBody>
                    <a:bodyPr/>
                    <a:lstStyle/>
                    <a:p>
                      <a:r>
                        <a:rPr lang="pt-BR" sz="1200" dirty="0">
                          <a:latin typeface="Calibri" panose="020F0502020204030204" pitchFamily="34" charset="0"/>
                          <a:cs typeface="Calibri" panose="020F0502020204030204" pitchFamily="34" charset="0"/>
                        </a:rPr>
                        <a:t>63</a:t>
                      </a:r>
                    </a:p>
                  </a:txBody>
                  <a:tcPr/>
                </a:tc>
                <a:tc>
                  <a:txBody>
                    <a:bodyPr/>
                    <a:lstStyle/>
                    <a:p>
                      <a:r>
                        <a:rPr lang="pt-BR" sz="1200" dirty="0">
                          <a:latin typeface="Calibri" panose="020F0502020204030204" pitchFamily="34" charset="0"/>
                          <a:cs typeface="Calibri" panose="020F0502020204030204" pitchFamily="34" charset="0"/>
                        </a:rPr>
                        <a:t>142</a:t>
                      </a:r>
                    </a:p>
                  </a:txBody>
                  <a:tcPr/>
                </a:tc>
                <a:tc>
                  <a:txBody>
                    <a:bodyPr/>
                    <a:lstStyle/>
                    <a:p>
                      <a:r>
                        <a:rPr lang="pt-BR" sz="1200" dirty="0">
                          <a:latin typeface="Calibri" panose="020F0502020204030204" pitchFamily="34" charset="0"/>
                          <a:cs typeface="Calibri" panose="020F0502020204030204" pitchFamily="34" charset="0"/>
                        </a:rPr>
                        <a:t>257</a:t>
                      </a:r>
                    </a:p>
                  </a:txBody>
                  <a:tcPr/>
                </a:tc>
                <a:tc>
                  <a:txBody>
                    <a:bodyPr/>
                    <a:lstStyle/>
                    <a:p>
                      <a:r>
                        <a:rPr lang="pt-BR" sz="1200" dirty="0">
                          <a:latin typeface="Calibri" panose="020F0502020204030204" pitchFamily="34" charset="0"/>
                          <a:cs typeface="Calibri" panose="020F0502020204030204" pitchFamily="34" charset="0"/>
                        </a:rPr>
                        <a:t>135</a:t>
                      </a:r>
                    </a:p>
                  </a:txBody>
                  <a:tcPr/>
                </a:tc>
                <a:tc>
                  <a:txBody>
                    <a:bodyPr/>
                    <a:lstStyle/>
                    <a:p>
                      <a:r>
                        <a:rPr lang="pt-BR" sz="1200" dirty="0">
                          <a:latin typeface="Calibri" panose="020F0502020204030204" pitchFamily="34" charset="0"/>
                          <a:cs typeface="Calibri" panose="020F0502020204030204" pitchFamily="34" charset="0"/>
                        </a:rPr>
                        <a:t>288</a:t>
                      </a:r>
                    </a:p>
                  </a:txBody>
                  <a:tcPr/>
                </a:tc>
                <a:tc>
                  <a:txBody>
                    <a:bodyPr/>
                    <a:lstStyle/>
                    <a:p>
                      <a:r>
                        <a:rPr lang="pt-BR" sz="1200" dirty="0" smtClean="0">
                          <a:latin typeface="Calibri" panose="020F0502020204030204" pitchFamily="34" charset="0"/>
                          <a:cs typeface="Calibri" panose="020F0502020204030204" pitchFamily="34" charset="0"/>
                        </a:rPr>
                        <a:t>320</a:t>
                      </a:r>
                      <a:endParaRPr lang="pt-BR"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9"/>
                  </a:ext>
                </a:extLst>
              </a:tr>
              <a:tr h="437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Montante resultante de recuperação em débito e de multas de anuidades PF</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R$ 196.037,57</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267.805,94</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356.248,69</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R$ 390.566,64</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R$ 414.668,97</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a:t>
                      </a:r>
                      <a:r>
                        <a:rPr lang="pt-BR" sz="1200" dirty="0" smtClean="0">
                          <a:latin typeface="Calibri" panose="020F0502020204030204" pitchFamily="34" charset="0"/>
                          <a:cs typeface="Calibri" panose="020F0502020204030204" pitchFamily="34" charset="0"/>
                        </a:rPr>
                        <a:t>364.384,20</a:t>
                      </a:r>
                      <a:endParaRPr lang="pt-BR" sz="1200" dirty="0">
                        <a:latin typeface="Calibri" panose="020F0502020204030204" pitchFamily="34" charset="0"/>
                        <a:cs typeface="Calibri" panose="020F0502020204030204" pitchFamily="34" charset="0"/>
                      </a:endParaRPr>
                    </a:p>
                  </a:txBody>
                  <a:tcPr>
                    <a:solidFill>
                      <a:srgbClr val="FFEBCC"/>
                    </a:solidFill>
                  </a:tcPr>
                </a:tc>
                <a:extLst>
                  <a:ext uri="{0D108BD9-81ED-4DB2-BD59-A6C34878D82A}">
                    <a16:rowId xmlns:a16="http://schemas.microsoft.com/office/drawing/2014/main" xmlns="" val="10010"/>
                  </a:ext>
                </a:extLst>
              </a:tr>
              <a:tr h="335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Qtde Insc. Pessoa Jurídica</a:t>
                      </a:r>
                      <a:r>
                        <a:rPr lang="pt-BR" sz="1200" baseline="0" dirty="0">
                          <a:latin typeface="Calibri" panose="020F0502020204030204" pitchFamily="34" charset="0"/>
                          <a:cs typeface="Calibri" panose="020F0502020204030204" pitchFamily="34" charset="0"/>
                        </a:rPr>
                        <a:t> </a:t>
                      </a:r>
                      <a:r>
                        <a:rPr lang="pt-BR" sz="1200" dirty="0">
                          <a:latin typeface="Calibri" panose="020F0502020204030204" pitchFamily="34" charset="0"/>
                          <a:cs typeface="Calibri" panose="020F0502020204030204" pitchFamily="34" charset="0"/>
                        </a:rPr>
                        <a:t>Dívida Ativa</a:t>
                      </a:r>
                    </a:p>
                  </a:txBody>
                  <a:tcPr>
                    <a:solidFill>
                      <a:schemeClr val="bg1">
                        <a:alpha val="20000"/>
                      </a:schemeClr>
                    </a:solidFill>
                  </a:tcPr>
                </a:tc>
                <a:tc>
                  <a:txBody>
                    <a:bodyPr/>
                    <a:lstStyle/>
                    <a:p>
                      <a:endParaRPr lang="pt-BR" sz="1200" dirty="0">
                        <a:latin typeface="Calibri" panose="020F0502020204030204" pitchFamily="34" charset="0"/>
                        <a:cs typeface="Calibri" panose="020F0502020204030204" pitchFamily="34" charset="0"/>
                      </a:endParaRPr>
                    </a:p>
                  </a:txBody>
                  <a:tcPr>
                    <a:solidFill>
                      <a:schemeClr val="bg1">
                        <a:alpha val="20000"/>
                      </a:schemeClr>
                    </a:solidFill>
                  </a:tcPr>
                </a:tc>
                <a:tc>
                  <a:txBody>
                    <a:bodyPr/>
                    <a:lstStyle/>
                    <a:p>
                      <a:endParaRPr lang="pt-BR" sz="1200" dirty="0">
                        <a:latin typeface="Calibri" panose="020F0502020204030204" pitchFamily="34" charset="0"/>
                        <a:cs typeface="Calibri" panose="020F0502020204030204" pitchFamily="34" charset="0"/>
                      </a:endParaRP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250</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75</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1</a:t>
                      </a:r>
                    </a:p>
                  </a:txBody>
                  <a:tcPr>
                    <a:solidFill>
                      <a:schemeClr val="bg1">
                        <a:alpha val="20000"/>
                      </a:schemeClr>
                    </a:solidFill>
                  </a:tcPr>
                </a:tc>
                <a:tc>
                  <a:txBody>
                    <a:bodyPr/>
                    <a:lstStyle/>
                    <a:p>
                      <a:r>
                        <a:rPr lang="pt-BR" sz="1200" dirty="0" smtClean="0">
                          <a:latin typeface="Calibri" panose="020F0502020204030204" pitchFamily="34" charset="0"/>
                          <a:cs typeface="Calibri" panose="020F0502020204030204" pitchFamily="34" charset="0"/>
                        </a:rPr>
                        <a:t>80</a:t>
                      </a:r>
                      <a:endParaRPr lang="pt-BR" sz="1200" dirty="0">
                        <a:latin typeface="Calibri" panose="020F0502020204030204" pitchFamily="34" charset="0"/>
                        <a:cs typeface="Calibri" panose="020F0502020204030204" pitchFamily="34" charset="0"/>
                      </a:endParaRPr>
                    </a:p>
                  </a:txBody>
                  <a:tcPr>
                    <a:solidFill>
                      <a:schemeClr val="bg1">
                        <a:alpha val="20000"/>
                      </a:schemeClr>
                    </a:solidFill>
                  </a:tcPr>
                </a:tc>
                <a:extLst>
                  <a:ext uri="{0D108BD9-81ED-4DB2-BD59-A6C34878D82A}">
                    <a16:rowId xmlns:a16="http://schemas.microsoft.com/office/drawing/2014/main" xmlns="" val="10011"/>
                  </a:ext>
                </a:extLst>
              </a:tr>
              <a:tr h="3354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smtClean="0">
                          <a:latin typeface="Calibri" panose="020F0502020204030204" pitchFamily="34" charset="0"/>
                          <a:cs typeface="Calibri" panose="020F0502020204030204" pitchFamily="34" charset="0"/>
                        </a:rPr>
                        <a:t>Montante </a:t>
                      </a:r>
                      <a:r>
                        <a:rPr lang="pt-BR" sz="1200" dirty="0">
                          <a:latin typeface="Calibri" panose="020F0502020204030204" pitchFamily="34" charset="0"/>
                          <a:cs typeface="Calibri" panose="020F0502020204030204" pitchFamily="34" charset="0"/>
                        </a:rPr>
                        <a:t>resultante de recuperação em débito e de multas de anuidades PJ</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R$ 37.811,99</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R$ 63.041,23</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R$ 33.334,68</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R$  39.920,37</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R$ 46.523,76</a:t>
                      </a:r>
                    </a:p>
                  </a:txBody>
                  <a:tcPr>
                    <a:solidFill>
                      <a:srgbClr val="FF9900">
                        <a:alpha val="20000"/>
                      </a:srgbClr>
                    </a:solidFill>
                  </a:tcPr>
                </a:tc>
                <a:tc>
                  <a:txBody>
                    <a:bodyPr/>
                    <a:lstStyle/>
                    <a:p>
                      <a:r>
                        <a:rPr lang="pt-BR" sz="1200" dirty="0">
                          <a:latin typeface="Calibri" panose="020F0502020204030204" pitchFamily="34" charset="0"/>
                          <a:cs typeface="Calibri" panose="020F0502020204030204" pitchFamily="34" charset="0"/>
                        </a:rPr>
                        <a:t>R$ </a:t>
                      </a:r>
                      <a:r>
                        <a:rPr lang="pt-BR" sz="1200" dirty="0" smtClean="0">
                          <a:latin typeface="Calibri" panose="020F0502020204030204" pitchFamily="34" charset="0"/>
                          <a:cs typeface="Calibri" panose="020F0502020204030204" pitchFamily="34" charset="0"/>
                        </a:rPr>
                        <a:t>51.591,34</a:t>
                      </a:r>
                      <a:endParaRPr lang="pt-BR" sz="1200" dirty="0">
                        <a:latin typeface="Calibri" panose="020F0502020204030204" pitchFamily="34" charset="0"/>
                        <a:cs typeface="Calibri" panose="020F0502020204030204" pitchFamily="34" charset="0"/>
                      </a:endParaRPr>
                    </a:p>
                  </a:txBody>
                  <a:tcPr>
                    <a:solidFill>
                      <a:srgbClr val="FF9900">
                        <a:alpha val="20000"/>
                      </a:srgbClr>
                    </a:solidFill>
                  </a:tcPr>
                </a:tc>
                <a:extLst>
                  <a:ext uri="{0D108BD9-81ED-4DB2-BD59-A6C34878D82A}">
                    <a16:rowId xmlns:a16="http://schemas.microsoft.com/office/drawing/2014/main" xmlns="" val="10012"/>
                  </a:ext>
                </a:extLst>
              </a:tr>
              <a:tr h="312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Qtde de</a:t>
                      </a:r>
                      <a:r>
                        <a:rPr lang="pt-BR" sz="1200" baseline="0" dirty="0">
                          <a:latin typeface="Calibri" panose="020F0502020204030204" pitchFamily="34" charset="0"/>
                          <a:cs typeface="Calibri" panose="020F0502020204030204" pitchFamily="34" charset="0"/>
                        </a:rPr>
                        <a:t> Multas de Fiscalização pagas</a:t>
                      </a:r>
                      <a:endParaRPr lang="pt-BR" sz="1200" dirty="0">
                        <a:latin typeface="Calibri" panose="020F0502020204030204" pitchFamily="34" charset="0"/>
                        <a:cs typeface="Calibri" panose="020F0502020204030204" pitchFamily="34" charset="0"/>
                      </a:endParaRPr>
                    </a:p>
                  </a:txBody>
                  <a:tcPr/>
                </a:tc>
                <a:tc>
                  <a:txBody>
                    <a:bodyPr/>
                    <a:lstStyle/>
                    <a:p>
                      <a:r>
                        <a:rPr lang="pt-BR" sz="1200" dirty="0">
                          <a:latin typeface="Calibri" panose="020F0502020204030204" pitchFamily="34" charset="0"/>
                          <a:cs typeface="Calibri" panose="020F0502020204030204" pitchFamily="34" charset="0"/>
                        </a:rPr>
                        <a:t>5</a:t>
                      </a:r>
                    </a:p>
                  </a:txBody>
                  <a:tcPr/>
                </a:tc>
                <a:tc>
                  <a:txBody>
                    <a:bodyPr/>
                    <a:lstStyle/>
                    <a:p>
                      <a:r>
                        <a:rPr lang="pt-BR" sz="1200" dirty="0">
                          <a:latin typeface="Calibri" panose="020F0502020204030204" pitchFamily="34" charset="0"/>
                          <a:cs typeface="Calibri" panose="020F0502020204030204" pitchFamily="34" charset="0"/>
                        </a:rPr>
                        <a:t>4</a:t>
                      </a:r>
                    </a:p>
                  </a:txBody>
                  <a:tcPr/>
                </a:tc>
                <a:tc>
                  <a:txBody>
                    <a:bodyPr/>
                    <a:lstStyle/>
                    <a:p>
                      <a:r>
                        <a:rPr lang="pt-BR" sz="1200" dirty="0">
                          <a:latin typeface="Calibri" panose="020F0502020204030204" pitchFamily="34" charset="0"/>
                          <a:cs typeface="Calibri" panose="020F0502020204030204" pitchFamily="34" charset="0"/>
                        </a:rPr>
                        <a:t>2</a:t>
                      </a:r>
                    </a:p>
                  </a:txBody>
                  <a:tcPr/>
                </a:tc>
                <a:tc>
                  <a:txBody>
                    <a:bodyPr/>
                    <a:lstStyle/>
                    <a:p>
                      <a:r>
                        <a:rPr lang="pt-BR" sz="1200" dirty="0">
                          <a:latin typeface="Calibri" panose="020F0502020204030204" pitchFamily="34" charset="0"/>
                          <a:cs typeface="Calibri" panose="020F0502020204030204" pitchFamily="34" charset="0"/>
                        </a:rPr>
                        <a:t>-</a:t>
                      </a:r>
                    </a:p>
                  </a:txBody>
                  <a:tcPr/>
                </a:tc>
                <a:tc>
                  <a:txBody>
                    <a:bodyPr/>
                    <a:lstStyle/>
                    <a:p>
                      <a:r>
                        <a:rPr lang="pt-BR" sz="1200" dirty="0">
                          <a:latin typeface="Calibri" panose="020F0502020204030204" pitchFamily="34" charset="0"/>
                          <a:cs typeface="Calibri" panose="020F0502020204030204" pitchFamily="34" charset="0"/>
                        </a:rPr>
                        <a:t>-</a:t>
                      </a:r>
                    </a:p>
                  </a:txBody>
                  <a:tcPr/>
                </a:tc>
                <a:tc>
                  <a:txBody>
                    <a:bodyPr/>
                    <a:lstStyle/>
                    <a:p>
                      <a:r>
                        <a:rPr lang="pt-BR" sz="1200" dirty="0">
                          <a:latin typeface="Calibri" panose="020F0502020204030204" pitchFamily="34" charset="0"/>
                          <a:cs typeface="Calibri" panose="020F0502020204030204" pitchFamily="34" charset="0"/>
                        </a:rPr>
                        <a:t>-</a:t>
                      </a:r>
                    </a:p>
                  </a:txBody>
                  <a:tcPr/>
                </a:tc>
                <a:extLst>
                  <a:ext uri="{0D108BD9-81ED-4DB2-BD59-A6C34878D82A}">
                    <a16:rowId xmlns:a16="http://schemas.microsoft.com/office/drawing/2014/main" xmlns="" val="10013"/>
                  </a:ext>
                </a:extLst>
              </a:tr>
              <a:tr h="312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Montante resultante de Multas de Infração</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R$ 6.722,53</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R$ 2.558,83</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R$ 1.486,21</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5.444,94 </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R$ 1.615,53</a:t>
                      </a:r>
                    </a:p>
                  </a:txBody>
                  <a:tcPr>
                    <a:solidFill>
                      <a:srgbClr val="FFEBCC"/>
                    </a:solidFill>
                  </a:tcPr>
                </a:tc>
                <a:tc>
                  <a:txBody>
                    <a:bodyPr/>
                    <a:lstStyle/>
                    <a:p>
                      <a:r>
                        <a:rPr lang="pt-BR" sz="1200" dirty="0">
                          <a:latin typeface="Calibri" panose="020F0502020204030204" pitchFamily="34" charset="0"/>
                          <a:cs typeface="Calibri" panose="020F0502020204030204" pitchFamily="34" charset="0"/>
                        </a:rPr>
                        <a:t>R$ </a:t>
                      </a:r>
                      <a:r>
                        <a:rPr lang="pt-BR" sz="1200" dirty="0" smtClean="0">
                          <a:latin typeface="Calibri" panose="020F0502020204030204" pitchFamily="34" charset="0"/>
                          <a:cs typeface="Calibri" panose="020F0502020204030204" pitchFamily="34" charset="0"/>
                        </a:rPr>
                        <a:t>22.860,67</a:t>
                      </a:r>
                      <a:endParaRPr lang="pt-BR" sz="1200" dirty="0">
                        <a:latin typeface="Calibri" panose="020F0502020204030204" pitchFamily="34" charset="0"/>
                        <a:cs typeface="Calibri" panose="020F0502020204030204" pitchFamily="34" charset="0"/>
                      </a:endParaRPr>
                    </a:p>
                  </a:txBody>
                  <a:tcPr>
                    <a:solidFill>
                      <a:srgbClr val="FFEBCC"/>
                    </a:solidFill>
                  </a:tcPr>
                </a:tc>
                <a:extLst>
                  <a:ext uri="{0D108BD9-81ED-4DB2-BD59-A6C34878D82A}">
                    <a16:rowId xmlns:a16="http://schemas.microsoft.com/office/drawing/2014/main" xmlns="" val="10014"/>
                  </a:ext>
                </a:extLst>
              </a:tr>
              <a:tr h="312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latin typeface="Calibri" panose="020F0502020204030204" pitchFamily="34" charset="0"/>
                          <a:cs typeface="Calibri" panose="020F0502020204030204" pitchFamily="34" charset="0"/>
                        </a:rPr>
                        <a:t>Qtde. Multas Éticas pagas</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1</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a:t>
                      </a:r>
                    </a:p>
                  </a:txBody>
                  <a:tcPr>
                    <a:solidFill>
                      <a:schemeClr val="bg1">
                        <a:alpha val="20000"/>
                      </a:schemeClr>
                    </a:solidFill>
                  </a:tcPr>
                </a:tc>
                <a:tc>
                  <a:txBody>
                    <a:bodyPr/>
                    <a:lstStyle/>
                    <a:p>
                      <a:r>
                        <a:rPr lang="pt-BR" sz="1200" dirty="0">
                          <a:latin typeface="Calibri" panose="020F0502020204030204" pitchFamily="34" charset="0"/>
                          <a:cs typeface="Calibri" panose="020F0502020204030204" pitchFamily="34" charset="0"/>
                        </a:rPr>
                        <a:t>1</a:t>
                      </a:r>
                    </a:p>
                  </a:txBody>
                  <a:tcPr>
                    <a:solidFill>
                      <a:schemeClr val="bg1">
                        <a:alpha val="20000"/>
                      </a:schemeClr>
                    </a:solidFill>
                  </a:tcPr>
                </a:tc>
                <a:extLst>
                  <a:ext uri="{0D108BD9-81ED-4DB2-BD59-A6C34878D82A}">
                    <a16:rowId xmlns:a16="http://schemas.microsoft.com/office/drawing/2014/main" xmlns="" val="10015"/>
                  </a:ext>
                </a:extLst>
              </a:tr>
            </a:tbl>
          </a:graphicData>
        </a:graphic>
      </p:graphicFrame>
      <p:sp>
        <p:nvSpPr>
          <p:cNvPr id="2" name="Espaço Reservado para Rodapé 1"/>
          <p:cNvSpPr>
            <a:spLocks noGrp="1"/>
          </p:cNvSpPr>
          <p:nvPr>
            <p:ph type="ftr" sz="quarter" idx="11"/>
          </p:nvPr>
        </p:nvSpPr>
        <p:spPr>
          <a:xfrm>
            <a:off x="677334" y="6478095"/>
            <a:ext cx="6297612" cy="365125"/>
          </a:xfrm>
        </p:spPr>
        <p:txBody>
          <a:bodyPr/>
          <a:lstStyle/>
          <a:p>
            <a:pPr rtl="0"/>
            <a:r>
              <a:rPr lang="pt-BR" noProof="0" dirty="0"/>
              <a:t>Relatório Integrado de Gestão 2023 - CAU/PB</a:t>
            </a:r>
          </a:p>
        </p:txBody>
      </p:sp>
      <p:sp>
        <p:nvSpPr>
          <p:cNvPr id="8" name="Espaço Reservado para Número de Slide 7"/>
          <p:cNvSpPr>
            <a:spLocks noGrp="1"/>
          </p:cNvSpPr>
          <p:nvPr>
            <p:ph type="sldNum" sz="quarter" idx="12"/>
          </p:nvPr>
        </p:nvSpPr>
        <p:spPr>
          <a:xfrm>
            <a:off x="10992676" y="6478095"/>
            <a:ext cx="683339" cy="365125"/>
          </a:xfrm>
        </p:spPr>
        <p:txBody>
          <a:bodyPr/>
          <a:lstStyle/>
          <a:p>
            <a:pPr rtl="0"/>
            <a:fld id="{5A4A7955-6230-48B4-BD8B-A7C460F75945}" type="slidenum">
              <a:rPr lang="pt-BR" noProof="0" smtClean="0">
                <a:solidFill>
                  <a:srgbClr val="002060"/>
                </a:solidFill>
              </a:rPr>
              <a:t>10</a:t>
            </a:fld>
            <a:endParaRPr lang="pt-BR" noProof="0" dirty="0">
              <a:solidFill>
                <a:srgbClr val="002060"/>
              </a:solidFill>
            </a:endParaRPr>
          </a:p>
        </p:txBody>
      </p:sp>
      <p:sp>
        <p:nvSpPr>
          <p:cNvPr id="10" name="Retângulo 9"/>
          <p:cNvSpPr/>
          <p:nvPr/>
        </p:nvSpPr>
        <p:spPr>
          <a:xfrm>
            <a:off x="639931" y="6329512"/>
            <a:ext cx="6096000" cy="246221"/>
          </a:xfrm>
          <a:prstGeom prst="rect">
            <a:avLst/>
          </a:prstGeom>
        </p:spPr>
        <p:txBody>
          <a:bodyPr>
            <a:spAutoFit/>
          </a:bodyPr>
          <a:lstStyle/>
          <a:p>
            <a:r>
              <a:rPr lang="pt-BR" sz="1000" dirty="0"/>
              <a:t>1 Os valores em R$ de 2018 a 2021 estão atualizados pelo IPCA acumulado até 31 de dezembro de 2022</a:t>
            </a:r>
          </a:p>
        </p:txBody>
      </p:sp>
      <p:sp>
        <p:nvSpPr>
          <p:cNvPr id="12" name="Rectangle 1"/>
          <p:cNvSpPr>
            <a:spLocks noChangeArrowheads="1"/>
          </p:cNvSpPr>
          <p:nvPr/>
        </p:nvSpPr>
        <p:spPr bwMode="auto">
          <a:xfrm>
            <a:off x="6775640" y="87670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152411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cstate="print">
            <a:extLst>
              <a:ext uri="{28A0092B-C50C-407E-A947-70E740481C1C}">
                <a14:useLocalDpi xmlns:a14="http://schemas.microsoft.com/office/drawing/2010/main" val="0"/>
              </a:ext>
            </a:extLst>
          </a:blip>
          <a:srcRect t="21223"/>
          <a:stretch/>
        </p:blipFill>
        <p:spPr>
          <a:xfrm>
            <a:off x="3058715" y="-13648"/>
            <a:ext cx="9129156" cy="5402552"/>
          </a:xfrm>
          <a:prstGeom prst="rect">
            <a:avLst/>
          </a:prstGeom>
        </p:spPr>
      </p:pic>
      <p:sp>
        <p:nvSpPr>
          <p:cNvPr id="3" name="Espaço Reservado para Rodapé 2"/>
          <p:cNvSpPr>
            <a:spLocks noGrp="1"/>
          </p:cNvSpPr>
          <p:nvPr>
            <p:ph type="ftr" sz="quarter" idx="11"/>
          </p:nvPr>
        </p:nvSpPr>
        <p:spPr>
          <a:xfrm>
            <a:off x="677334" y="6805641"/>
            <a:ext cx="6297612" cy="365125"/>
          </a:xfrm>
        </p:spPr>
        <p:txBody>
          <a:bodyPr/>
          <a:lstStyle/>
          <a:p>
            <a:pPr rtl="0"/>
            <a:r>
              <a:rPr lang="pt-BR" noProof="0" dirty="0"/>
              <a:t>Relatório Integrado de Gestão 2023 - CAU/PB</a:t>
            </a:r>
          </a:p>
        </p:txBody>
      </p:sp>
      <p:sp>
        <p:nvSpPr>
          <p:cNvPr id="4" name="Espaço Reservado para Número de Slide 3"/>
          <p:cNvSpPr>
            <a:spLocks noGrp="1"/>
          </p:cNvSpPr>
          <p:nvPr>
            <p:ph type="sldNum" sz="quarter" idx="12"/>
          </p:nvPr>
        </p:nvSpPr>
        <p:spPr>
          <a:xfrm>
            <a:off x="8590663" y="6573628"/>
            <a:ext cx="683339" cy="365125"/>
          </a:xfrm>
        </p:spPr>
        <p:txBody>
          <a:bodyPr/>
          <a:lstStyle/>
          <a:p>
            <a:pPr rtl="0"/>
            <a:fld id="{5A4A7955-6230-48B4-BD8B-A7C460F75945}" type="slidenum">
              <a:rPr lang="pt-BR" noProof="0" smtClean="0"/>
              <a:t>100</a:t>
            </a:fld>
            <a:endParaRPr lang="pt-BR" noProof="0" dirty="0"/>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3379937"/>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6" name="Triângulo retângulo 5"/>
          <p:cNvSpPr/>
          <p:nvPr/>
        </p:nvSpPr>
        <p:spPr>
          <a:xfrm>
            <a:off x="1395664" y="24058"/>
            <a:ext cx="10819370" cy="6906127"/>
          </a:xfrm>
          <a:prstGeom prst="rtTriangle">
            <a:avLst/>
          </a:prstGeom>
          <a:solidFill>
            <a:srgbClr val="FFFF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8" name="Retângulo 7"/>
          <p:cNvSpPr/>
          <p:nvPr/>
        </p:nvSpPr>
        <p:spPr>
          <a:xfrm>
            <a:off x="12031" y="-1"/>
            <a:ext cx="3043451" cy="6930185"/>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9" name="Retângulo 8"/>
          <p:cNvSpPr/>
          <p:nvPr/>
        </p:nvSpPr>
        <p:spPr>
          <a:xfrm>
            <a:off x="342796" y="3516064"/>
            <a:ext cx="2357858" cy="3154710"/>
          </a:xfrm>
          <a:prstGeom prst="rect">
            <a:avLst/>
          </a:prstGeom>
          <a:noFill/>
        </p:spPr>
        <p:txBody>
          <a:bodyPr wrap="square" lIns="91440" tIns="45720" rIns="91440" bIns="45720">
            <a:spAutoFit/>
          </a:bodyPr>
          <a:lstStyle/>
          <a:p>
            <a:pPr algn="ctr"/>
            <a:r>
              <a:rPr lang="pt-BR" sz="199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endParaRPr lang="pt-BR" sz="199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Retângulo 10"/>
          <p:cNvSpPr/>
          <p:nvPr/>
        </p:nvSpPr>
        <p:spPr>
          <a:xfrm>
            <a:off x="3297304" y="4340709"/>
            <a:ext cx="4627137" cy="2062103"/>
          </a:xfrm>
          <a:prstGeom prst="rect">
            <a:avLst/>
          </a:prstGeom>
        </p:spPr>
        <p:txBody>
          <a:bodyPr wrap="square">
            <a:spAutoFit/>
          </a:bodyPr>
          <a:lstStyle/>
          <a:p>
            <a:r>
              <a:rPr lang="pt-BR" sz="3200" b="1" dirty="0">
                <a:solidFill>
                  <a:srgbClr val="6D0F3B"/>
                </a:solidFill>
                <a:latin typeface="Calibri" panose="020F0502020204030204" pitchFamily="34" charset="0"/>
                <a:cs typeface="Calibri" panose="020F0502020204030204" pitchFamily="34" charset="0"/>
              </a:rPr>
              <a:t>ALOCAÇÃO DE</a:t>
            </a:r>
          </a:p>
          <a:p>
            <a:r>
              <a:rPr lang="pt-BR" sz="3200" b="1" dirty="0">
                <a:solidFill>
                  <a:srgbClr val="6D0F3B"/>
                </a:solidFill>
                <a:latin typeface="Calibri" panose="020F0502020204030204" pitchFamily="34" charset="0"/>
                <a:cs typeface="Calibri" panose="020F0502020204030204" pitchFamily="34" charset="0"/>
              </a:rPr>
              <a:t>RECURSOS E ÁREAS</a:t>
            </a:r>
          </a:p>
          <a:p>
            <a:r>
              <a:rPr lang="pt-BR" sz="3200" b="1" dirty="0">
                <a:solidFill>
                  <a:srgbClr val="6D0F3B"/>
                </a:solidFill>
                <a:latin typeface="Calibri" panose="020F0502020204030204" pitchFamily="34" charset="0"/>
                <a:cs typeface="Calibri" panose="020F0502020204030204" pitchFamily="34" charset="0"/>
              </a:rPr>
              <a:t>ESPECIAIS DA GESTÃO</a:t>
            </a:r>
            <a:r>
              <a:rPr lang="pt-BR" sz="3200" b="1" dirty="0">
                <a:latin typeface="Calibri" panose="020F0502020204030204" pitchFamily="34" charset="0"/>
                <a:cs typeface="Calibri" panose="020F0502020204030204" pitchFamily="34" charset="0"/>
              </a:rPr>
              <a:t/>
            </a:r>
            <a:br>
              <a:rPr lang="pt-BR" sz="3200" b="1" dirty="0">
                <a:latin typeface="Calibri" panose="020F0502020204030204" pitchFamily="34" charset="0"/>
                <a:cs typeface="Calibri" panose="020F0502020204030204" pitchFamily="34" charset="0"/>
              </a:rPr>
            </a:br>
            <a:endParaRPr lang="pt-BR" sz="3200" b="1" dirty="0">
              <a:latin typeface="Calibri" panose="020F0502020204030204" pitchFamily="34" charset="0"/>
              <a:cs typeface="Calibri" panose="020F0502020204030204" pitchFamily="34" charset="0"/>
            </a:endParaRPr>
          </a:p>
        </p:txBody>
      </p:sp>
      <p:sp>
        <p:nvSpPr>
          <p:cNvPr id="12" name="Triângulo retângulo 11"/>
          <p:cNvSpPr/>
          <p:nvPr/>
        </p:nvSpPr>
        <p:spPr>
          <a:xfrm flipH="1">
            <a:off x="7207923" y="2261324"/>
            <a:ext cx="4992092" cy="4692314"/>
          </a:xfrm>
          <a:prstGeom prst="rtTriangle">
            <a:avLst/>
          </a:prstGeom>
          <a:solidFill>
            <a:srgbClr val="FF00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3" name="Retângulo 12"/>
          <p:cNvSpPr/>
          <p:nvPr/>
        </p:nvSpPr>
        <p:spPr>
          <a:xfrm>
            <a:off x="9638670" y="5028526"/>
            <a:ext cx="2317055" cy="523220"/>
          </a:xfrm>
          <a:prstGeom prst="rect">
            <a:avLst/>
          </a:prstGeom>
        </p:spPr>
        <p:txBody>
          <a:bodyPr wrap="square">
            <a:spAutoFit/>
          </a:bodyPr>
          <a:lstStyle/>
          <a:p>
            <a:r>
              <a:rPr lang="pt-BR" sz="1400" dirty="0" smtClean="0">
                <a:solidFill>
                  <a:schemeClr val="bg1"/>
                </a:solidFill>
              </a:rPr>
              <a:t>Foto: Sala </a:t>
            </a:r>
            <a:r>
              <a:rPr lang="pt-BR" sz="1400" dirty="0">
                <a:solidFill>
                  <a:schemeClr val="bg1"/>
                </a:solidFill>
              </a:rPr>
              <a:t>de Atendimento da sede do CAU/PB</a:t>
            </a:r>
          </a:p>
        </p:txBody>
      </p:sp>
    </p:spTree>
    <p:extLst>
      <p:ext uri="{BB962C8B-B14F-4D97-AF65-F5344CB8AC3E}">
        <p14:creationId xmlns:p14="http://schemas.microsoft.com/office/powerpoint/2010/main" val="8029650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409854"/>
            <a:ext cx="6297612" cy="365125"/>
          </a:xfrm>
        </p:spPr>
        <p:txBody>
          <a:bodyPr/>
          <a:lstStyle/>
          <a:p>
            <a:pPr rtl="0"/>
            <a:r>
              <a:rPr lang="pt-BR" noProof="0" dirty="0">
                <a:latin typeface="Calibri" panose="020F0502020204030204" pitchFamily="34" charset="0"/>
                <a:ea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924436" y="6409854"/>
            <a:ext cx="683339" cy="365125"/>
          </a:xfrm>
        </p:spPr>
        <p:txBody>
          <a:bodyPr/>
          <a:lstStyle/>
          <a:p>
            <a:pPr rtl="0"/>
            <a:fld id="{5A4A7955-6230-48B4-BD8B-A7C460F75945}" type="slidenum">
              <a:rPr lang="pt-BR" noProof="0" smtClean="0">
                <a:solidFill>
                  <a:srgbClr val="002060"/>
                </a:solidFill>
                <a:latin typeface="Calibri" panose="020F0502020204030204" pitchFamily="34" charset="0"/>
                <a:ea typeface="Calibri" panose="020F0502020204030204" pitchFamily="34" charset="0"/>
                <a:cs typeface="Calibri" panose="020F0502020204030204" pitchFamily="34" charset="0"/>
              </a:rPr>
              <a:t>101</a:t>
            </a:fld>
            <a:endParaRPr lang="pt-BR" noProof="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PESSOAS</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9" y="1339998"/>
            <a:ext cx="3577987" cy="2893100"/>
          </a:xfrm>
          <a:prstGeom prst="rect">
            <a:avLst/>
          </a:prstGeom>
        </p:spPr>
        <p:txBody>
          <a:bodyPr wrap="square" numCol="1" spcCol="360000">
            <a:spAutoFit/>
          </a:bodyPr>
          <a:lstStyle/>
          <a:p>
            <a:pPr algn="just"/>
            <a:r>
              <a:rPr lang="pt-BR" sz="1400" b="1" dirty="0">
                <a:latin typeface="Calibri" panose="020F0502020204030204" pitchFamily="34" charset="0"/>
                <a:ea typeface="Calibri" panose="020F0502020204030204" pitchFamily="34" charset="0"/>
                <a:cs typeface="Calibri" panose="020F0502020204030204" pitchFamily="34" charset="0"/>
              </a:rPr>
              <a:t>CAU/PB | </a:t>
            </a:r>
            <a:r>
              <a:rPr lang="pt-BR" sz="1400" dirty="0">
                <a:latin typeface="Calibri" panose="020F0502020204030204" pitchFamily="34" charset="0"/>
                <a:ea typeface="Calibri" panose="020F0502020204030204" pitchFamily="34" charset="0"/>
                <a:cs typeface="Calibri" panose="020F0502020204030204" pitchFamily="34" charset="0"/>
                <a:hlinkClick r:id="rId3"/>
              </a:rPr>
              <a:t>Força de trabalho</a:t>
            </a:r>
            <a:r>
              <a:rPr lang="pt-BR" sz="1400" dirty="0">
                <a:latin typeface="Calibri" panose="020F0502020204030204" pitchFamily="34" charset="0"/>
                <a:ea typeface="Calibri" panose="020F0502020204030204" pitchFamily="34" charset="0"/>
                <a:cs typeface="Calibri" panose="020F0502020204030204" pitchFamily="34" charset="0"/>
              </a:rPr>
              <a:t>: A composição da força de trabalho do Conselho em </a:t>
            </a:r>
            <a:r>
              <a:rPr lang="pt-BR" sz="1400" dirty="0" smtClean="0">
                <a:latin typeface="Calibri" panose="020F0502020204030204" pitchFamily="34" charset="0"/>
                <a:ea typeface="Calibri" panose="020F0502020204030204" pitchFamily="34" charset="0"/>
                <a:cs typeface="Calibri" panose="020F0502020204030204" pitchFamily="34" charset="0"/>
              </a:rPr>
              <a:t>junho </a:t>
            </a:r>
            <a:r>
              <a:rPr lang="pt-BR" sz="1400" dirty="0">
                <a:latin typeface="Calibri" panose="020F0502020204030204" pitchFamily="34" charset="0"/>
                <a:ea typeface="Calibri" panose="020F0502020204030204" pitchFamily="34" charset="0"/>
                <a:cs typeface="Calibri" panose="020F0502020204030204" pitchFamily="34" charset="0"/>
              </a:rPr>
              <a:t>de 2023 era formada por 14 colaboradores, divididos da seguinte forma:</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7 empregos de livre provimento e demissão (ELPD), sendo 1 ocupado por empregado efetivo</a:t>
            </a: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2 </a:t>
            </a:r>
            <a:r>
              <a:rPr lang="pt-BR" sz="1400" dirty="0">
                <a:latin typeface="Calibri" panose="020F0502020204030204" pitchFamily="34" charset="0"/>
                <a:ea typeface="Calibri" panose="020F0502020204030204" pitchFamily="34" charset="0"/>
                <a:cs typeface="Calibri" panose="020F0502020204030204" pitchFamily="34" charset="0"/>
              </a:rPr>
              <a:t>agentes de fiscalização</a:t>
            </a:r>
          </a:p>
          <a:p>
            <a:pPr algn="just"/>
            <a:r>
              <a:rPr lang="pt-BR" sz="1400" dirty="0">
                <a:latin typeface="Calibri" panose="020F0502020204030204" pitchFamily="34" charset="0"/>
                <a:ea typeface="Calibri" panose="020F0502020204030204" pitchFamily="34" charset="0"/>
                <a:cs typeface="Calibri" panose="020F0502020204030204" pitchFamily="34" charset="0"/>
              </a:rPr>
              <a:t>1 assistente administrativo</a:t>
            </a: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2 </a:t>
            </a:r>
            <a:r>
              <a:rPr lang="pt-BR" sz="1400" dirty="0">
                <a:latin typeface="Calibri" panose="020F0502020204030204" pitchFamily="34" charset="0"/>
                <a:ea typeface="Calibri" panose="020F0502020204030204" pitchFamily="34" charset="0"/>
                <a:cs typeface="Calibri" panose="020F0502020204030204" pitchFamily="34" charset="0"/>
              </a:rPr>
              <a:t>estagiários</a:t>
            </a:r>
          </a:p>
          <a:p>
            <a:pPr algn="just"/>
            <a:r>
              <a:rPr lang="pt-BR" sz="1400" dirty="0">
                <a:latin typeface="Calibri" panose="020F0502020204030204" pitchFamily="34" charset="0"/>
                <a:ea typeface="Calibri" panose="020F0502020204030204" pitchFamily="34" charset="0"/>
                <a:cs typeface="Calibri" panose="020F0502020204030204" pitchFamily="34" charset="0"/>
              </a:rPr>
              <a:t>1 terceirizado (mão de obra exclusiva)</a:t>
            </a:r>
          </a:p>
          <a:p>
            <a:pPr algn="just"/>
            <a:r>
              <a:rPr lang="pt-BR" sz="1400" dirty="0">
                <a:latin typeface="Calibri" panose="020F0502020204030204" pitchFamily="34" charset="0"/>
                <a:ea typeface="Calibri" panose="020F0502020204030204" pitchFamily="34" charset="0"/>
                <a:cs typeface="Calibri" panose="020F0502020204030204" pitchFamily="34" charset="0"/>
              </a:rPr>
              <a:t>1 tesoureira</a:t>
            </a:r>
          </a:p>
        </p:txBody>
      </p:sp>
      <p:sp>
        <p:nvSpPr>
          <p:cNvPr id="11" name="Retângulo 10"/>
          <p:cNvSpPr/>
          <p:nvPr/>
        </p:nvSpPr>
        <p:spPr>
          <a:xfrm>
            <a:off x="5931659" y="1"/>
            <a:ext cx="5636525" cy="1015663"/>
          </a:xfrm>
          <a:prstGeom prst="rect">
            <a:avLst/>
          </a:prstGeom>
          <a:solidFill>
            <a:schemeClr val="bg1"/>
          </a:solidFill>
        </p:spPr>
        <p:txBody>
          <a:bodyPr wrap="square" numCol="1" spcCol="360000">
            <a:spAutoFit/>
          </a:bodyPr>
          <a:lstStyle/>
          <a:p>
            <a:endParaRPr lang="pt-BR" dirty="0">
              <a:solidFill>
                <a:schemeClr val="accent6">
                  <a:lumMod val="50000"/>
                </a:schemeClr>
              </a:solidFill>
              <a:latin typeface="Calibri" panose="020F0502020204030204" pitchFamily="34" charset="0"/>
              <a:cs typeface="Calibri" panose="020F0502020204030204" pitchFamily="34" charset="0"/>
            </a:endParaRPr>
          </a:p>
          <a:p>
            <a:endParaRPr lang="pt-BR" dirty="0">
              <a:solidFill>
                <a:schemeClr val="accent6">
                  <a:lumMod val="50000"/>
                </a:schemeClr>
              </a:solidFill>
              <a:latin typeface="Calibri" panose="020F0502020204030204" pitchFamily="34" charset="0"/>
              <a:cs typeface="Calibri" panose="020F0502020204030204" pitchFamily="34" charset="0"/>
            </a:endParaRPr>
          </a:p>
          <a:p>
            <a:r>
              <a:rPr lang="pt-BR" sz="2400" dirty="0">
                <a:solidFill>
                  <a:schemeClr val="accent6">
                    <a:lumMod val="50000"/>
                  </a:schemeClr>
                </a:solidFill>
                <a:latin typeface="Calibri" panose="020F0502020204030204" pitchFamily="34" charset="0"/>
                <a:cs typeface="Calibri" panose="020F0502020204030204" pitchFamily="34" charset="0"/>
              </a:rPr>
              <a:t>RESULTADOS E DESEMPENHO</a:t>
            </a:r>
          </a:p>
        </p:txBody>
      </p:sp>
      <p:graphicFrame>
        <p:nvGraphicFramePr>
          <p:cNvPr id="23" name="Tabela 22"/>
          <p:cNvGraphicFramePr>
            <a:graphicFrameLocks noGrp="1"/>
          </p:cNvGraphicFramePr>
          <p:nvPr>
            <p:extLst>
              <p:ext uri="{D42A27DB-BD31-4B8C-83A1-F6EECF244321}">
                <p14:modId xmlns:p14="http://schemas.microsoft.com/office/powerpoint/2010/main" val="2619648515"/>
              </p:ext>
            </p:extLst>
          </p:nvPr>
        </p:nvGraphicFramePr>
        <p:xfrm>
          <a:off x="7789797" y="1448363"/>
          <a:ext cx="3874491" cy="2641600"/>
        </p:xfrm>
        <a:graphic>
          <a:graphicData uri="http://schemas.openxmlformats.org/drawingml/2006/table">
            <a:tbl>
              <a:tblPr firstRow="1" bandRow="1">
                <a:tableStyleId>{EB344D84-9AFB-497E-A393-DC336BA19D2E}</a:tableStyleId>
              </a:tblPr>
              <a:tblGrid>
                <a:gridCol w="1291497">
                  <a:extLst>
                    <a:ext uri="{9D8B030D-6E8A-4147-A177-3AD203B41FA5}">
                      <a16:colId xmlns:a16="http://schemas.microsoft.com/office/drawing/2014/main" xmlns="" val="20000"/>
                    </a:ext>
                  </a:extLst>
                </a:gridCol>
                <a:gridCol w="1291497">
                  <a:extLst>
                    <a:ext uri="{9D8B030D-6E8A-4147-A177-3AD203B41FA5}">
                      <a16:colId xmlns:a16="http://schemas.microsoft.com/office/drawing/2014/main" xmlns="" val="20001"/>
                    </a:ext>
                  </a:extLst>
                </a:gridCol>
                <a:gridCol w="1291497">
                  <a:extLst>
                    <a:ext uri="{9D8B030D-6E8A-4147-A177-3AD203B41FA5}">
                      <a16:colId xmlns:a16="http://schemas.microsoft.com/office/drawing/2014/main" xmlns="" val="20002"/>
                    </a:ext>
                  </a:extLst>
                </a:gridCol>
              </a:tblGrid>
              <a:tr h="370840">
                <a:tc gridSpan="3">
                  <a:txBody>
                    <a:bodyPr/>
                    <a:lstStyle/>
                    <a:p>
                      <a:pPr algn="ctr"/>
                      <a:r>
                        <a:rPr lang="pt-BR" dirty="0">
                          <a:latin typeface="Calibri" panose="020F0502020204030204" pitchFamily="34" charset="0"/>
                          <a:ea typeface="Calibri" panose="020F0502020204030204" pitchFamily="34" charset="0"/>
                          <a:cs typeface="Calibri" panose="020F0502020204030204" pitchFamily="34" charset="0"/>
                        </a:rPr>
                        <a:t>Distribuição de Empregados </a:t>
                      </a:r>
                    </a:p>
                    <a:p>
                      <a:pPr algn="ctr"/>
                      <a:r>
                        <a:rPr lang="pt-BR" dirty="0">
                          <a:latin typeface="Calibri" panose="020F0502020204030204" pitchFamily="34" charset="0"/>
                          <a:ea typeface="Calibri" panose="020F0502020204030204" pitchFamily="34" charset="0"/>
                          <a:cs typeface="Calibri" panose="020F0502020204030204" pitchFamily="34" charset="0"/>
                        </a:rPr>
                        <a:t>por gênero</a:t>
                      </a:r>
                    </a:p>
                  </a:txBody>
                  <a:tcPr/>
                </a:tc>
                <a:tc hMerge="1">
                  <a:txBody>
                    <a:bodyPr/>
                    <a:lstStyle/>
                    <a:p>
                      <a:endParaRPr lang="pt-BR" dirty="0"/>
                    </a:p>
                  </a:txBody>
                  <a:tcPr/>
                </a:tc>
                <a:tc hMerge="1">
                  <a:txBody>
                    <a:bodyPr/>
                    <a:lstStyle/>
                    <a:p>
                      <a:endParaRPr lang="pt-BR" dirty="0"/>
                    </a:p>
                  </a:txBody>
                  <a:tcPr/>
                </a:tc>
                <a:extLst>
                  <a:ext uri="{0D108BD9-81ED-4DB2-BD59-A6C34878D82A}">
                    <a16:rowId xmlns:a16="http://schemas.microsoft.com/office/drawing/2014/main" xmlns="" val="10000"/>
                  </a:ext>
                </a:extLst>
              </a:tr>
              <a:tr h="370840">
                <a:tc>
                  <a:txBody>
                    <a:bodyPr/>
                    <a:lstStyle/>
                    <a:p>
                      <a:pPr algn="ctr"/>
                      <a:r>
                        <a:rPr lang="pt-BR" sz="1600" dirty="0">
                          <a:latin typeface="Calibri" panose="020F0502020204030204" pitchFamily="34" charset="0"/>
                          <a:ea typeface="Calibri" panose="020F0502020204030204" pitchFamily="34" charset="0"/>
                          <a:cs typeface="Calibri" panose="020F0502020204030204" pitchFamily="34" charset="0"/>
                        </a:rPr>
                        <a:t>CONTRATO</a:t>
                      </a:r>
                      <a:endParaRPr lang="pt-BR" sz="1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t-BR" sz="1600" dirty="0">
                          <a:latin typeface="Calibri" panose="020F0502020204030204" pitchFamily="34" charset="0"/>
                          <a:ea typeface="Calibri" panose="020F0502020204030204" pitchFamily="34" charset="0"/>
                          <a:cs typeface="Calibri" panose="020F0502020204030204" pitchFamily="34" charset="0"/>
                        </a:rPr>
                        <a:t>Masculino</a:t>
                      </a:r>
                      <a:endParaRPr lang="pt-BR" sz="1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t-BR" sz="1600" dirty="0">
                          <a:latin typeface="Calibri" panose="020F0502020204030204" pitchFamily="34" charset="0"/>
                          <a:ea typeface="Calibri" panose="020F0502020204030204" pitchFamily="34" charset="0"/>
                          <a:cs typeface="Calibri" panose="020F0502020204030204" pitchFamily="34" charset="0"/>
                        </a:rPr>
                        <a:t>Feminino</a:t>
                      </a:r>
                      <a:endParaRPr lang="pt-BR" sz="1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1"/>
                  </a:ext>
                </a:extLst>
              </a:tr>
              <a:tr h="370840">
                <a:tc>
                  <a:txBody>
                    <a:bodyPr/>
                    <a:lstStyle/>
                    <a:p>
                      <a:r>
                        <a:rPr lang="pt-BR" sz="1400" dirty="0">
                          <a:latin typeface="Calibri" panose="020F0502020204030204" pitchFamily="34" charset="0"/>
                          <a:ea typeface="Calibri" panose="020F0502020204030204" pitchFamily="34" charset="0"/>
                          <a:cs typeface="Calibri" panose="020F0502020204030204" pitchFamily="34" charset="0"/>
                        </a:rPr>
                        <a:t>LPD/EFETIVO</a:t>
                      </a:r>
                      <a:endParaRPr lang="pt-BR" sz="14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endParaRPr lang="pt-BR"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t-BR" sz="1400" dirty="0">
                          <a:latin typeface="Calibri" panose="020F0502020204030204" pitchFamily="34" charset="0"/>
                          <a:ea typeface="Calibri" panose="020F0502020204030204" pitchFamily="34" charset="0"/>
                          <a:cs typeface="Calibri" panose="020F0502020204030204" pitchFamily="34" charset="0"/>
                        </a:rPr>
                        <a:t>1</a:t>
                      </a:r>
                    </a:p>
                  </a:txBody>
                  <a:tcPr/>
                </a:tc>
                <a:extLst>
                  <a:ext uri="{0D108BD9-81ED-4DB2-BD59-A6C34878D82A}">
                    <a16:rowId xmlns:a16="http://schemas.microsoft.com/office/drawing/2014/main" xmlns="" val="10002"/>
                  </a:ext>
                </a:extLst>
              </a:tr>
              <a:tr h="370840">
                <a:tc>
                  <a:txBody>
                    <a:bodyPr/>
                    <a:lstStyle/>
                    <a:p>
                      <a:r>
                        <a:rPr lang="pt-BR" sz="1400" dirty="0">
                          <a:latin typeface="Calibri" panose="020F0502020204030204" pitchFamily="34" charset="0"/>
                          <a:ea typeface="Calibri" panose="020F0502020204030204" pitchFamily="34" charset="0"/>
                          <a:cs typeface="Calibri" panose="020F0502020204030204" pitchFamily="34" charset="0"/>
                        </a:rPr>
                        <a:t>LPD</a:t>
                      </a:r>
                      <a:endParaRPr lang="pt-BR" sz="14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t-BR" sz="1400" dirty="0">
                          <a:latin typeface="Calibri" panose="020F0502020204030204" pitchFamily="34" charset="0"/>
                          <a:ea typeface="Calibri" panose="020F0502020204030204" pitchFamily="34" charset="0"/>
                          <a:cs typeface="Calibri" panose="020F0502020204030204" pitchFamily="34" charset="0"/>
                        </a:rPr>
                        <a:t>2</a:t>
                      </a:r>
                    </a:p>
                  </a:txBody>
                  <a:tcPr/>
                </a:tc>
                <a:tc>
                  <a:txBody>
                    <a:bodyPr/>
                    <a:lstStyle/>
                    <a:p>
                      <a:pPr algn="ctr"/>
                      <a:r>
                        <a:rPr lang="pt-BR" sz="1400" dirty="0">
                          <a:latin typeface="Calibri" panose="020F0502020204030204" pitchFamily="34" charset="0"/>
                          <a:ea typeface="Calibri" panose="020F0502020204030204" pitchFamily="34" charset="0"/>
                          <a:cs typeface="Calibri" panose="020F0502020204030204" pitchFamily="34" charset="0"/>
                        </a:rPr>
                        <a:t>4</a:t>
                      </a:r>
                    </a:p>
                  </a:txBody>
                  <a:tcPr/>
                </a:tc>
                <a:extLst>
                  <a:ext uri="{0D108BD9-81ED-4DB2-BD59-A6C34878D82A}">
                    <a16:rowId xmlns:a16="http://schemas.microsoft.com/office/drawing/2014/main" xmlns=""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latin typeface="Calibri" panose="020F0502020204030204" pitchFamily="34" charset="0"/>
                          <a:ea typeface="Calibri" panose="020F0502020204030204" pitchFamily="34" charset="0"/>
                          <a:cs typeface="Calibri" panose="020F0502020204030204" pitchFamily="34" charset="0"/>
                        </a:rPr>
                        <a:t>EFETIVO</a:t>
                      </a:r>
                      <a:endParaRPr lang="pt-BR" sz="14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t-BR" sz="14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pt-BR" sz="1400" dirty="0">
                          <a:latin typeface="Calibri" panose="020F0502020204030204" pitchFamily="34" charset="0"/>
                          <a:ea typeface="Calibri" panose="020F0502020204030204" pitchFamily="34" charset="0"/>
                          <a:cs typeface="Calibri" panose="020F0502020204030204" pitchFamily="34" charset="0"/>
                        </a:rPr>
                        <a:t>3</a:t>
                      </a:r>
                    </a:p>
                  </a:txBody>
                  <a:tcPr/>
                </a:tc>
                <a:extLst>
                  <a:ext uri="{0D108BD9-81ED-4DB2-BD59-A6C34878D82A}">
                    <a16:rowId xmlns:a16="http://schemas.microsoft.com/office/drawing/2014/main" xmlns="" val="10004"/>
                  </a:ext>
                </a:extLst>
              </a:tr>
              <a:tr h="370840">
                <a:tc>
                  <a:txBody>
                    <a:bodyPr/>
                    <a:lstStyle/>
                    <a:p>
                      <a:r>
                        <a:rPr lang="pt-BR" sz="1400" dirty="0">
                          <a:latin typeface="Calibri" panose="020F0502020204030204" pitchFamily="34" charset="0"/>
                          <a:ea typeface="Calibri" panose="020F0502020204030204" pitchFamily="34" charset="0"/>
                          <a:cs typeface="Calibri" panose="020F0502020204030204" pitchFamily="34" charset="0"/>
                        </a:rPr>
                        <a:t>TEMPORÁRIO (estagiário)</a:t>
                      </a:r>
                      <a:endParaRPr lang="pt-BR" sz="14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endParaRPr lang="pt-BR"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pt-BR" sz="1400" dirty="0" smtClean="0">
                          <a:latin typeface="Calibri" panose="020F0502020204030204" pitchFamily="34" charset="0"/>
                          <a:ea typeface="Calibri" panose="020F0502020204030204" pitchFamily="34" charset="0"/>
                          <a:cs typeface="Calibri" panose="020F0502020204030204" pitchFamily="34" charset="0"/>
                        </a:rPr>
                        <a:t>2</a:t>
                      </a:r>
                      <a:endParaRPr lang="pt-BR" sz="14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5"/>
                  </a:ext>
                </a:extLst>
              </a:tr>
            </a:tbl>
          </a:graphicData>
        </a:graphic>
      </p:graphicFrame>
      <p:pic>
        <p:nvPicPr>
          <p:cNvPr id="9" name="Imagem 8"/>
          <p:cNvPicPr>
            <a:picLocks noChangeAspect="1"/>
          </p:cNvPicPr>
          <p:nvPr/>
        </p:nvPicPr>
        <p:blipFill>
          <a:blip r:embed="rId4"/>
          <a:stretch>
            <a:fillRect/>
          </a:stretch>
        </p:blipFill>
        <p:spPr>
          <a:xfrm>
            <a:off x="4448003" y="1262460"/>
            <a:ext cx="3090940" cy="3127519"/>
          </a:xfrm>
          <a:prstGeom prst="rect">
            <a:avLst/>
          </a:prstGeom>
        </p:spPr>
      </p:pic>
      <p:pic>
        <p:nvPicPr>
          <p:cNvPr id="12" name="Imagem 11"/>
          <p:cNvPicPr>
            <a:picLocks noChangeAspect="1"/>
          </p:cNvPicPr>
          <p:nvPr/>
        </p:nvPicPr>
        <p:blipFill>
          <a:blip r:embed="rId5"/>
          <a:stretch>
            <a:fillRect/>
          </a:stretch>
        </p:blipFill>
        <p:spPr>
          <a:xfrm>
            <a:off x="4246766" y="4412044"/>
            <a:ext cx="3493414" cy="2309435"/>
          </a:xfrm>
          <a:prstGeom prst="rect">
            <a:avLst/>
          </a:prstGeom>
        </p:spPr>
      </p:pic>
    </p:spTree>
    <p:extLst>
      <p:ext uri="{BB962C8B-B14F-4D97-AF65-F5344CB8AC3E}">
        <p14:creationId xmlns:p14="http://schemas.microsoft.com/office/powerpoint/2010/main" val="266494131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4"/>
          <a:stretch>
            <a:fillRect/>
          </a:stretch>
        </p:blipFill>
        <p:spPr>
          <a:xfrm>
            <a:off x="7408636" y="1139650"/>
            <a:ext cx="3229417" cy="3262337"/>
          </a:xfrm>
          <a:prstGeom prst="rect">
            <a:avLst/>
          </a:prstGeom>
        </p:spPr>
      </p:pic>
      <p:sp>
        <p:nvSpPr>
          <p:cNvPr id="5" name="CaixaDeTexto 4"/>
          <p:cNvSpPr txBox="1"/>
          <p:nvPr/>
        </p:nvSpPr>
        <p:spPr>
          <a:xfrm>
            <a:off x="518615" y="2739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10" name="CaixaDeTexto 9"/>
          <p:cNvSpPr txBox="1"/>
          <p:nvPr/>
        </p:nvSpPr>
        <p:spPr>
          <a:xfrm>
            <a:off x="4555958" y="6232720"/>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50798"/>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92673" y="6450798"/>
            <a:ext cx="683339" cy="365125"/>
          </a:xfrm>
        </p:spPr>
        <p:txBody>
          <a:bodyPr/>
          <a:lstStyle/>
          <a:p>
            <a:pPr rtl="0"/>
            <a:fld id="{5A4A7955-6230-48B4-BD8B-A7C460F75945}" type="slidenum">
              <a:rPr lang="pt-BR" noProof="0" smtClean="0">
                <a:solidFill>
                  <a:srgbClr val="002060"/>
                </a:solidFill>
              </a:rPr>
              <a:t>102</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PESSOAS</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9" y="1339998"/>
            <a:ext cx="3577987" cy="4401205"/>
          </a:xfrm>
          <a:prstGeom prst="rect">
            <a:avLst/>
          </a:prstGeom>
        </p:spPr>
        <p:txBody>
          <a:bodyPr wrap="square" numCol="1" spcCol="360000">
            <a:spAutoFit/>
          </a:bodyPr>
          <a:lstStyle/>
          <a:p>
            <a:pPr algn="just"/>
            <a:r>
              <a:rPr lang="pt-BR" sz="1400" b="1" dirty="0">
                <a:latin typeface="Calibri" panose="020F0502020204030204" pitchFamily="34" charset="0"/>
                <a:ea typeface="Calibri" panose="020F0502020204030204" pitchFamily="34" charset="0"/>
                <a:cs typeface="Calibri" panose="020F0502020204030204" pitchFamily="34" charset="0"/>
              </a:rPr>
              <a:t>Gestão do CAU/PB: </a:t>
            </a:r>
            <a:r>
              <a:rPr lang="pt-BR" sz="1400" dirty="0" smtClean="0">
                <a:latin typeface="Calibri" panose="020F0502020204030204" pitchFamily="34" charset="0"/>
                <a:ea typeface="Calibri" panose="020F0502020204030204" pitchFamily="34" charset="0"/>
                <a:cs typeface="Calibri" panose="020F0502020204030204" pitchFamily="34" charset="0"/>
              </a:rPr>
              <a:t>Em </a:t>
            </a:r>
            <a:r>
              <a:rPr lang="pt-BR" sz="1400" dirty="0">
                <a:latin typeface="Calibri" panose="020F0502020204030204" pitchFamily="34" charset="0"/>
                <a:ea typeface="Calibri" panose="020F0502020204030204" pitchFamily="34" charset="0"/>
                <a:cs typeface="Calibri" panose="020F0502020204030204" pitchFamily="34" charset="0"/>
              </a:rPr>
              <a:t>2023, o CAU/PB possuía um total de 7 empregos de livre provimento e demissão equiparados ao DAS 1, 2 e 3. Desses, 14,3% eram ocupados por empregados detentores de empregos efetivos. </a:t>
            </a:r>
          </a:p>
          <a:p>
            <a:pPr algn="just"/>
            <a:r>
              <a:rPr lang="pt-BR" sz="1400" b="1" dirty="0">
                <a:latin typeface="Calibri" panose="020F0502020204030204" pitchFamily="34" charset="0"/>
                <a:ea typeface="Calibri" panose="020F0502020204030204" pitchFamily="34" charset="0"/>
                <a:cs typeface="Calibri" panose="020F0502020204030204" pitchFamily="34" charset="0"/>
              </a:rPr>
              <a:t>Níveis de qualificação dos empregados:</a:t>
            </a:r>
            <a:r>
              <a:rPr lang="pt-BR" sz="1400" dirty="0">
                <a:latin typeface="Calibri" panose="020F0502020204030204" pitchFamily="34" charset="0"/>
                <a:ea typeface="Calibri" panose="020F0502020204030204" pitchFamily="34" charset="0"/>
                <a:cs typeface="Calibri" panose="020F0502020204030204" pitchFamily="34" charset="0"/>
              </a:rPr>
              <a:t> Do quadro de efetivos e livre provimento, no ano de 2023, dentre os 11 colaboradores divididos entre livre provimento e efetivos, todos possuem nível superior, mesmo os que ocupam cargos de nível médio.</a:t>
            </a:r>
          </a:p>
          <a:p>
            <a:pPr algn="just"/>
            <a:r>
              <a:rPr lang="pt-BR" sz="1400" b="1" dirty="0">
                <a:latin typeface="Calibri" panose="020F0502020204030204" pitchFamily="34" charset="0"/>
                <a:ea typeface="Calibri" panose="020F0502020204030204" pitchFamily="34" charset="0"/>
                <a:cs typeface="Calibri" panose="020F0502020204030204" pitchFamily="34" charset="0"/>
              </a:rPr>
              <a:t>Salários dos empregados em gráficos:</a:t>
            </a:r>
            <a:r>
              <a:rPr lang="pt-BR" sz="1400" dirty="0">
                <a:latin typeface="Calibri" panose="020F0502020204030204" pitchFamily="34" charset="0"/>
                <a:ea typeface="Calibri" panose="020F0502020204030204" pitchFamily="34" charset="0"/>
                <a:cs typeface="Calibri" panose="020F0502020204030204" pitchFamily="34" charset="0"/>
              </a:rPr>
              <a:t> Para uma</a:t>
            </a:r>
          </a:p>
          <a:p>
            <a:pPr algn="just"/>
            <a:r>
              <a:rPr lang="pt-BR" sz="1400" dirty="0">
                <a:latin typeface="Calibri" panose="020F0502020204030204" pitchFamily="34" charset="0"/>
                <a:ea typeface="Calibri" panose="020F0502020204030204" pitchFamily="34" charset="0"/>
                <a:cs typeface="Calibri" panose="020F0502020204030204" pitchFamily="34" charset="0"/>
              </a:rPr>
              <a:t>melhor visualização, criamos um gráfico com os salários de empregados efetivos e de livre provimento.</a:t>
            </a:r>
          </a:p>
          <a:p>
            <a:pPr algn="just"/>
            <a:r>
              <a:rPr lang="pt-BR" sz="1400" b="1" dirty="0">
                <a:latin typeface="Calibri" panose="020F0502020204030204" pitchFamily="34" charset="0"/>
                <a:ea typeface="Calibri" panose="020F0502020204030204" pitchFamily="34" charset="0"/>
                <a:cs typeface="Calibri" panose="020F0502020204030204" pitchFamily="34" charset="0"/>
              </a:rPr>
              <a:t>Evolução dos gastos com pessoal:</a:t>
            </a:r>
            <a:r>
              <a:rPr lang="pt-BR" sz="1400" dirty="0">
                <a:latin typeface="Calibri" panose="020F0502020204030204" pitchFamily="34" charset="0"/>
                <a:ea typeface="Calibri" panose="020F0502020204030204" pitchFamily="34" charset="0"/>
                <a:cs typeface="Calibri" panose="020F0502020204030204" pitchFamily="34" charset="0"/>
              </a:rPr>
              <a:t> No ano de 2023, a receita </a:t>
            </a:r>
            <a:r>
              <a:rPr lang="pt-BR" sz="1400" dirty="0" smtClean="0">
                <a:latin typeface="Calibri" panose="020F0502020204030204" pitchFamily="34" charset="0"/>
                <a:ea typeface="Calibri" panose="020F0502020204030204" pitchFamily="34" charset="0"/>
                <a:cs typeface="Calibri" panose="020F0502020204030204" pitchFamily="34" charset="0"/>
              </a:rPr>
              <a:t>corrente </a:t>
            </a:r>
            <a:r>
              <a:rPr lang="pt-BR" sz="1400" dirty="0">
                <a:latin typeface="Calibri" panose="020F0502020204030204" pitchFamily="34" charset="0"/>
                <a:ea typeface="Calibri" panose="020F0502020204030204" pitchFamily="34" charset="0"/>
                <a:cs typeface="Calibri" panose="020F0502020204030204" pitchFamily="34" charset="0"/>
              </a:rPr>
              <a:t>foi de R$ </a:t>
            </a:r>
            <a:r>
              <a:rPr lang="pt-BR" sz="1400" dirty="0" smtClean="0">
                <a:latin typeface="Calibri" panose="020F0502020204030204" pitchFamily="34" charset="0"/>
                <a:ea typeface="Calibri" panose="020F0502020204030204" pitchFamily="34" charset="0"/>
                <a:cs typeface="Calibri" panose="020F0502020204030204" pitchFamily="34" charset="0"/>
              </a:rPr>
              <a:t>2.937.277,63 </a:t>
            </a:r>
            <a:r>
              <a:rPr lang="pt-BR" sz="1400" dirty="0">
                <a:latin typeface="Calibri" panose="020F0502020204030204" pitchFamily="34" charset="0"/>
                <a:ea typeface="Calibri" panose="020F0502020204030204" pitchFamily="34" charset="0"/>
                <a:cs typeface="Calibri" panose="020F0502020204030204" pitchFamily="34" charset="0"/>
              </a:rPr>
              <a:t>e a despesa com pessoal (salários e encargos) foi de R$ </a:t>
            </a:r>
            <a:r>
              <a:rPr lang="pt-BR" sz="1400" dirty="0" smtClean="0">
                <a:latin typeface="Calibri" panose="020F0502020204030204" pitchFamily="34" charset="0"/>
                <a:ea typeface="Calibri" panose="020F0502020204030204" pitchFamily="34" charset="0"/>
                <a:cs typeface="Calibri" panose="020F0502020204030204" pitchFamily="34" charset="0"/>
              </a:rPr>
              <a:t>1.363.656,90 </a:t>
            </a:r>
            <a:r>
              <a:rPr lang="pt-BR" sz="1400" dirty="0">
                <a:latin typeface="Calibri" panose="020F0502020204030204" pitchFamily="34" charset="0"/>
                <a:ea typeface="Calibri" panose="020F0502020204030204" pitchFamily="34" charset="0"/>
                <a:cs typeface="Calibri" panose="020F0502020204030204" pitchFamily="34" charset="0"/>
              </a:rPr>
              <a:t>— totalizando </a:t>
            </a:r>
            <a:r>
              <a:rPr lang="pt-BR" sz="1400" dirty="0" smtClean="0">
                <a:latin typeface="Calibri" panose="020F0502020204030204" pitchFamily="34" charset="0"/>
                <a:ea typeface="Calibri" panose="020F0502020204030204" pitchFamily="34" charset="0"/>
                <a:cs typeface="Calibri" panose="020F0502020204030204" pitchFamily="34" charset="0"/>
              </a:rPr>
              <a:t>46,4%.</a:t>
            </a:r>
            <a:endParaRPr lang="pt-BR" sz="1400" dirty="0">
              <a:latin typeface="Calibri" panose="020F0502020204030204" pitchFamily="34" charset="0"/>
              <a:ea typeface="Calibri" panose="020F0502020204030204" pitchFamily="34" charset="0"/>
              <a:cs typeface="Calibri" panose="020F0502020204030204" pitchFamily="34" charset="0"/>
            </a:endParaRPr>
          </a:p>
        </p:txBody>
      </p:sp>
      <p:sp>
        <p:nvSpPr>
          <p:cNvPr id="11" name="Retângulo 10"/>
          <p:cNvSpPr/>
          <p:nvPr/>
        </p:nvSpPr>
        <p:spPr>
          <a:xfrm>
            <a:off x="5931659" y="1"/>
            <a:ext cx="5636525" cy="1015663"/>
          </a:xfrm>
          <a:prstGeom prst="rect">
            <a:avLst/>
          </a:prstGeom>
          <a:solidFill>
            <a:schemeClr val="bg1"/>
          </a:solidFill>
        </p:spPr>
        <p:txBody>
          <a:bodyPr wrap="square" numCol="1" spcCol="360000">
            <a:spAutoFit/>
          </a:bodyPr>
          <a:lstStyle/>
          <a:p>
            <a:endParaRPr lang="pt-BR" dirty="0">
              <a:solidFill>
                <a:schemeClr val="accent6">
                  <a:lumMod val="50000"/>
                </a:schemeClr>
              </a:solidFill>
              <a:latin typeface="Calibri" panose="020F0502020204030204" pitchFamily="34" charset="0"/>
              <a:cs typeface="Calibri" panose="020F0502020204030204" pitchFamily="34" charset="0"/>
            </a:endParaRPr>
          </a:p>
          <a:p>
            <a:endParaRPr lang="pt-BR" dirty="0">
              <a:solidFill>
                <a:schemeClr val="accent6">
                  <a:lumMod val="50000"/>
                </a:schemeClr>
              </a:solidFill>
              <a:latin typeface="Calibri" panose="020F0502020204030204" pitchFamily="34" charset="0"/>
              <a:cs typeface="Calibri" panose="020F0502020204030204" pitchFamily="34" charset="0"/>
            </a:endParaRPr>
          </a:p>
          <a:p>
            <a:r>
              <a:rPr lang="pt-BR" sz="2400" dirty="0">
                <a:solidFill>
                  <a:schemeClr val="accent6">
                    <a:lumMod val="50000"/>
                  </a:schemeClr>
                </a:solidFill>
                <a:latin typeface="Calibri" panose="020F0502020204030204" pitchFamily="34" charset="0"/>
                <a:cs typeface="Calibri" panose="020F0502020204030204" pitchFamily="34" charset="0"/>
              </a:rPr>
              <a:t>RESULTADOS E DESEMPENHO</a:t>
            </a:r>
          </a:p>
        </p:txBody>
      </p:sp>
      <p:grpSp>
        <p:nvGrpSpPr>
          <p:cNvPr id="43" name="Grupo 42"/>
          <p:cNvGrpSpPr/>
          <p:nvPr/>
        </p:nvGrpSpPr>
        <p:grpSpPr>
          <a:xfrm>
            <a:off x="9697450" y="1690927"/>
            <a:ext cx="1483549" cy="400110"/>
            <a:chOff x="9444251" y="3209892"/>
            <a:chExt cx="1727281" cy="459773"/>
          </a:xfrm>
        </p:grpSpPr>
        <p:sp>
          <p:nvSpPr>
            <p:cNvPr id="39" name="Retângulo 38"/>
            <p:cNvSpPr/>
            <p:nvPr/>
          </p:nvSpPr>
          <p:spPr>
            <a:xfrm>
              <a:off x="10099867" y="3209892"/>
              <a:ext cx="1071665" cy="459773"/>
            </a:xfrm>
            <a:prstGeom prst="rect">
              <a:avLst/>
            </a:prstGeom>
            <a:noFill/>
          </p:spPr>
          <p:txBody>
            <a:bodyPr wrap="none" lIns="91440" tIns="45720" rIns="91440" bIns="45720">
              <a:spAutoFit/>
            </a:bodyPr>
            <a:lstStyle/>
            <a:p>
              <a:pPr algn="ctr" defTabSz="720000"/>
              <a:r>
                <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Gerente Geral</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a:t>
              </a:r>
              <a:r>
                <a:rPr lang="pt-BR" sz="1000" dirty="0" smtClean="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9.268,00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42" name="Conector reto 41"/>
            <p:cNvCxnSpPr/>
            <p:nvPr/>
          </p:nvCxnSpPr>
          <p:spPr>
            <a:xfrm flipV="1">
              <a:off x="9444251" y="3408951"/>
              <a:ext cx="1688419" cy="1993"/>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grpSp>
      <p:sp>
        <p:nvSpPr>
          <p:cNvPr id="45" name="Retângulo 44"/>
          <p:cNvSpPr/>
          <p:nvPr/>
        </p:nvSpPr>
        <p:spPr>
          <a:xfrm>
            <a:off x="10158510" y="2567561"/>
            <a:ext cx="1741182" cy="400110"/>
          </a:xfrm>
          <a:prstGeom prst="rect">
            <a:avLst/>
          </a:prstGeom>
          <a:noFill/>
        </p:spPr>
        <p:txBody>
          <a:bodyPr wrap="none" lIns="91440" tIns="45720" rIns="91440" bIns="45720">
            <a:spAutoFit/>
          </a:bodyPr>
          <a:lstStyle/>
          <a:p>
            <a:pPr algn="ctr" defTabSz="720000"/>
            <a:r>
              <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Gerente Téc. E de Fiscalização</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a:t>
            </a:r>
            <a:r>
              <a:rPr lang="pt-BR" sz="1000" dirty="0" smtClean="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8.550,00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46" name="Conector reto 45"/>
          <p:cNvCxnSpPr/>
          <p:nvPr/>
        </p:nvCxnSpPr>
        <p:spPr>
          <a:xfrm flipV="1">
            <a:off x="10193325" y="2742523"/>
            <a:ext cx="1583520" cy="1"/>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
        <p:nvSpPr>
          <p:cNvPr id="48" name="Retângulo 47"/>
          <p:cNvSpPr/>
          <p:nvPr/>
        </p:nvSpPr>
        <p:spPr>
          <a:xfrm>
            <a:off x="10006756" y="3535405"/>
            <a:ext cx="1402948" cy="400110"/>
          </a:xfrm>
          <a:prstGeom prst="rect">
            <a:avLst/>
          </a:prstGeom>
          <a:noFill/>
        </p:spPr>
        <p:txBody>
          <a:bodyPr wrap="none" lIns="91440" tIns="45720" rIns="91440" bIns="45720">
            <a:spAutoFit/>
          </a:bodyPr>
          <a:lstStyle/>
          <a:p>
            <a:pPr algn="ctr" defTabSz="720000"/>
            <a:r>
              <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Agentes de Fiscalização</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a:t>
            </a:r>
            <a:r>
              <a:rPr lang="pt-BR" sz="1000" dirty="0" smtClean="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15.624,00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52" name="Retângulo 51"/>
          <p:cNvSpPr/>
          <p:nvPr/>
        </p:nvSpPr>
        <p:spPr>
          <a:xfrm>
            <a:off x="6821065" y="4090827"/>
            <a:ext cx="1319593" cy="400110"/>
          </a:xfrm>
          <a:prstGeom prst="rect">
            <a:avLst/>
          </a:prstGeom>
          <a:noFill/>
        </p:spPr>
        <p:txBody>
          <a:bodyPr wrap="none" lIns="91440" tIns="45720" rIns="91440" bIns="45720">
            <a:spAutoFit/>
          </a:bodyPr>
          <a:lstStyle/>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Coord. Administrativa</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a:t>
            </a:r>
            <a:r>
              <a:rPr lang="pt-BR" sz="1000" dirty="0" smtClean="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5.815,00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53" name="Conector reto 52"/>
          <p:cNvCxnSpPr>
            <a:stCxn id="52" idx="1"/>
          </p:cNvCxnSpPr>
          <p:nvPr/>
        </p:nvCxnSpPr>
        <p:spPr>
          <a:xfrm flipV="1">
            <a:off x="6821065" y="4265790"/>
            <a:ext cx="1219985" cy="2509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57" name="Retângulo 56"/>
          <p:cNvSpPr/>
          <p:nvPr/>
        </p:nvSpPr>
        <p:spPr>
          <a:xfrm>
            <a:off x="5065874" y="2844178"/>
            <a:ext cx="2492991" cy="400110"/>
          </a:xfrm>
          <a:prstGeom prst="rect">
            <a:avLst/>
          </a:prstGeom>
          <a:noFill/>
        </p:spPr>
        <p:txBody>
          <a:bodyPr wrap="none" lIns="91440" tIns="45720" rIns="91440" bIns="45720">
            <a:spAutoFit/>
          </a:bodyPr>
          <a:lstStyle/>
          <a:p>
            <a:pPr algn="ctr" defTabSz="720000"/>
            <a:r>
              <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Assessores Jurídico, Comunicação e Contábil</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a:t>
            </a:r>
            <a:r>
              <a:rPr lang="pt-BR" sz="1000" dirty="0" smtClean="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16.715,00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58" name="Conector reto 57"/>
          <p:cNvCxnSpPr/>
          <p:nvPr/>
        </p:nvCxnSpPr>
        <p:spPr>
          <a:xfrm>
            <a:off x="5241764" y="3017838"/>
            <a:ext cx="2454127" cy="868"/>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60" name="Retângulo 59"/>
          <p:cNvSpPr/>
          <p:nvPr/>
        </p:nvSpPr>
        <p:spPr>
          <a:xfrm>
            <a:off x="6405384" y="1870339"/>
            <a:ext cx="1018227" cy="400110"/>
          </a:xfrm>
          <a:prstGeom prst="rect">
            <a:avLst/>
          </a:prstGeom>
          <a:noFill/>
        </p:spPr>
        <p:txBody>
          <a:bodyPr wrap="none" lIns="91440" tIns="45720" rIns="91440" bIns="45720">
            <a:spAutoFit/>
          </a:bodyPr>
          <a:lstStyle/>
          <a:p>
            <a:pPr algn="ctr" defTabSz="720000"/>
            <a:r>
              <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Secretaria Geral</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a:t>
            </a:r>
            <a:r>
              <a:rPr lang="pt-BR" sz="1000" dirty="0" smtClean="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5.400,00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61" name="Conector reto 60"/>
          <p:cNvCxnSpPr>
            <a:stCxn id="60" idx="1"/>
          </p:cNvCxnSpPr>
          <p:nvPr/>
        </p:nvCxnSpPr>
        <p:spPr>
          <a:xfrm flipV="1">
            <a:off x="6405384" y="2044868"/>
            <a:ext cx="1892630" cy="25526"/>
          </a:xfrm>
          <a:prstGeom prst="line">
            <a:avLst/>
          </a:prstGeom>
          <a:ln>
            <a:solidFill>
              <a:srgbClr val="70AD47"/>
            </a:solidFill>
          </a:ln>
        </p:spPr>
        <p:style>
          <a:lnRef idx="1">
            <a:schemeClr val="accent1"/>
          </a:lnRef>
          <a:fillRef idx="0">
            <a:schemeClr val="accent1"/>
          </a:fillRef>
          <a:effectRef idx="0">
            <a:schemeClr val="accent1"/>
          </a:effectRef>
          <a:fontRef idx="minor">
            <a:schemeClr val="tx1"/>
          </a:fontRef>
        </p:style>
      </p:cxnSp>
      <p:sp>
        <p:nvSpPr>
          <p:cNvPr id="63" name="Retângulo 62"/>
          <p:cNvSpPr/>
          <p:nvPr/>
        </p:nvSpPr>
        <p:spPr>
          <a:xfrm>
            <a:off x="6382941" y="1510692"/>
            <a:ext cx="1505540" cy="400110"/>
          </a:xfrm>
          <a:prstGeom prst="rect">
            <a:avLst/>
          </a:prstGeom>
          <a:noFill/>
        </p:spPr>
        <p:txBody>
          <a:bodyPr wrap="none" lIns="91440" tIns="45720" rIns="91440" bIns="45720">
            <a:spAutoFit/>
          </a:bodyPr>
          <a:lstStyle/>
          <a:p>
            <a:pPr algn="ctr" defTabSz="720000"/>
            <a:r>
              <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Assistente Administrativa</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a:t>
            </a:r>
            <a:r>
              <a:rPr lang="pt-BR" sz="1000" dirty="0" smtClean="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3.400,00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64" name="Conector reto 63"/>
          <p:cNvCxnSpPr>
            <a:stCxn id="63" idx="1"/>
          </p:cNvCxnSpPr>
          <p:nvPr/>
        </p:nvCxnSpPr>
        <p:spPr>
          <a:xfrm flipV="1">
            <a:off x="6382941" y="1685221"/>
            <a:ext cx="2136289" cy="25526"/>
          </a:xfrm>
          <a:prstGeom prst="line">
            <a:avLst/>
          </a:prstGeom>
          <a:ln>
            <a:solidFill>
              <a:srgbClr val="255E91"/>
            </a:solidFill>
          </a:ln>
        </p:spPr>
        <p:style>
          <a:lnRef idx="1">
            <a:schemeClr val="accent1"/>
          </a:lnRef>
          <a:fillRef idx="0">
            <a:schemeClr val="accent1"/>
          </a:fillRef>
          <a:effectRef idx="0">
            <a:schemeClr val="accent1"/>
          </a:effectRef>
          <a:fontRef idx="minor">
            <a:schemeClr val="tx1"/>
          </a:fontRef>
        </p:style>
      </p:cxnSp>
      <p:grpSp>
        <p:nvGrpSpPr>
          <p:cNvPr id="69" name="Grupo 68"/>
          <p:cNvGrpSpPr/>
          <p:nvPr/>
        </p:nvGrpSpPr>
        <p:grpSpPr>
          <a:xfrm>
            <a:off x="8674941" y="989705"/>
            <a:ext cx="1450752" cy="400110"/>
            <a:chOff x="8253749" y="2343948"/>
            <a:chExt cx="1689095" cy="459773"/>
          </a:xfrm>
        </p:grpSpPr>
        <p:sp>
          <p:nvSpPr>
            <p:cNvPr id="67" name="Retângulo 66"/>
            <p:cNvSpPr/>
            <p:nvPr/>
          </p:nvSpPr>
          <p:spPr>
            <a:xfrm rot="20160000">
              <a:off x="9003691" y="2343948"/>
              <a:ext cx="939153" cy="459773"/>
            </a:xfrm>
            <a:prstGeom prst="rect">
              <a:avLst/>
            </a:prstGeom>
            <a:noFill/>
          </p:spPr>
          <p:txBody>
            <a:bodyPr wrap="none" lIns="91440" tIns="45720" rIns="91440" bIns="45720">
              <a:spAutoFit/>
            </a:bodyPr>
            <a:lstStyle/>
            <a:p>
              <a:pPr algn="ctr" defTabSz="720000"/>
              <a:r>
                <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Tesoureira</a:t>
              </a:r>
            </a:p>
            <a:p>
              <a:pPr algn="ctr" defTabSz="720000"/>
              <a:r>
                <a:rPr lang="pt-BR" sz="10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R$ </a:t>
              </a:r>
              <a:r>
                <a:rPr lang="pt-BR" sz="1000" dirty="0" smtClean="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3.400,00</a:t>
              </a:r>
              <a:endParaRPr lang="pt-BR" sz="1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68" name="Conector reto 67"/>
            <p:cNvCxnSpPr/>
            <p:nvPr/>
          </p:nvCxnSpPr>
          <p:spPr>
            <a:xfrm rot="20160000" flipV="1">
              <a:off x="8253749" y="2739067"/>
              <a:ext cx="1688419" cy="1993"/>
            </a:xfrm>
            <a:prstGeom prst="line">
              <a:avLst/>
            </a:prstGeom>
            <a:ln>
              <a:solidFill>
                <a:srgbClr val="9E480E"/>
              </a:solidFill>
            </a:ln>
          </p:spPr>
          <p:style>
            <a:lnRef idx="1">
              <a:schemeClr val="accent1"/>
            </a:lnRef>
            <a:fillRef idx="0">
              <a:schemeClr val="accent1"/>
            </a:fillRef>
            <a:effectRef idx="0">
              <a:schemeClr val="accent1"/>
            </a:effectRef>
            <a:fontRef idx="minor">
              <a:schemeClr val="tx1"/>
            </a:fontRef>
          </p:style>
        </p:cxnSp>
      </p:grpSp>
      <p:graphicFrame>
        <p:nvGraphicFramePr>
          <p:cNvPr id="6" name="Tabela 5"/>
          <p:cNvGraphicFramePr>
            <a:graphicFrameLocks noGrp="1"/>
          </p:cNvGraphicFramePr>
          <p:nvPr>
            <p:extLst>
              <p:ext uri="{D42A27DB-BD31-4B8C-83A1-F6EECF244321}">
                <p14:modId xmlns:p14="http://schemas.microsoft.com/office/powerpoint/2010/main" val="744090880"/>
              </p:ext>
            </p:extLst>
          </p:nvPr>
        </p:nvGraphicFramePr>
        <p:xfrm>
          <a:off x="5576887" y="3902234"/>
          <a:ext cx="1038225" cy="198120"/>
        </p:xfrm>
        <a:graphic>
          <a:graphicData uri="http://schemas.openxmlformats.org/drawingml/2006/table">
            <a:tbl>
              <a:tblPr/>
              <a:tblGrid>
                <a:gridCol w="1038225"/>
              </a:tblGrid>
              <a:tr h="0">
                <a:tc>
                  <a:txBody>
                    <a:bodyPr/>
                    <a:lstStyle/>
                    <a:p>
                      <a:r>
                        <a:rPr lang="pt-BR" sz="700" b="1" i="0" dirty="0">
                          <a:solidFill>
                            <a:srgbClr val="434343"/>
                          </a:solidFill>
                          <a:effectLst/>
                          <a:latin typeface="Tahoma" panose="020B0604030504040204" pitchFamily="34" charset="0"/>
                        </a:rPr>
                        <a:t>2.291.230,38</a:t>
                      </a:r>
                      <a:endParaRPr lang="pt-BR" dirty="0">
                        <a:effectLst/>
                      </a:endParaRPr>
                    </a:p>
                  </a:txBody>
                  <a:tcPr anchor="ctr">
                    <a:lnL w="9525" cap="flat" cmpd="sng" algn="ctr">
                      <a:solidFill>
                        <a:srgbClr val="E5E5E5"/>
                      </a:solidFill>
                      <a:prstDash val="solid"/>
                      <a:round/>
                      <a:headEnd type="none" w="med" len="med"/>
                      <a:tailEnd type="none" w="med" len="med"/>
                    </a:lnL>
                    <a:lnR w="9525" cap="flat" cmpd="sng" algn="ctr">
                      <a:solidFill>
                        <a:srgbClr val="E5E5E5"/>
                      </a:solidFill>
                      <a:prstDash val="solid"/>
                      <a:round/>
                      <a:headEnd type="none" w="med" len="med"/>
                      <a:tailEnd type="none" w="med" len="med"/>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tcPr>
                </a:tc>
              </a:tr>
            </a:tbl>
          </a:graphicData>
        </a:graphic>
      </p:graphicFrame>
      <p:sp>
        <p:nvSpPr>
          <p:cNvPr id="9" name="Rectangle 1"/>
          <p:cNvSpPr>
            <a:spLocks noChangeArrowheads="1"/>
          </p:cNvSpPr>
          <p:nvPr/>
        </p:nvSpPr>
        <p:spPr bwMode="auto">
          <a:xfrm>
            <a:off x="4648545" y="39064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smtClean="0">
                <a:ln>
                  <a:noFill/>
                </a:ln>
                <a:solidFill>
                  <a:schemeClr val="tx1"/>
                </a:solidFill>
                <a:effectLst/>
                <a:latin typeface="Arial" panose="020B0604020202020204" pitchFamily="34" charset="0"/>
              </a:rPr>
              <a:t/>
            </a:r>
            <a:br>
              <a:rPr kumimoji="0" lang="pt-BR" altLang="pt-BR" sz="1800" b="0" i="0" u="none" strike="noStrike" cap="none" normalizeH="0" baseline="0" dirty="0" smtClean="0">
                <a:ln>
                  <a:noFill/>
                </a:ln>
                <a:solidFill>
                  <a:schemeClr val="tx1"/>
                </a:solidFill>
                <a:effectLst/>
                <a:latin typeface="Arial" panose="020B0604020202020204" pitchFamily="34" charset="0"/>
              </a:rPr>
            </a:br>
            <a:endParaRPr kumimoji="0" lang="pt-BR" altLang="pt-BR" sz="1800" b="0" i="0" u="none" strike="noStrike" cap="none" normalizeH="0" baseline="0" dirty="0" smtClean="0">
              <a:ln>
                <a:noFill/>
              </a:ln>
              <a:solidFill>
                <a:schemeClr val="tx1"/>
              </a:solidFill>
              <a:effectLst/>
              <a:latin typeface="Arial" panose="020B0604020202020204" pitchFamily="34" charset="0"/>
            </a:endParaRPr>
          </a:p>
        </p:txBody>
      </p:sp>
      <p:pic>
        <p:nvPicPr>
          <p:cNvPr id="12" name="Imagem 11"/>
          <p:cNvPicPr>
            <a:picLocks noChangeAspect="1"/>
          </p:cNvPicPr>
          <p:nvPr/>
        </p:nvPicPr>
        <p:blipFill>
          <a:blip r:embed="rId5"/>
          <a:stretch>
            <a:fillRect/>
          </a:stretch>
        </p:blipFill>
        <p:spPr>
          <a:xfrm>
            <a:off x="1663824" y="3827407"/>
            <a:ext cx="8864352" cy="2560542"/>
          </a:xfrm>
          <a:prstGeom prst="rect">
            <a:avLst/>
          </a:prstGeom>
        </p:spPr>
      </p:pic>
      <p:graphicFrame>
        <p:nvGraphicFramePr>
          <p:cNvPr id="15" name="Objeto 14"/>
          <p:cNvGraphicFramePr>
            <a:graphicFrameLocks noChangeAspect="1"/>
          </p:cNvGraphicFramePr>
          <p:nvPr>
            <p:extLst>
              <p:ext uri="{D42A27DB-BD31-4B8C-83A1-F6EECF244321}">
                <p14:modId xmlns:p14="http://schemas.microsoft.com/office/powerpoint/2010/main" val="1319174273"/>
              </p:ext>
            </p:extLst>
          </p:nvPr>
        </p:nvGraphicFramePr>
        <p:xfrm>
          <a:off x="7554970" y="4895785"/>
          <a:ext cx="968975" cy="912639"/>
        </p:xfrm>
        <a:graphic>
          <a:graphicData uri="http://schemas.openxmlformats.org/presentationml/2006/ole">
            <mc:AlternateContent xmlns:mc="http://schemas.openxmlformats.org/markup-compatibility/2006">
              <mc:Choice xmlns:v="urn:schemas-microsoft-com:vml" Requires="v">
                <p:oleObj spid="_x0000_s20504" name="Planilha" r:id="rId6" imgW="819249" imgH="771490" progId="Excel.Sheet.12">
                  <p:embed/>
                </p:oleObj>
              </mc:Choice>
              <mc:Fallback>
                <p:oleObj name="Planilha" r:id="rId6" imgW="819249" imgH="771490" progId="Excel.Sheet.12">
                  <p:embed/>
                  <p:pic>
                    <p:nvPicPr>
                      <p:cNvPr id="0" name=""/>
                      <p:cNvPicPr/>
                      <p:nvPr/>
                    </p:nvPicPr>
                    <p:blipFill>
                      <a:blip r:embed="rId7"/>
                      <a:stretch>
                        <a:fillRect/>
                      </a:stretch>
                    </p:blipFill>
                    <p:spPr>
                      <a:xfrm>
                        <a:off x="7554970" y="4895785"/>
                        <a:ext cx="968975" cy="912639"/>
                      </a:xfrm>
                      <a:prstGeom prst="rect">
                        <a:avLst/>
                      </a:prstGeom>
                    </p:spPr>
                  </p:pic>
                </p:oleObj>
              </mc:Fallback>
            </mc:AlternateContent>
          </a:graphicData>
        </a:graphic>
      </p:graphicFrame>
    </p:spTree>
    <p:extLst>
      <p:ext uri="{BB962C8B-B14F-4D97-AF65-F5344CB8AC3E}">
        <p14:creationId xmlns:p14="http://schemas.microsoft.com/office/powerpoint/2010/main" val="346813416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491741"/>
            <a:ext cx="6297612" cy="365125"/>
          </a:xfrm>
        </p:spPr>
        <p:txBody>
          <a:bodyPr/>
          <a:lstStyle/>
          <a:p>
            <a:pPr rtl="0"/>
            <a:r>
              <a:rPr lang="pt-BR" noProof="0" dirty="0">
                <a:latin typeface="Calibri" panose="020F0502020204030204" pitchFamily="34" charset="0"/>
                <a:ea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897140" y="6491741"/>
            <a:ext cx="683339" cy="365125"/>
          </a:xfrm>
        </p:spPr>
        <p:txBody>
          <a:bodyPr/>
          <a:lstStyle/>
          <a:p>
            <a:pPr rtl="0"/>
            <a:fld id="{5A4A7955-6230-48B4-BD8B-A7C460F75945}" type="slidenum">
              <a:rPr lang="pt-BR" noProof="0" smtClean="0">
                <a:solidFill>
                  <a:srgbClr val="002060"/>
                </a:solidFill>
                <a:latin typeface="Calibri" panose="020F0502020204030204" pitchFamily="34" charset="0"/>
                <a:ea typeface="Calibri" panose="020F0502020204030204" pitchFamily="34" charset="0"/>
                <a:cs typeface="Calibri" panose="020F0502020204030204" pitchFamily="34" charset="0"/>
              </a:rPr>
              <a:t>103</a:t>
            </a:fld>
            <a:endParaRPr lang="pt-BR" noProof="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1" name="Retângulo 10"/>
          <p:cNvSpPr/>
          <p:nvPr/>
        </p:nvSpPr>
        <p:spPr>
          <a:xfrm>
            <a:off x="404299" y="1"/>
            <a:ext cx="5636525" cy="1015663"/>
          </a:xfrm>
          <a:prstGeom prst="rect">
            <a:avLst/>
          </a:prstGeom>
          <a:solidFill>
            <a:schemeClr val="bg1"/>
          </a:solidFill>
        </p:spPr>
        <p:txBody>
          <a:bodyPr wrap="square" numCol="1" spcCol="360000">
            <a:spAutoFit/>
          </a:bodyPr>
          <a:lstStyle/>
          <a:p>
            <a:endParaRPr lang="pt-BR" dirty="0">
              <a:solidFill>
                <a:schemeClr val="accent6">
                  <a:lumMod val="50000"/>
                </a:schemeClr>
              </a:solidFill>
              <a:latin typeface="Calibri" panose="020F0502020204030204" pitchFamily="34" charset="0"/>
              <a:cs typeface="Calibri" panose="020F0502020204030204" pitchFamily="34" charset="0"/>
            </a:endParaRPr>
          </a:p>
          <a:p>
            <a:endParaRPr lang="pt-BR" dirty="0">
              <a:solidFill>
                <a:schemeClr val="accent6">
                  <a:lumMod val="50000"/>
                </a:schemeClr>
              </a:solidFill>
              <a:latin typeface="Calibri" panose="020F0502020204030204" pitchFamily="34" charset="0"/>
              <a:cs typeface="Calibri" panose="020F0502020204030204" pitchFamily="34" charset="0"/>
            </a:endParaRPr>
          </a:p>
          <a:p>
            <a:r>
              <a:rPr lang="pt-BR" sz="2400" dirty="0">
                <a:solidFill>
                  <a:schemeClr val="accent6">
                    <a:lumMod val="50000"/>
                  </a:schemeClr>
                </a:solidFill>
                <a:latin typeface="Calibri" panose="020F0502020204030204" pitchFamily="34" charset="0"/>
                <a:cs typeface="Calibri" panose="020F0502020204030204" pitchFamily="34" charset="0"/>
              </a:rPr>
              <a:t>RESULTADOS E DESEMPENHO</a:t>
            </a:r>
          </a:p>
        </p:txBody>
      </p:sp>
      <p:graphicFrame>
        <p:nvGraphicFramePr>
          <p:cNvPr id="6" name="Tabela 5"/>
          <p:cNvGraphicFramePr>
            <a:graphicFrameLocks noGrp="1"/>
          </p:cNvGraphicFramePr>
          <p:nvPr>
            <p:extLst>
              <p:ext uri="{D42A27DB-BD31-4B8C-83A1-F6EECF244321}">
                <p14:modId xmlns:p14="http://schemas.microsoft.com/office/powerpoint/2010/main" val="692600477"/>
              </p:ext>
            </p:extLst>
          </p:nvPr>
        </p:nvGraphicFramePr>
        <p:xfrm>
          <a:off x="518616" y="1002008"/>
          <a:ext cx="11000095" cy="3137519"/>
        </p:xfrm>
        <a:graphic>
          <a:graphicData uri="http://schemas.openxmlformats.org/drawingml/2006/table">
            <a:tbl>
              <a:tblPr firstRow="1" bandRow="1">
                <a:tableStyleId>{74C1A8A3-306A-4EB7-A6B1-4F7E0EB9C5D6}</a:tableStyleId>
              </a:tblPr>
              <a:tblGrid>
                <a:gridCol w="2429300">
                  <a:extLst>
                    <a:ext uri="{9D8B030D-6E8A-4147-A177-3AD203B41FA5}">
                      <a16:colId xmlns:a16="http://schemas.microsoft.com/office/drawing/2014/main" xmlns="" val="20000"/>
                    </a:ext>
                  </a:extLst>
                </a:gridCol>
                <a:gridCol w="4258102">
                  <a:extLst>
                    <a:ext uri="{9D8B030D-6E8A-4147-A177-3AD203B41FA5}">
                      <a16:colId xmlns:a16="http://schemas.microsoft.com/office/drawing/2014/main" xmlns="" val="20001"/>
                    </a:ext>
                  </a:extLst>
                </a:gridCol>
                <a:gridCol w="605977">
                  <a:extLst>
                    <a:ext uri="{9D8B030D-6E8A-4147-A177-3AD203B41FA5}">
                      <a16:colId xmlns:a16="http://schemas.microsoft.com/office/drawing/2014/main" xmlns="" val="20002"/>
                    </a:ext>
                  </a:extLst>
                </a:gridCol>
                <a:gridCol w="1473364">
                  <a:extLst>
                    <a:ext uri="{9D8B030D-6E8A-4147-A177-3AD203B41FA5}">
                      <a16:colId xmlns:a16="http://schemas.microsoft.com/office/drawing/2014/main" xmlns="" val="20003"/>
                    </a:ext>
                  </a:extLst>
                </a:gridCol>
                <a:gridCol w="1227887">
                  <a:extLst>
                    <a:ext uri="{9D8B030D-6E8A-4147-A177-3AD203B41FA5}">
                      <a16:colId xmlns:a16="http://schemas.microsoft.com/office/drawing/2014/main" xmlns="" val="20004"/>
                    </a:ext>
                  </a:extLst>
                </a:gridCol>
                <a:gridCol w="1005465">
                  <a:extLst>
                    <a:ext uri="{9D8B030D-6E8A-4147-A177-3AD203B41FA5}">
                      <a16:colId xmlns:a16="http://schemas.microsoft.com/office/drawing/2014/main" xmlns="" val="20005"/>
                    </a:ext>
                  </a:extLst>
                </a:gridCol>
              </a:tblGrid>
              <a:tr h="592643">
                <a:tc>
                  <a:txBody>
                    <a:bodyPr/>
                    <a:lstStyle/>
                    <a:p>
                      <a:pPr algn="l"/>
                      <a:r>
                        <a:rPr lang="pt-BR" sz="1050" dirty="0"/>
                        <a:t>APRIMORAR E INOVAR OS </a:t>
                      </a:r>
                    </a:p>
                    <a:p>
                      <a:pPr algn="l"/>
                      <a:r>
                        <a:rPr lang="pt-BR" sz="1050" dirty="0"/>
                        <a:t>PROCESSOS  E AS AÇÕES</a:t>
                      </a:r>
                    </a:p>
                  </a:txBody>
                  <a:tcPr anchor="ctr" anchorCtr="1"/>
                </a:tc>
                <a:tc gridSpan="2">
                  <a:txBody>
                    <a:bodyPr/>
                    <a:lstStyle/>
                    <a:p>
                      <a:pPr algn="ctr"/>
                      <a:r>
                        <a:rPr lang="pt-BR" sz="1050" dirty="0"/>
                        <a:t>FÓRMULA</a:t>
                      </a:r>
                    </a:p>
                  </a:txBody>
                  <a:tcPr anchor="ctr" anchorCtr="1"/>
                </a:tc>
                <a:tc hMerge="1">
                  <a:txBody>
                    <a:bodyPr/>
                    <a:lstStyle/>
                    <a:p>
                      <a:pPr algn="ctr"/>
                      <a:endParaRPr lang="pt-BR" sz="1400" dirty="0"/>
                    </a:p>
                  </a:txBody>
                  <a:tcPr anchor="ctr" anchorCtr="1"/>
                </a:tc>
                <a:tc>
                  <a:txBody>
                    <a:bodyPr/>
                    <a:lstStyle/>
                    <a:p>
                      <a:pPr algn="ctr"/>
                      <a:r>
                        <a:rPr lang="pt-BR" sz="1050" dirty="0"/>
                        <a:t>PERIODICIDADE</a:t>
                      </a:r>
                    </a:p>
                  </a:txBody>
                  <a:tcPr anchor="ctr" anchorCtr="1"/>
                </a:tc>
                <a:tc>
                  <a:txBody>
                    <a:bodyPr/>
                    <a:lstStyle/>
                    <a:p>
                      <a:pPr algn="ctr"/>
                      <a:r>
                        <a:rPr lang="pt-BR" sz="1050" dirty="0"/>
                        <a:t>RESULTADO</a:t>
                      </a:r>
                    </a:p>
                  </a:txBody>
                  <a:tcPr anchor="ctr" anchorCtr="1"/>
                </a:tc>
                <a:tc>
                  <a:txBody>
                    <a:bodyPr/>
                    <a:lstStyle/>
                    <a:p>
                      <a:pPr algn="ctr"/>
                      <a:r>
                        <a:rPr lang="pt-BR" sz="1050" dirty="0"/>
                        <a:t>BASE DE DADOS</a:t>
                      </a:r>
                    </a:p>
                  </a:txBody>
                  <a:tcPr anchor="ctr" anchorCtr="1"/>
                </a:tc>
                <a:extLst>
                  <a:ext uri="{0D108BD9-81ED-4DB2-BD59-A6C34878D82A}">
                    <a16:rowId xmlns:a16="http://schemas.microsoft.com/office/drawing/2014/main" xmlns="" val="10000"/>
                  </a:ext>
                </a:extLst>
              </a:tr>
              <a:tr h="424146">
                <a:tc rowSpan="2">
                  <a:txBody>
                    <a:bodyPr/>
                    <a:lstStyle/>
                    <a:p>
                      <a:r>
                        <a:rPr lang="pt-BR" sz="1000" dirty="0"/>
                        <a:t>Índice de absenteísmo</a:t>
                      </a:r>
                    </a:p>
                    <a:p>
                      <a:r>
                        <a:rPr lang="pt-BR" sz="1000" dirty="0"/>
                        <a:t>compulsório (doença)</a:t>
                      </a:r>
                    </a:p>
                  </a:txBody>
                  <a:tcPr anchor="ctr"/>
                </a:tc>
                <a:tc>
                  <a:txBody>
                    <a:bodyPr/>
                    <a:lstStyle/>
                    <a:p>
                      <a:r>
                        <a:rPr lang="pt-BR" sz="1000" u="sng" dirty="0"/>
                        <a:t>_                               </a:t>
                      </a:r>
                      <a:r>
                        <a:rPr lang="pt-BR" sz="1000" u="sng" dirty="0" smtClean="0"/>
                        <a:t>45 </a:t>
                      </a:r>
                      <a:r>
                        <a:rPr lang="pt-BR" sz="1000" u="sng" dirty="0"/>
                        <a:t>(dias de faltas por atestado)_____________</a:t>
                      </a:r>
                    </a:p>
                  </a:txBody>
                  <a:tcPr anchor="b"/>
                </a:tc>
                <a:tc>
                  <a:txBody>
                    <a:bodyPr/>
                    <a:lstStyle/>
                    <a:p>
                      <a:r>
                        <a:rPr lang="pt-BR" sz="1000" dirty="0"/>
                        <a:t>X 100</a:t>
                      </a:r>
                    </a:p>
                  </a:txBody>
                  <a:tcPr anchor="b"/>
                </a:tc>
                <a:tc rowSpan="2">
                  <a:txBody>
                    <a:bodyPr/>
                    <a:lstStyle/>
                    <a:p>
                      <a:r>
                        <a:rPr lang="pt-BR" sz="1050" dirty="0"/>
                        <a:t>Anual</a:t>
                      </a:r>
                    </a:p>
                  </a:txBody>
                  <a:tcPr anchor="ctr" anchorCtr="1"/>
                </a:tc>
                <a:tc rowSpan="2">
                  <a:txBody>
                    <a:bodyPr/>
                    <a:lstStyle/>
                    <a:p>
                      <a:r>
                        <a:rPr lang="pt-BR" sz="1050" dirty="0" smtClean="0"/>
                        <a:t>1,51%</a:t>
                      </a:r>
                      <a:endParaRPr lang="pt-BR" sz="1050" dirty="0"/>
                    </a:p>
                  </a:txBody>
                  <a:tcPr anchor="ctr" anchorCtr="1"/>
                </a:tc>
                <a:tc rowSpan="2">
                  <a:txBody>
                    <a:bodyPr/>
                    <a:lstStyle/>
                    <a:p>
                      <a:r>
                        <a:rPr lang="pt-BR" sz="1050" dirty="0"/>
                        <a:t>ASCONT</a:t>
                      </a:r>
                    </a:p>
                  </a:txBody>
                  <a:tcPr anchor="ctr" anchorCtr="1"/>
                </a:tc>
                <a:extLst>
                  <a:ext uri="{0D108BD9-81ED-4DB2-BD59-A6C34878D82A}">
                    <a16:rowId xmlns:a16="http://schemas.microsoft.com/office/drawing/2014/main" xmlns="" val="10001"/>
                  </a:ext>
                </a:extLst>
              </a:tr>
              <a:tr h="424146">
                <a:tc vMerge="1">
                  <a:txBody>
                    <a:bodyPr/>
                    <a:lstStyle/>
                    <a:p>
                      <a:endParaRPr lang="pt-BR" sz="1400" dirty="0"/>
                    </a:p>
                  </a:txBody>
                  <a:tcPr/>
                </a:tc>
                <a:tc>
                  <a:txBody>
                    <a:bodyPr/>
                    <a:lstStyle/>
                    <a:p>
                      <a:r>
                        <a:rPr lang="pt-BR" sz="1000" dirty="0" smtClean="0"/>
                        <a:t>12 </a:t>
                      </a:r>
                      <a:r>
                        <a:rPr lang="pt-BR" sz="1000" dirty="0"/>
                        <a:t>(colaboradores </a:t>
                      </a:r>
                      <a:r>
                        <a:rPr lang="pt-BR" sz="900" dirty="0"/>
                        <a:t>— folha de </a:t>
                      </a:r>
                      <a:r>
                        <a:rPr lang="pt-BR" sz="900" dirty="0" smtClean="0"/>
                        <a:t>pagamento/2023</a:t>
                      </a:r>
                      <a:r>
                        <a:rPr lang="pt-BR" sz="900" dirty="0"/>
                        <a:t>) x </a:t>
                      </a:r>
                      <a:r>
                        <a:rPr lang="pt-BR" sz="900" dirty="0" smtClean="0"/>
                        <a:t>249 </a:t>
                      </a:r>
                      <a:r>
                        <a:rPr lang="pt-BR" sz="900" dirty="0"/>
                        <a:t>(dias úteis)</a:t>
                      </a:r>
                    </a:p>
                  </a:txBody>
                  <a:tcPr>
                    <a:solidFill>
                      <a:srgbClr val="E7E7E7"/>
                    </a:solidFill>
                  </a:tcPr>
                </a:tc>
                <a:tc>
                  <a:txBody>
                    <a:bodyPr/>
                    <a:lstStyle/>
                    <a:p>
                      <a:endParaRPr lang="pt-BR" sz="1000" dirty="0"/>
                    </a:p>
                  </a:txBody>
                  <a:tcPr anchor="b">
                    <a:solidFill>
                      <a:srgbClr val="E7E7E7"/>
                    </a:solidFill>
                  </a:tcPr>
                </a:tc>
                <a:tc vMerge="1">
                  <a:txBody>
                    <a:bodyPr/>
                    <a:lstStyle/>
                    <a:p>
                      <a:endParaRPr lang="pt-BR" sz="1400" dirty="0"/>
                    </a:p>
                  </a:txBody>
                  <a:tcPr/>
                </a:tc>
                <a:tc vMerge="1">
                  <a:txBody>
                    <a:bodyPr/>
                    <a:lstStyle/>
                    <a:p>
                      <a:endParaRPr lang="pt-BR" sz="1400" dirty="0"/>
                    </a:p>
                  </a:txBody>
                  <a:tcPr anchor="ctr" anchorCtr="1"/>
                </a:tc>
                <a:tc vMerge="1">
                  <a:txBody>
                    <a:bodyPr/>
                    <a:lstStyle/>
                    <a:p>
                      <a:endParaRPr lang="pt-BR" sz="1400" dirty="0"/>
                    </a:p>
                  </a:txBody>
                  <a:tcPr anchor="ctr" anchorCtr="1"/>
                </a:tc>
                <a:extLst>
                  <a:ext uri="{0D108BD9-81ED-4DB2-BD59-A6C34878D82A}">
                    <a16:rowId xmlns:a16="http://schemas.microsoft.com/office/drawing/2014/main" xmlns="" val="10002"/>
                  </a:ext>
                </a:extLst>
              </a:tr>
              <a:tr h="424146">
                <a:tc rowSpan="2">
                  <a:txBody>
                    <a:bodyPr/>
                    <a:lstStyle/>
                    <a:p>
                      <a:r>
                        <a:rPr lang="pt-BR" sz="1000" dirty="0"/>
                        <a:t>Índice de servidores efetivos ocupantes de cargos e funções comissionadas (</a:t>
                      </a:r>
                      <a:r>
                        <a:rPr lang="pt-BR" sz="1000" dirty="0">
                          <a:hlinkClick r:id="rId3"/>
                        </a:rPr>
                        <a:t>Deliberação Plenária DPOBR Nº 0073-09/2017)</a:t>
                      </a:r>
                      <a:endParaRPr lang="pt-BR" sz="1000" dirty="0"/>
                    </a:p>
                  </a:txBody>
                  <a:tcPr anchor="ctr">
                    <a:solidFill>
                      <a:schemeClr val="bg1"/>
                    </a:solidFill>
                  </a:tcPr>
                </a:tc>
                <a:tc>
                  <a:txBody>
                    <a:bodyPr/>
                    <a:lstStyle/>
                    <a:p>
                      <a:r>
                        <a:rPr lang="pt-BR" sz="900" u="sng" dirty="0"/>
                        <a:t>1 (quantidade servidor efetivo ocupantes de cargo comissionado</a:t>
                      </a:r>
                    </a:p>
                  </a:txBody>
                  <a:tcPr anchor="b">
                    <a:solidFill>
                      <a:schemeClr val="bg1"/>
                    </a:solidFill>
                  </a:tcPr>
                </a:tc>
                <a:tc>
                  <a:txBody>
                    <a:bodyPr/>
                    <a:lstStyle/>
                    <a:p>
                      <a:r>
                        <a:rPr lang="pt-BR" sz="1000" dirty="0"/>
                        <a:t>X 100</a:t>
                      </a:r>
                    </a:p>
                  </a:txBody>
                  <a:tcPr anchor="b">
                    <a:solidFill>
                      <a:schemeClr val="bg1"/>
                    </a:solidFill>
                  </a:tcPr>
                </a:tc>
                <a:tc>
                  <a:txBody>
                    <a:bodyPr/>
                    <a:lstStyle/>
                    <a:p>
                      <a:r>
                        <a:rPr lang="pt-BR" sz="1050" dirty="0"/>
                        <a:t>Anual</a:t>
                      </a:r>
                    </a:p>
                  </a:txBody>
                  <a:tcPr anchor="ctr" anchorCtr="1">
                    <a:solidFill>
                      <a:schemeClr val="bg1"/>
                    </a:solidFill>
                  </a:tcPr>
                </a:tc>
                <a:tc>
                  <a:txBody>
                    <a:bodyPr/>
                    <a:lstStyle/>
                    <a:p>
                      <a:r>
                        <a:rPr lang="pt-BR" sz="1050" dirty="0" smtClean="0"/>
                        <a:t>100%</a:t>
                      </a:r>
                      <a:endParaRPr lang="pt-BR" sz="1050" dirty="0"/>
                    </a:p>
                  </a:txBody>
                  <a:tcPr anchor="ctr" anchorCtr="1">
                    <a:solidFill>
                      <a:schemeClr val="bg1"/>
                    </a:solidFill>
                  </a:tcPr>
                </a:tc>
                <a:tc>
                  <a:txBody>
                    <a:bodyPr/>
                    <a:lstStyle/>
                    <a:p>
                      <a:r>
                        <a:rPr lang="pt-BR" sz="1050" dirty="0"/>
                        <a:t>ASCONT</a:t>
                      </a:r>
                    </a:p>
                  </a:txBody>
                  <a:tcPr anchor="ctr" anchorCtr="1">
                    <a:solidFill>
                      <a:schemeClr val="bg1"/>
                    </a:solidFill>
                  </a:tcPr>
                </a:tc>
                <a:extLst>
                  <a:ext uri="{0D108BD9-81ED-4DB2-BD59-A6C34878D82A}">
                    <a16:rowId xmlns:a16="http://schemas.microsoft.com/office/drawing/2014/main" xmlns="" val="10003"/>
                  </a:ext>
                </a:extLst>
              </a:tr>
              <a:tr h="424146">
                <a:tc vMerge="1">
                  <a:txBody>
                    <a:bodyPr/>
                    <a:lstStyle/>
                    <a:p>
                      <a:endParaRPr lang="pt-BR" sz="1400" dirty="0"/>
                    </a:p>
                  </a:txBody>
                  <a:tcPr anchor="ctr">
                    <a:solidFill>
                      <a:schemeClr val="bg1"/>
                    </a:solidFill>
                  </a:tcPr>
                </a:tc>
                <a:tc>
                  <a:txBody>
                    <a:bodyPr/>
                    <a:lstStyle/>
                    <a:p>
                      <a:pPr algn="ctr"/>
                      <a:r>
                        <a:rPr lang="pt-BR" sz="900" dirty="0" smtClean="0"/>
                        <a:t>1 </a:t>
                      </a:r>
                      <a:r>
                        <a:rPr lang="pt-BR" sz="900" dirty="0"/>
                        <a:t>(Quantidade </a:t>
                      </a:r>
                      <a:r>
                        <a:rPr lang="pt-BR" sz="900" dirty="0" smtClean="0"/>
                        <a:t>de Funções Comissionadas </a:t>
                      </a:r>
                      <a:r>
                        <a:rPr lang="pt-BR" sz="900" dirty="0"/>
                        <a:t>do </a:t>
                      </a:r>
                      <a:r>
                        <a:rPr lang="pt-BR" sz="900" dirty="0" smtClean="0"/>
                        <a:t>CAU/PB - folha </a:t>
                      </a:r>
                      <a:r>
                        <a:rPr lang="pt-BR" sz="900" dirty="0"/>
                        <a:t>de </a:t>
                      </a:r>
                      <a:r>
                        <a:rPr lang="pt-BR" sz="900" dirty="0" smtClean="0"/>
                        <a:t>dez. 2023) </a:t>
                      </a:r>
                      <a:endParaRPr lang="pt-BR" sz="900" dirty="0"/>
                    </a:p>
                  </a:txBody>
                  <a:tcPr>
                    <a:solidFill>
                      <a:schemeClr val="bg1"/>
                    </a:solidFill>
                  </a:tcPr>
                </a:tc>
                <a:tc>
                  <a:txBody>
                    <a:bodyPr/>
                    <a:lstStyle/>
                    <a:p>
                      <a:endParaRPr lang="pt-BR" sz="1000" dirty="0"/>
                    </a:p>
                  </a:txBody>
                  <a:tcPr>
                    <a:solidFill>
                      <a:schemeClr val="bg1"/>
                    </a:solidFill>
                  </a:tcPr>
                </a:tc>
                <a:tc>
                  <a:txBody>
                    <a:bodyPr/>
                    <a:lstStyle/>
                    <a:p>
                      <a:endParaRPr lang="pt-BR" sz="1050" dirty="0"/>
                    </a:p>
                  </a:txBody>
                  <a:tcPr anchor="ctr" anchorCtr="1">
                    <a:solidFill>
                      <a:schemeClr val="bg1"/>
                    </a:solidFill>
                  </a:tcPr>
                </a:tc>
                <a:tc>
                  <a:txBody>
                    <a:bodyPr/>
                    <a:lstStyle/>
                    <a:p>
                      <a:endParaRPr lang="pt-BR" sz="1050" dirty="0"/>
                    </a:p>
                  </a:txBody>
                  <a:tcPr anchor="ctr" anchorCtr="1">
                    <a:solidFill>
                      <a:schemeClr val="bg1"/>
                    </a:solidFill>
                  </a:tcPr>
                </a:tc>
                <a:tc>
                  <a:txBody>
                    <a:bodyPr/>
                    <a:lstStyle/>
                    <a:p>
                      <a:endParaRPr lang="pt-BR" sz="1050" dirty="0"/>
                    </a:p>
                  </a:txBody>
                  <a:tcPr anchor="ctr" anchorCtr="1">
                    <a:solidFill>
                      <a:schemeClr val="bg1"/>
                    </a:solidFill>
                  </a:tcPr>
                </a:tc>
                <a:extLst>
                  <a:ext uri="{0D108BD9-81ED-4DB2-BD59-A6C34878D82A}">
                    <a16:rowId xmlns:a16="http://schemas.microsoft.com/office/drawing/2014/main" xmlns="" val="10004"/>
                  </a:ext>
                </a:extLst>
              </a:tr>
              <a:tr h="424146">
                <a:tc rowSpan="2">
                  <a:txBody>
                    <a:bodyPr/>
                    <a:lstStyle/>
                    <a:p>
                      <a:r>
                        <a:rPr lang="pt-BR" sz="1000" dirty="0"/>
                        <a:t>Índice de empregos de Livre Provimento</a:t>
                      </a:r>
                      <a:r>
                        <a:rPr lang="pt-BR" sz="1000" baseline="0" dirty="0"/>
                        <a:t> </a:t>
                      </a:r>
                      <a:r>
                        <a:rPr lang="pt-BR" sz="1000" dirty="0"/>
                        <a:t>ocupados</a:t>
                      </a:r>
                      <a:r>
                        <a:rPr lang="pt-BR" sz="1000" baseline="0" dirty="0"/>
                        <a:t> por empregados efetivos </a:t>
                      </a:r>
                      <a:r>
                        <a:rPr lang="pt-BR" sz="1000" dirty="0"/>
                        <a:t>(</a:t>
                      </a:r>
                      <a:r>
                        <a:rPr lang="pt-BR" sz="1000" dirty="0">
                          <a:hlinkClick r:id="rId3"/>
                        </a:rPr>
                        <a:t>Deliberação Plenária DPOBR Nº 0073-09/2017</a:t>
                      </a:r>
                      <a:r>
                        <a:rPr lang="pt-BR" sz="1000" dirty="0"/>
                        <a:t>)</a:t>
                      </a:r>
                    </a:p>
                  </a:txBody>
                  <a:tcPr anchor="ctr">
                    <a:solidFill>
                      <a:srgbClr val="E7E7E7"/>
                    </a:solidFill>
                  </a:tcPr>
                </a:tc>
                <a:tc>
                  <a:txBody>
                    <a:bodyPr/>
                    <a:lstStyle/>
                    <a:p>
                      <a:r>
                        <a:rPr lang="pt-BR" sz="900" dirty="0"/>
                        <a:t>1 (quantidade servidores efetivos ocupantes de cargos  c</a:t>
                      </a:r>
                      <a:r>
                        <a:rPr lang="pt-BR" sz="900" u="sng" dirty="0"/>
                        <a:t>omissionados)_____________________________________________</a:t>
                      </a:r>
                    </a:p>
                  </a:txBody>
                  <a:tcPr>
                    <a:solidFill>
                      <a:srgbClr val="E7E7E7"/>
                    </a:solidFill>
                  </a:tcPr>
                </a:tc>
                <a:tc>
                  <a:txBody>
                    <a:bodyPr/>
                    <a:lstStyle/>
                    <a:p>
                      <a:r>
                        <a:rPr lang="pt-BR" sz="1000" dirty="0"/>
                        <a:t>X 100</a:t>
                      </a:r>
                    </a:p>
                  </a:txBody>
                  <a:tcPr anchor="b">
                    <a:solidFill>
                      <a:srgbClr val="E7E7E7"/>
                    </a:solidFill>
                  </a:tcPr>
                </a:tc>
                <a:tc>
                  <a:txBody>
                    <a:bodyPr/>
                    <a:lstStyle/>
                    <a:p>
                      <a:r>
                        <a:rPr lang="pt-BR" sz="1050" dirty="0"/>
                        <a:t>Anual</a:t>
                      </a:r>
                    </a:p>
                  </a:txBody>
                  <a:tcPr anchor="ctr" anchorCtr="1">
                    <a:solidFill>
                      <a:srgbClr val="E7E7E7"/>
                    </a:solidFill>
                  </a:tcPr>
                </a:tc>
                <a:tc>
                  <a:txBody>
                    <a:bodyPr/>
                    <a:lstStyle/>
                    <a:p>
                      <a:r>
                        <a:rPr lang="pt-BR" sz="1050" dirty="0"/>
                        <a:t>14,28%</a:t>
                      </a:r>
                    </a:p>
                  </a:txBody>
                  <a:tcPr anchor="ctr" anchorCtr="1">
                    <a:solidFill>
                      <a:srgbClr val="E7E7E7"/>
                    </a:solidFill>
                  </a:tcPr>
                </a:tc>
                <a:tc>
                  <a:txBody>
                    <a:bodyPr/>
                    <a:lstStyle/>
                    <a:p>
                      <a:r>
                        <a:rPr lang="pt-BR" sz="1050" dirty="0"/>
                        <a:t>ASCONT</a:t>
                      </a:r>
                    </a:p>
                  </a:txBody>
                  <a:tcPr anchor="ctr" anchorCtr="1">
                    <a:solidFill>
                      <a:srgbClr val="E7E7E7"/>
                    </a:solidFill>
                  </a:tcPr>
                </a:tc>
                <a:extLst>
                  <a:ext uri="{0D108BD9-81ED-4DB2-BD59-A6C34878D82A}">
                    <a16:rowId xmlns:a16="http://schemas.microsoft.com/office/drawing/2014/main" xmlns="" val="10005"/>
                  </a:ext>
                </a:extLst>
              </a:tr>
              <a:tr h="424146">
                <a:tc vMerge="1">
                  <a:txBody>
                    <a:bodyPr/>
                    <a:lstStyle/>
                    <a:p>
                      <a:endParaRPr lang="pt-BR" sz="1400" dirty="0"/>
                    </a:p>
                  </a:txBody>
                  <a:tcPr anchor="ctr">
                    <a:solidFill>
                      <a:schemeClr val="bg1"/>
                    </a:solidFill>
                  </a:tcPr>
                </a:tc>
                <a:tc>
                  <a:txBody>
                    <a:bodyPr/>
                    <a:lstStyle/>
                    <a:p>
                      <a:pPr algn="ctr"/>
                      <a:r>
                        <a:rPr lang="pt-BR" sz="900" dirty="0"/>
                        <a:t>7 (Quantidade de empregos de Livre Provimento do CAU - folha de </a:t>
                      </a:r>
                      <a:r>
                        <a:rPr lang="pt-BR" sz="900" dirty="0" smtClean="0"/>
                        <a:t>dez. 2023) </a:t>
                      </a:r>
                      <a:endParaRPr lang="pt-BR" sz="900" dirty="0"/>
                    </a:p>
                  </a:txBody>
                  <a:tcPr>
                    <a:solidFill>
                      <a:srgbClr val="E7E7E7"/>
                    </a:solidFill>
                  </a:tcPr>
                </a:tc>
                <a:tc>
                  <a:txBody>
                    <a:bodyPr/>
                    <a:lstStyle/>
                    <a:p>
                      <a:endParaRPr lang="pt-BR" sz="1000" dirty="0"/>
                    </a:p>
                  </a:txBody>
                  <a:tcPr>
                    <a:solidFill>
                      <a:srgbClr val="E7E7E7"/>
                    </a:solidFill>
                  </a:tcPr>
                </a:tc>
                <a:tc>
                  <a:txBody>
                    <a:bodyPr/>
                    <a:lstStyle/>
                    <a:p>
                      <a:endParaRPr lang="pt-BR" sz="1050" dirty="0"/>
                    </a:p>
                  </a:txBody>
                  <a:tcPr anchor="ctr" anchorCtr="1">
                    <a:solidFill>
                      <a:srgbClr val="E7E7E7"/>
                    </a:solidFill>
                  </a:tcPr>
                </a:tc>
                <a:tc>
                  <a:txBody>
                    <a:bodyPr/>
                    <a:lstStyle/>
                    <a:p>
                      <a:endParaRPr lang="pt-BR" sz="1050" dirty="0"/>
                    </a:p>
                  </a:txBody>
                  <a:tcPr anchor="ctr" anchorCtr="1">
                    <a:solidFill>
                      <a:srgbClr val="E7E7E7"/>
                    </a:solidFill>
                  </a:tcPr>
                </a:tc>
                <a:tc>
                  <a:txBody>
                    <a:bodyPr/>
                    <a:lstStyle/>
                    <a:p>
                      <a:endParaRPr lang="pt-BR" sz="1050" dirty="0"/>
                    </a:p>
                  </a:txBody>
                  <a:tcPr anchor="ctr" anchorCtr="1">
                    <a:solidFill>
                      <a:srgbClr val="E7E7E7"/>
                    </a:solidFill>
                  </a:tcPr>
                </a:tc>
                <a:extLst>
                  <a:ext uri="{0D108BD9-81ED-4DB2-BD59-A6C34878D82A}">
                    <a16:rowId xmlns:a16="http://schemas.microsoft.com/office/drawing/2014/main" xmlns="" val="10006"/>
                  </a:ext>
                </a:extLst>
              </a:tr>
            </a:tbl>
          </a:graphicData>
        </a:graphic>
      </p:graphicFrame>
      <p:sp>
        <p:nvSpPr>
          <p:cNvPr id="8" name="CaixaDeTexto 7"/>
          <p:cNvSpPr txBox="1"/>
          <p:nvPr/>
        </p:nvSpPr>
        <p:spPr>
          <a:xfrm>
            <a:off x="518615" y="4476830"/>
            <a:ext cx="11000096" cy="1911422"/>
          </a:xfrm>
          <a:prstGeom prst="rect">
            <a:avLst/>
          </a:prstGeom>
        </p:spPr>
        <p:txBody>
          <a:bodyPr wrap="square" numCol="2" spcCol="360000" rtlCol="0">
            <a:noAutofit/>
          </a:bodyPr>
          <a:lstStyle/>
          <a:p>
            <a:pPr marL="0" indent="0" algn="just">
              <a:lnSpc>
                <a:spcPct val="100000"/>
              </a:lnSpc>
              <a:buNone/>
            </a:pPr>
            <a:r>
              <a:rPr lang="pt-BR" sz="1200" b="1" dirty="0">
                <a:latin typeface="Calibri" panose="020F0502020204030204" pitchFamily="34" charset="0"/>
                <a:ea typeface="Calibri" panose="020F0502020204030204" pitchFamily="34" charset="0"/>
                <a:cs typeface="Calibri" panose="020F0502020204030204" pitchFamily="34" charset="0"/>
              </a:rPr>
              <a:t>Movimentação de empregados</a:t>
            </a:r>
          </a:p>
          <a:p>
            <a:pPr algn="just"/>
            <a:r>
              <a:rPr lang="pt-BR" sz="1200" dirty="0">
                <a:latin typeface="Calibri" panose="020F0502020204030204" pitchFamily="34" charset="0"/>
                <a:ea typeface="Calibri" panose="020F0502020204030204" pitchFamily="34" charset="0"/>
                <a:cs typeface="Calibri" panose="020F0502020204030204" pitchFamily="34" charset="0"/>
              </a:rPr>
              <a:t>Em </a:t>
            </a:r>
            <a:r>
              <a:rPr lang="pt-BR" sz="1200" dirty="0" smtClean="0">
                <a:latin typeface="Calibri" panose="020F0502020204030204" pitchFamily="34" charset="0"/>
                <a:ea typeface="Calibri" panose="020F0502020204030204" pitchFamily="34" charset="0"/>
                <a:cs typeface="Calibri" panose="020F0502020204030204" pitchFamily="34" charset="0"/>
              </a:rPr>
              <a:t>dezembro </a:t>
            </a:r>
            <a:r>
              <a:rPr lang="pt-BR" sz="1200" dirty="0">
                <a:latin typeface="Calibri" panose="020F0502020204030204" pitchFamily="34" charset="0"/>
                <a:ea typeface="Calibri" panose="020F0502020204030204" pitchFamily="34" charset="0"/>
                <a:cs typeface="Calibri" panose="020F0502020204030204" pitchFamily="34" charset="0"/>
              </a:rPr>
              <a:t>de 2012, nosso quadro de pessoal tinha 8 empregados. O número de empregados em </a:t>
            </a:r>
            <a:r>
              <a:rPr lang="pt-BR" sz="1200" dirty="0" smtClean="0">
                <a:latin typeface="Calibri" panose="020F0502020204030204" pitchFamily="34" charset="0"/>
                <a:ea typeface="Calibri" panose="020F0502020204030204" pitchFamily="34" charset="0"/>
                <a:cs typeface="Calibri" panose="020F0502020204030204" pitchFamily="34" charset="0"/>
              </a:rPr>
              <a:t>2023 </a:t>
            </a:r>
            <a:r>
              <a:rPr lang="pt-BR" sz="1200" dirty="0">
                <a:latin typeface="Calibri" panose="020F0502020204030204" pitchFamily="34" charset="0"/>
                <a:ea typeface="Calibri" panose="020F0502020204030204" pitchFamily="34" charset="0"/>
                <a:cs typeface="Calibri" panose="020F0502020204030204" pitchFamily="34" charset="0"/>
              </a:rPr>
              <a:t>era de 11, o que demonstra uma elevação de aproximadamente 37.5% da força de trabalho, nos últimos 10 anos.</a:t>
            </a:r>
          </a:p>
          <a:p>
            <a:pPr algn="just"/>
            <a:r>
              <a:rPr lang="pt-BR" sz="1200" dirty="0">
                <a:latin typeface="Calibri" panose="020F0502020204030204" pitchFamily="34" charset="0"/>
                <a:ea typeface="Calibri" panose="020F0502020204030204" pitchFamily="34" charset="0"/>
                <a:cs typeface="Calibri" panose="020F0502020204030204" pitchFamily="34" charset="0"/>
              </a:rPr>
              <a:t>De acordo com a média da última década, 0,6 empregados se desligam do CAU/PB anualmente, por motivos diversos (posse em cargo inacumulável e exoneração a pedido).</a:t>
            </a:r>
          </a:p>
          <a:p>
            <a:pPr algn="just"/>
            <a:r>
              <a:rPr lang="pt-BR" sz="1200" dirty="0">
                <a:latin typeface="Calibri" panose="020F0502020204030204" pitchFamily="34" charset="0"/>
                <a:ea typeface="Calibri" panose="020F0502020204030204" pitchFamily="34" charset="0"/>
                <a:cs typeface="Calibri" panose="020F0502020204030204" pitchFamily="34" charset="0"/>
              </a:rPr>
              <a:t>Apesar do aumento do quadro de empregados, o acréscimo do volume de atividades e responsabilidades de cada empregado faz com que o grau de stress das equipes seja elevado podendo vir a comprometer o nível de excelência da prestação de serviços do CAU/PB.</a:t>
            </a:r>
          </a:p>
          <a:p>
            <a:pPr algn="just"/>
            <a:r>
              <a:rPr lang="pt-BR" sz="1200" dirty="0">
                <a:latin typeface="Calibri" panose="020F0502020204030204" pitchFamily="34" charset="0"/>
                <a:ea typeface="Calibri" panose="020F0502020204030204" pitchFamily="34" charset="0"/>
                <a:cs typeface="Calibri" panose="020F0502020204030204" pitchFamily="34" charset="0"/>
              </a:rPr>
              <a:t>Como forma de controle de risco, a gestão do CAU/PB vem, mediante aprimoramento dos processos internos e racionalização das estruturas de trabalho, trabalhando para garantir a entrega de resultados com qualidade e o cumprimento dos prazos legais.</a:t>
            </a:r>
          </a:p>
          <a:p>
            <a:pPr algn="just"/>
            <a:r>
              <a:rPr lang="pt-BR" sz="1200" dirty="0">
                <a:latin typeface="Calibri" panose="020F0502020204030204" pitchFamily="34" charset="0"/>
                <a:ea typeface="Calibri" panose="020F0502020204030204" pitchFamily="34" charset="0"/>
                <a:cs typeface="Calibri" panose="020F0502020204030204" pitchFamily="34" charset="0"/>
              </a:rPr>
              <a:t>De forma a mitigar o risco de descontinuidade dos processos de trabalho por falta de reposição de empregados, em 2022 e que ainda estão no </a:t>
            </a:r>
            <a:r>
              <a:rPr lang="pt-BR" sz="1200" dirty="0" smtClean="0">
                <a:latin typeface="Calibri" panose="020F0502020204030204" pitchFamily="34" charset="0"/>
                <a:ea typeface="Calibri" panose="020F0502020204030204" pitchFamily="34" charset="0"/>
                <a:cs typeface="Calibri" panose="020F0502020204030204" pitchFamily="34" charset="0"/>
              </a:rPr>
              <a:t>CAU em 2023, </a:t>
            </a:r>
            <a:r>
              <a:rPr lang="pt-BR" sz="1200" dirty="0">
                <a:latin typeface="Calibri" panose="020F0502020204030204" pitchFamily="34" charset="0"/>
                <a:ea typeface="Calibri" panose="020F0502020204030204" pitchFamily="34" charset="0"/>
                <a:cs typeface="Calibri" panose="020F0502020204030204" pitchFamily="34" charset="0"/>
              </a:rPr>
              <a:t>conseguimos contratar 2 estagiários por meio de chamada </a:t>
            </a:r>
            <a:r>
              <a:rPr lang="pt-BR" sz="1200" dirty="0" smtClean="0">
                <a:latin typeface="Calibri" panose="020F0502020204030204" pitchFamily="34" charset="0"/>
                <a:ea typeface="Calibri" panose="020F0502020204030204" pitchFamily="34" charset="0"/>
                <a:cs typeface="Calibri" panose="020F0502020204030204" pitchFamily="34" charset="0"/>
              </a:rPr>
              <a:t>pública, 1 deles solicitou sair e foi substituído em dezembro de 2023. </a:t>
            </a:r>
            <a:r>
              <a:rPr lang="pt-BR" sz="1200" dirty="0">
                <a:latin typeface="Calibri" panose="020F0502020204030204" pitchFamily="34" charset="0"/>
                <a:ea typeface="Calibri" panose="020F0502020204030204" pitchFamily="34" charset="0"/>
                <a:cs typeface="Calibri" panose="020F0502020204030204" pitchFamily="34" charset="0"/>
              </a:rPr>
              <a:t>Contudo, a capacidade de trabalho de um estagiário não substitui totalmente o de um empregado efetivo, tanto na experiência quanto na carga horária disponível para realização das tarefas diárias, o que resulta em força de trabalho sempre sobrecarregada.</a:t>
            </a:r>
          </a:p>
        </p:txBody>
      </p:sp>
    </p:spTree>
    <p:extLst>
      <p:ext uri="{BB962C8B-B14F-4D97-AF65-F5344CB8AC3E}">
        <p14:creationId xmlns:p14="http://schemas.microsoft.com/office/powerpoint/2010/main" val="205168565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p:txBody>
          <a:bodyPr/>
          <a:lstStyle/>
          <a:p>
            <a:pPr rtl="0"/>
            <a:r>
              <a:rPr lang="pt-BR" noProof="0" dirty="0">
                <a:latin typeface="Calibri" panose="020F0502020204030204" pitchFamily="34" charset="0"/>
                <a:ea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latin typeface="Calibri" panose="020F0502020204030204" pitchFamily="34" charset="0"/>
                <a:ea typeface="Calibri" panose="020F0502020204030204" pitchFamily="34" charset="0"/>
                <a:cs typeface="Calibri" panose="020F0502020204030204" pitchFamily="34" charset="0"/>
              </a:rPr>
              <a:t>104</a:t>
            </a:fld>
            <a:endParaRPr lang="pt-BR" noProof="0" dirty="0">
              <a:latin typeface="Calibri" panose="020F0502020204030204" pitchFamily="34" charset="0"/>
              <a:ea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pic>
        <p:nvPicPr>
          <p:cNvPr id="6" name="Imagem 5"/>
          <p:cNvPicPr>
            <a:picLocks noChangeAspect="1"/>
          </p:cNvPicPr>
          <p:nvPr/>
        </p:nvPicPr>
        <p:blipFill rotWithShape="1">
          <a:blip r:embed="rId3"/>
          <a:srcRect l="12537" t="22673" r="40000" b="30737"/>
          <a:stretch/>
        </p:blipFill>
        <p:spPr>
          <a:xfrm>
            <a:off x="2805956" y="2804893"/>
            <a:ext cx="6580088" cy="3631463"/>
          </a:xfrm>
          <a:prstGeom prst="rect">
            <a:avLst/>
          </a:prstGeom>
        </p:spPr>
      </p:pic>
      <p:grpSp>
        <p:nvGrpSpPr>
          <p:cNvPr id="40" name="Grupo 39"/>
          <p:cNvGrpSpPr/>
          <p:nvPr/>
        </p:nvGrpSpPr>
        <p:grpSpPr>
          <a:xfrm>
            <a:off x="489725" y="1075259"/>
            <a:ext cx="2439046" cy="1632214"/>
            <a:chOff x="9138804" y="638130"/>
            <a:chExt cx="2439046" cy="1303414"/>
          </a:xfrm>
        </p:grpSpPr>
        <p:sp>
          <p:nvSpPr>
            <p:cNvPr id="41" name="Retângulo de cantos arredondados 40"/>
            <p:cNvSpPr/>
            <p:nvPr/>
          </p:nvSpPr>
          <p:spPr>
            <a:xfrm>
              <a:off x="9138804" y="994523"/>
              <a:ext cx="2439046" cy="947021"/>
            </a:xfrm>
            <a:prstGeom prst="roundRect">
              <a:avLst/>
            </a:prstGeom>
            <a:no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ea typeface="Calibri" panose="020F0502020204030204" pitchFamily="34" charset="0"/>
                  <a:cs typeface="Calibri" panose="020F0502020204030204" pitchFamily="34" charset="0"/>
                </a:rPr>
                <a:t>Desenvolver competências de dirigentes e colaboradores</a:t>
              </a:r>
              <a:endParaRPr lang="pt-BR"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4" name="Retângulo 43"/>
            <p:cNvSpPr/>
            <p:nvPr/>
          </p:nvSpPr>
          <p:spPr>
            <a:xfrm>
              <a:off x="9138804" y="638130"/>
              <a:ext cx="2008815" cy="245777"/>
            </a:xfrm>
            <a:prstGeom prst="rect">
              <a:avLst/>
            </a:prstGeom>
            <a:solidFill>
              <a:srgbClr val="92D050"/>
            </a:solidFill>
            <a:ln>
              <a:noFill/>
            </a:ln>
          </p:spPr>
          <p:txBody>
            <a:bodyPr wrap="square" numCol="1" spcCol="360000">
              <a:spAutoFit/>
            </a:bodyPr>
            <a:lstStyle/>
            <a:p>
              <a:r>
                <a:rPr lang="pt-BR" sz="1400" b="1" dirty="0">
                  <a:solidFill>
                    <a:schemeClr val="bg1"/>
                  </a:solidFill>
                  <a:latin typeface="Calibri" panose="020F0502020204030204" pitchFamily="34" charset="0"/>
                  <a:ea typeface="Calibri" panose="020F0502020204030204" pitchFamily="34" charset="0"/>
                  <a:cs typeface="Calibri" panose="020F0502020204030204" pitchFamily="34" charset="0"/>
                </a:rPr>
                <a:t>OBJETIVO ESTRATÉGICO</a:t>
              </a:r>
              <a:endParaRPr lang="pt-BR" sz="11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9" name="Grupo 8"/>
          <p:cNvGrpSpPr/>
          <p:nvPr/>
        </p:nvGrpSpPr>
        <p:grpSpPr>
          <a:xfrm>
            <a:off x="505623" y="3033240"/>
            <a:ext cx="2055617" cy="1234738"/>
            <a:chOff x="516256" y="3033240"/>
            <a:chExt cx="2055617" cy="1234738"/>
          </a:xfrm>
        </p:grpSpPr>
        <p:sp>
          <p:nvSpPr>
            <p:cNvPr id="50" name="Retângulo 49"/>
            <p:cNvSpPr/>
            <p:nvPr/>
          </p:nvSpPr>
          <p:spPr>
            <a:xfrm>
              <a:off x="516256" y="3033240"/>
              <a:ext cx="2055617" cy="307777"/>
            </a:xfrm>
            <a:prstGeom prst="rect">
              <a:avLst/>
            </a:prstGeom>
            <a:solidFill>
              <a:srgbClr val="00B0F0"/>
            </a:solidFill>
            <a:ln>
              <a:noFill/>
            </a:ln>
          </p:spPr>
          <p:txBody>
            <a:bodyPr wrap="square" numCol="1" spcCol="360000">
              <a:spAutoFit/>
            </a:bodyPr>
            <a:lstStyle/>
            <a:p>
              <a:r>
                <a:rPr lang="pt-BR" sz="1400" b="1" dirty="0">
                  <a:solidFill>
                    <a:schemeClr val="bg1"/>
                  </a:solidFill>
                  <a:latin typeface="Calibri" panose="020F0502020204030204" pitchFamily="34" charset="0"/>
                  <a:ea typeface="Calibri" panose="020F0502020204030204" pitchFamily="34" charset="0"/>
                  <a:cs typeface="Calibri" panose="020F0502020204030204" pitchFamily="34" charset="0"/>
                </a:rPr>
                <a:t>INICIATIVA</a:t>
              </a:r>
              <a:endParaRPr lang="pt-BR" sz="11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4" name="Retângulo de cantos arredondados 53"/>
            <p:cNvSpPr/>
            <p:nvPr/>
          </p:nvSpPr>
          <p:spPr>
            <a:xfrm>
              <a:off x="516256" y="3389471"/>
              <a:ext cx="2041762" cy="878507"/>
            </a:xfrm>
            <a:prstGeom prst="roundRect">
              <a:avLst/>
            </a:prstGeom>
            <a:noFill/>
            <a:ln w="28575">
              <a:solidFill>
                <a:srgbClr val="00B0F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ea typeface="Calibri" panose="020F0502020204030204" pitchFamily="34" charset="0"/>
                  <a:cs typeface="Calibri" panose="020F0502020204030204" pitchFamily="34" charset="0"/>
                </a:rPr>
                <a:t>Capacitação</a:t>
              </a:r>
            </a:p>
          </p:txBody>
        </p:sp>
      </p:grpSp>
      <p:grpSp>
        <p:nvGrpSpPr>
          <p:cNvPr id="12" name="Grupo 11"/>
          <p:cNvGrpSpPr/>
          <p:nvPr/>
        </p:nvGrpSpPr>
        <p:grpSpPr>
          <a:xfrm>
            <a:off x="8817750" y="3329368"/>
            <a:ext cx="2240411" cy="2987718"/>
            <a:chOff x="8817750" y="3329368"/>
            <a:chExt cx="2240411" cy="2987718"/>
          </a:xfrm>
        </p:grpSpPr>
        <p:grpSp>
          <p:nvGrpSpPr>
            <p:cNvPr id="59" name="Grupo 58"/>
            <p:cNvGrpSpPr/>
            <p:nvPr/>
          </p:nvGrpSpPr>
          <p:grpSpPr>
            <a:xfrm>
              <a:off x="8817750" y="3329368"/>
              <a:ext cx="2240411" cy="979006"/>
              <a:chOff x="493544" y="3625726"/>
              <a:chExt cx="2240411" cy="979006"/>
            </a:xfrm>
          </p:grpSpPr>
          <p:sp>
            <p:nvSpPr>
              <p:cNvPr id="82" name="Retângulo de cantos arredondados 81"/>
              <p:cNvSpPr/>
              <p:nvPr/>
            </p:nvSpPr>
            <p:spPr>
              <a:xfrm>
                <a:off x="493544" y="3950748"/>
                <a:ext cx="2012769" cy="653984"/>
              </a:xfrm>
              <a:prstGeom prst="roundRect">
                <a:avLst/>
              </a:prstGeom>
              <a:solidFill>
                <a:srgbClr val="92D050"/>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ea typeface="Calibri" panose="020F0502020204030204" pitchFamily="34" charset="0"/>
                    <a:cs typeface="Calibri" panose="020F0502020204030204" pitchFamily="34" charset="0"/>
                  </a:rPr>
                  <a:t>R$ 29.594,00 </a:t>
                </a:r>
              </a:p>
              <a:p>
                <a:r>
                  <a:rPr lang="pt-BR" sz="1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89.13% </a:t>
                </a:r>
                <a:r>
                  <a:rPr lang="pt-BR" sz="1400" dirty="0">
                    <a:solidFill>
                      <a:schemeClr val="tx1"/>
                    </a:solidFill>
                    <a:latin typeface="Calibri" panose="020F0502020204030204" pitchFamily="34" charset="0"/>
                    <a:ea typeface="Calibri" panose="020F0502020204030204" pitchFamily="34" charset="0"/>
                    <a:cs typeface="Calibri" panose="020F0502020204030204" pitchFamily="34" charset="0"/>
                  </a:rPr>
                  <a:t>DO PREVISTO</a:t>
                </a:r>
                <a:endParaRPr lang="pt-BR" sz="9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3" name="Retângulo 82"/>
              <p:cNvSpPr/>
              <p:nvPr/>
            </p:nvSpPr>
            <p:spPr>
              <a:xfrm>
                <a:off x="493544" y="3625726"/>
                <a:ext cx="2240411" cy="307777"/>
              </a:xfrm>
              <a:prstGeom prst="rect">
                <a:avLst/>
              </a:prstGeom>
              <a:noFill/>
            </p:spPr>
            <p:txBody>
              <a:bodyPr wrap="square" numCol="1" spcCol="360000">
                <a:spAutoFit/>
              </a:bodyPr>
              <a:lstStyle/>
              <a:p>
                <a:r>
                  <a:rPr lang="pt-BR" sz="1400" b="1" dirty="0">
                    <a:solidFill>
                      <a:schemeClr val="accent6"/>
                    </a:solidFill>
                    <a:latin typeface="Calibri" panose="020F0502020204030204" pitchFamily="34" charset="0"/>
                    <a:ea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8" name="Grupo 7"/>
            <p:cNvGrpSpPr/>
            <p:nvPr/>
          </p:nvGrpSpPr>
          <p:grpSpPr>
            <a:xfrm>
              <a:off x="8817750" y="4769546"/>
              <a:ext cx="2093786" cy="1547540"/>
              <a:chOff x="9419332" y="2769015"/>
              <a:chExt cx="2093786" cy="1547540"/>
            </a:xfrm>
          </p:grpSpPr>
          <p:sp>
            <p:nvSpPr>
              <p:cNvPr id="62" name="Retângulo de cantos arredondados 61"/>
              <p:cNvSpPr/>
              <p:nvPr/>
            </p:nvSpPr>
            <p:spPr>
              <a:xfrm>
                <a:off x="9419332" y="2769015"/>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50" b="1" dirty="0">
                    <a:latin typeface="Calibri" panose="020F0502020204030204" pitchFamily="34" charset="0"/>
                    <a:ea typeface="Calibri" panose="020F0502020204030204" pitchFamily="34" charset="0"/>
                    <a:cs typeface="Calibri" panose="020F0502020204030204" pitchFamily="34" charset="0"/>
                  </a:rPr>
                  <a:t>Média de horas de treinamento por colaboradores e dirigentes</a:t>
                </a:r>
              </a:p>
              <a:p>
                <a:pPr algn="ctr"/>
                <a:endParaRPr lang="pt-BR" sz="1050" b="1" dirty="0">
                  <a:latin typeface="Calibri" panose="020F0502020204030204" pitchFamily="34" charset="0"/>
                  <a:ea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ea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ea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5" name="Gráfico 64"/>
              <p:cNvGraphicFramePr/>
              <p:nvPr>
                <p:extLst>
                  <p:ext uri="{D42A27DB-BD31-4B8C-83A1-F6EECF244321}">
                    <p14:modId xmlns:p14="http://schemas.microsoft.com/office/powerpoint/2010/main" val="3643220157"/>
                  </p:ext>
                </p:extLst>
              </p:nvPr>
            </p:nvGraphicFramePr>
            <p:xfrm>
              <a:off x="9419332" y="3442392"/>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66" name="CaixaDeTexto 65"/>
              <p:cNvSpPr txBox="1"/>
              <p:nvPr/>
            </p:nvSpPr>
            <p:spPr>
              <a:xfrm>
                <a:off x="9419332" y="3465325"/>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REALIZADO</a:t>
                </a:r>
              </a:p>
            </p:txBody>
          </p:sp>
          <p:sp>
            <p:nvSpPr>
              <p:cNvPr id="71" name="CaixaDeTexto 70"/>
              <p:cNvSpPr txBox="1"/>
              <p:nvPr/>
            </p:nvSpPr>
            <p:spPr>
              <a:xfrm>
                <a:off x="9419332" y="3956816"/>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ea typeface="Calibri" panose="020F0502020204030204" pitchFamily="34" charset="0"/>
                    <a:cs typeface="Calibri" panose="020F0502020204030204" pitchFamily="34" charset="0"/>
                  </a:rPr>
                  <a:t>META</a:t>
                </a:r>
              </a:p>
            </p:txBody>
          </p:sp>
        </p:grpSp>
      </p:grpSp>
      <p:sp>
        <p:nvSpPr>
          <p:cNvPr id="33" name="Retângulo 32"/>
          <p:cNvSpPr/>
          <p:nvPr/>
        </p:nvSpPr>
        <p:spPr>
          <a:xfrm>
            <a:off x="3249612" y="912811"/>
            <a:ext cx="8410131" cy="2031325"/>
          </a:xfrm>
          <a:prstGeom prst="rect">
            <a:avLst/>
          </a:prstGeom>
        </p:spPr>
        <p:txBody>
          <a:bodyPr wrap="square" numCol="2" spcCol="360000">
            <a:spAutoFit/>
          </a:bodyPr>
          <a:lstStyle/>
          <a:p>
            <a:pPr algn="just"/>
            <a:r>
              <a:rPr lang="pt-BR" sz="1400" b="1" dirty="0">
                <a:latin typeface="Calibri" panose="020F0502020204030204" pitchFamily="34" charset="0"/>
                <a:ea typeface="Calibri" panose="020F0502020204030204" pitchFamily="34" charset="0"/>
                <a:cs typeface="Calibri" panose="020F0502020204030204" pitchFamily="34" charset="0"/>
              </a:rPr>
              <a:t>Capacitação: </a:t>
            </a:r>
            <a:r>
              <a:rPr lang="pt-BR" sz="1400" dirty="0">
                <a:latin typeface="Calibri" panose="020F0502020204030204" pitchFamily="34" charset="0"/>
                <a:ea typeface="Calibri" panose="020F0502020204030204" pitchFamily="34" charset="0"/>
                <a:cs typeface="Calibri" panose="020F0502020204030204" pitchFamily="34" charset="0"/>
              </a:rPr>
              <a:t>A capacitação é uma ferramenta importante para garantir a efetividade e a eficiência do Conselho. Com treinamentos e aquisição de novas habilidades, os colaboradores podem se tornar mais capacitados para lidar com as demandas específicas do órgão e do seu público alvo, aumentando a qualidade dos serviços prestados. Além disso, a capacitação pode promover a motivação dos colaboradores, uma vez que eles se sentem mais valorizados e confiantes em suas tarefas, o que pode resultar em um clima organizacional mais positivo e produtivo. Por fim, um corpo funcional capacitado pode lidar melhor com situações imprevisíveis e desafios inesperados, garantindo a continuidade das atividades mesmo em momentos de crise.</a:t>
            </a:r>
          </a:p>
        </p:txBody>
      </p:sp>
      <p:sp>
        <p:nvSpPr>
          <p:cNvPr id="26" name="Retângulo 25"/>
          <p:cNvSpPr/>
          <p:nvPr/>
        </p:nvSpPr>
        <p:spPr>
          <a:xfrm>
            <a:off x="404299" y="1"/>
            <a:ext cx="5636525" cy="1015663"/>
          </a:xfrm>
          <a:prstGeom prst="rect">
            <a:avLst/>
          </a:prstGeom>
          <a:solidFill>
            <a:schemeClr val="bg1"/>
          </a:solidFill>
        </p:spPr>
        <p:txBody>
          <a:bodyPr wrap="square" numCol="1" spcCol="360000">
            <a:spAutoFit/>
          </a:bodyPr>
          <a:lstStyle/>
          <a:p>
            <a:endParaRPr lang="pt-BR" dirty="0">
              <a:solidFill>
                <a:schemeClr val="accent6">
                  <a:lumMod val="50000"/>
                </a:schemeClr>
              </a:solidFill>
              <a:latin typeface="Calibri" panose="020F0502020204030204" pitchFamily="34" charset="0"/>
              <a:cs typeface="Calibri" panose="020F0502020204030204" pitchFamily="34" charset="0"/>
            </a:endParaRPr>
          </a:p>
          <a:p>
            <a:endParaRPr lang="pt-BR" dirty="0">
              <a:solidFill>
                <a:schemeClr val="accent6">
                  <a:lumMod val="50000"/>
                </a:schemeClr>
              </a:solidFill>
              <a:latin typeface="Calibri" panose="020F0502020204030204" pitchFamily="34" charset="0"/>
              <a:cs typeface="Calibri" panose="020F0502020204030204" pitchFamily="34" charset="0"/>
            </a:endParaRPr>
          </a:p>
          <a:p>
            <a:r>
              <a:rPr lang="pt-BR" sz="2400" dirty="0">
                <a:solidFill>
                  <a:schemeClr val="accent6">
                    <a:lumMod val="50000"/>
                  </a:schemeClr>
                </a:solidFill>
                <a:latin typeface="Calibri" panose="020F0502020204030204" pitchFamily="34" charset="0"/>
                <a:cs typeface="Calibri" panose="020F0502020204030204" pitchFamily="34" charset="0"/>
              </a:rPr>
              <a:t>CAPACITAÇÃO</a:t>
            </a:r>
          </a:p>
        </p:txBody>
      </p:sp>
    </p:spTree>
    <p:extLst>
      <p:ext uri="{BB962C8B-B14F-4D97-AF65-F5344CB8AC3E}">
        <p14:creationId xmlns:p14="http://schemas.microsoft.com/office/powerpoint/2010/main" val="217663172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64444"/>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56197" y="6464444"/>
            <a:ext cx="683339" cy="365125"/>
          </a:xfrm>
        </p:spPr>
        <p:txBody>
          <a:bodyPr/>
          <a:lstStyle/>
          <a:p>
            <a:pPr rtl="0"/>
            <a:fld id="{5A4A7955-6230-48B4-BD8B-A7C460F75945}" type="slidenum">
              <a:rPr lang="pt-BR" noProof="0" smtClean="0">
                <a:solidFill>
                  <a:srgbClr val="002060"/>
                </a:solidFill>
              </a:rPr>
              <a:t>105</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8" name="Retângulo 37"/>
          <p:cNvSpPr/>
          <p:nvPr/>
        </p:nvSpPr>
        <p:spPr>
          <a:xfrm>
            <a:off x="418408" y="1138489"/>
            <a:ext cx="11263952" cy="5262979"/>
          </a:xfrm>
          <a:prstGeom prst="rect">
            <a:avLst/>
          </a:prstGeom>
        </p:spPr>
        <p:txBody>
          <a:bodyPr wrap="square" numCol="2" spcCol="360000">
            <a:spAutoFit/>
          </a:bodyPr>
          <a:lstStyle/>
          <a:p>
            <a:pPr algn="just"/>
            <a:r>
              <a:rPr lang="pt-BR" sz="1400" b="1" dirty="0">
                <a:latin typeface="Calibri" panose="020F0502020204030204" pitchFamily="34" charset="0"/>
                <a:ea typeface="Calibri" panose="020F0502020204030204" pitchFamily="34" charset="0"/>
                <a:cs typeface="Calibri" panose="020F0502020204030204" pitchFamily="34" charset="0"/>
              </a:rPr>
              <a:t>Principais ações: </a:t>
            </a:r>
          </a:p>
          <a:p>
            <a:pPr algn="just"/>
            <a:r>
              <a:rPr lang="pt-BR" sz="1400" u="sng" dirty="0">
                <a:latin typeface="Calibri" panose="020F0502020204030204" pitchFamily="34" charset="0"/>
                <a:ea typeface="Calibri" panose="020F0502020204030204" pitchFamily="34" charset="0"/>
                <a:cs typeface="Calibri" panose="020F0502020204030204" pitchFamily="34" charset="0"/>
              </a:rPr>
              <a:t>NOVA LEI DE LICITAÇÕES E CONTRATOS 14.133/21, Realizado nos dias 30 e 31 de janeiro de 2023, e no dia 02 de fevereiro de 2023.</a:t>
            </a:r>
            <a:r>
              <a:rPr lang="pt-BR" sz="1400" dirty="0">
                <a:latin typeface="Calibri" panose="020F0502020204030204" pitchFamily="34" charset="0"/>
                <a:ea typeface="Calibri" panose="020F0502020204030204" pitchFamily="34" charset="0"/>
                <a:cs typeface="Calibri" panose="020F0502020204030204" pitchFamily="34" charset="0"/>
              </a:rPr>
              <a:t>- O curso abordou a nova Lei de Licitações e Contratos Administrativos: vigência e produção de efeitos; âmbito de aplicação; normas gerais e normas complementares; A possibilidade de utilização imediata e a necessidade de atendimento aos regramentos legais; Atores envolvidos nos processos de contratação: agentes de contratação, pregoeiros comissões de contratação e equipe de apoio; formas de nomeação; atendimento ao princípio da segregação de funções; As fases do processo de contratação Portal Nacional de Contratações Públicas (PNCP). Modalidades: pregão, concorrência, leilão, concurso, diálogo competitivo Critérios de julgamento: menor preço; maior desconto; melhor técnica ou conteúdo artístico; técnica e preço; maior lance; maior retorno econômico; Regras específicas para as compras, obras, serviços de engenharia e serviços em geral Licitações e compras sustentáveis; Divulgação/publicidade do edital; Apresentação de propostas e lances; Modos de disputa.</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u="sng" dirty="0">
                <a:latin typeface="Calibri" panose="020F0502020204030204" pitchFamily="34" charset="0"/>
                <a:ea typeface="Calibri" panose="020F0502020204030204" pitchFamily="34" charset="0"/>
                <a:cs typeface="Calibri" panose="020F0502020204030204" pitchFamily="34" charset="0"/>
              </a:rPr>
              <a:t>10º Treinamento Técnico da CED-CAU/BR </a:t>
            </a:r>
            <a:r>
              <a:rPr lang="pt-BR" sz="1400" dirty="0">
                <a:latin typeface="Calibri" panose="020F0502020204030204" pitchFamily="34" charset="0"/>
                <a:ea typeface="Calibri" panose="020F0502020204030204" pitchFamily="34" charset="0"/>
                <a:cs typeface="Calibri" panose="020F0502020204030204" pitchFamily="34" charset="0"/>
              </a:rPr>
              <a:t>- Nos dias 06 e 07 de março aconteceu em Brasília o 10º Treinamento Técnico da CED- CAU/BR para Assessorias Técnicas e Jurídicas em formato somente presencial. Além da Coordenação Administrativa, participaram também a Assessoria Jurídica e Secretária Geral do CAU/PB. </a:t>
            </a:r>
          </a:p>
          <a:p>
            <a:pPr algn="just"/>
            <a:r>
              <a:rPr lang="pt-BR" sz="1400" dirty="0">
                <a:latin typeface="Calibri" panose="020F0502020204030204" pitchFamily="34" charset="0"/>
                <a:ea typeface="Calibri" panose="020F0502020204030204" pitchFamily="34" charset="0"/>
                <a:cs typeface="Calibri" panose="020F0502020204030204" pitchFamily="34" charset="0"/>
              </a:rPr>
              <a:t>Na ocasião, houve a continuidade da discussão a respeito da preparação das Comissões de Ética em relação às alterações da Resolução 143 do CAU/BR, que trata das normas para condução do processo ético-disciplinar no âmbito dos Conselhos de Arquitetura e Urbanismo dos Estados e do Distrito Federal (CAU/UF) e do Conselho de Arquitetura e Urbanismo do Brasil (CAU/BR), para aplicação e execução das sanções de mesma natureza, para o pedido de revisão e para a reabilitação profissional, e dá outras providências.</a:t>
            </a:r>
          </a:p>
          <a:p>
            <a:pPr algn="just"/>
            <a:r>
              <a:rPr lang="pt-BR" sz="1400" dirty="0">
                <a:latin typeface="Calibri" panose="020F0502020204030204" pitchFamily="34" charset="0"/>
                <a:ea typeface="Calibri" panose="020F0502020204030204" pitchFamily="34" charset="0"/>
                <a:cs typeface="Calibri" panose="020F0502020204030204" pitchFamily="34" charset="0"/>
              </a:rPr>
              <a:t>Parte das alterações da Resolução 143 entraram em vigor no mês de fevereiro e outros dispositivos entrarão em vigor apenas a partir de 1º de junho, conforme preconiza a Resolução 232,  de  25  de  janeiro  de  2023.  O  treinamento  foi  importante  diante  das  atualizações substanciais que ocorreram na Resolução 143 e que mudam grande parte dos trâmites, bem como competências das CED/UF e Plenário/UF.</a:t>
            </a:r>
          </a:p>
          <a:p>
            <a:pPr algn="just"/>
            <a:r>
              <a:rPr lang="pt-BR" sz="1400" u="sng" dirty="0">
                <a:latin typeface="Calibri" panose="020F0502020204030204" pitchFamily="34" charset="0"/>
                <a:ea typeface="Calibri" panose="020F0502020204030204" pitchFamily="34" charset="0"/>
                <a:cs typeface="Calibri" panose="020F0502020204030204" pitchFamily="34" charset="0"/>
              </a:rPr>
              <a:t>Treinamento da Nova Fiscalização</a:t>
            </a:r>
            <a:r>
              <a:rPr lang="pt-BR" sz="1400" dirty="0">
                <a:latin typeface="Calibri" panose="020F0502020204030204" pitchFamily="34" charset="0"/>
                <a:ea typeface="Calibri" panose="020F0502020204030204" pitchFamily="34" charset="0"/>
                <a:cs typeface="Calibri" panose="020F0502020204030204" pitchFamily="34" charset="0"/>
              </a:rPr>
              <a:t> – I Encontro Temático da CEP-CAU/BR em 2023, com o tema: Capacitação Resolução CAU/BR nº 198 – Fiscalização.</a:t>
            </a:r>
          </a:p>
          <a:p>
            <a:pPr algn="just"/>
            <a:r>
              <a:rPr lang="pt-BR" sz="1400" dirty="0">
                <a:latin typeface="Calibri" panose="020F0502020204030204" pitchFamily="34" charset="0"/>
                <a:ea typeface="Calibri" panose="020F0502020204030204" pitchFamily="34" charset="0"/>
                <a:cs typeface="Calibri" panose="020F0502020204030204" pitchFamily="34" charset="0"/>
              </a:rPr>
              <a:t>Objetivo: capacitar as equipes técnicas frente a implantação do novo módulo de fiscalização no SICCAU e entrada em vigor da Resolução CAU/BR nº 198/ 2020, que dispõe sobre a fiscalização do exercício profissional da arquitetura e urbanismo.</a:t>
            </a:r>
          </a:p>
          <a:p>
            <a:pPr algn="just"/>
            <a:r>
              <a:rPr lang="pt-BR" sz="1400" dirty="0">
                <a:latin typeface="Calibri" panose="020F0502020204030204" pitchFamily="34" charset="0"/>
                <a:ea typeface="Calibri" panose="020F0502020204030204" pitchFamily="34" charset="0"/>
                <a:cs typeface="Calibri" panose="020F0502020204030204" pitchFamily="34" charset="0"/>
              </a:rPr>
              <a:t>·          Datas: 13, 14 e 15 de março de 2023;</a:t>
            </a:r>
          </a:p>
          <a:p>
            <a:pPr algn="just"/>
            <a:r>
              <a:rPr lang="pt-BR" sz="1400" dirty="0">
                <a:latin typeface="Calibri" panose="020F0502020204030204" pitchFamily="34" charset="0"/>
                <a:ea typeface="Calibri" panose="020F0502020204030204" pitchFamily="34" charset="0"/>
                <a:cs typeface="Calibri" panose="020F0502020204030204" pitchFamily="34" charset="0"/>
              </a:rPr>
              <a:t>·          Local: Brasília-DF, na sede do CAU/BR;</a:t>
            </a:r>
          </a:p>
          <a:p>
            <a:pPr algn="just"/>
            <a:r>
              <a:rPr lang="pt-BR" sz="1400" dirty="0">
                <a:latin typeface="Calibri" panose="020F0502020204030204" pitchFamily="34" charset="0"/>
                <a:ea typeface="Calibri" panose="020F0502020204030204" pitchFamily="34" charset="0"/>
                <a:cs typeface="Calibri" panose="020F0502020204030204" pitchFamily="34" charset="0"/>
              </a:rPr>
              <a:t/>
            </a:r>
            <a:br>
              <a:rPr lang="pt-BR" sz="1400" dirty="0">
                <a:latin typeface="Calibri" panose="020F0502020204030204" pitchFamily="34" charset="0"/>
                <a:ea typeface="Calibri" panose="020F0502020204030204" pitchFamily="34" charset="0"/>
                <a:cs typeface="Calibri" panose="020F0502020204030204" pitchFamily="34" charset="0"/>
              </a:rPr>
            </a:br>
            <a:endParaRPr lang="pt-BR" sz="1400" dirty="0">
              <a:latin typeface="Calibri" panose="020F0502020204030204" pitchFamily="34" charset="0"/>
              <a:ea typeface="Calibri" panose="020F0502020204030204" pitchFamily="34" charset="0"/>
              <a:cs typeface="Calibri" panose="020F0502020204030204" pitchFamily="34" charset="0"/>
            </a:endParaRPr>
          </a:p>
        </p:txBody>
      </p:sp>
      <p:sp>
        <p:nvSpPr>
          <p:cNvPr id="12" name="Retângulo 11"/>
          <p:cNvSpPr/>
          <p:nvPr/>
        </p:nvSpPr>
        <p:spPr>
          <a:xfrm>
            <a:off x="404299" y="1"/>
            <a:ext cx="5636525" cy="1015663"/>
          </a:xfrm>
          <a:prstGeom prst="rect">
            <a:avLst/>
          </a:prstGeom>
          <a:solidFill>
            <a:schemeClr val="bg1"/>
          </a:solidFill>
        </p:spPr>
        <p:txBody>
          <a:bodyPr wrap="square" numCol="1" spcCol="360000">
            <a:spAutoFit/>
          </a:bodyPr>
          <a:lstStyle/>
          <a:p>
            <a:endParaRPr lang="pt-BR" dirty="0">
              <a:solidFill>
                <a:schemeClr val="accent6">
                  <a:lumMod val="50000"/>
                </a:schemeClr>
              </a:solidFill>
              <a:latin typeface="Calibri" panose="020F0502020204030204" pitchFamily="34" charset="0"/>
              <a:cs typeface="Calibri" panose="020F0502020204030204" pitchFamily="34" charset="0"/>
            </a:endParaRPr>
          </a:p>
          <a:p>
            <a:endParaRPr lang="pt-BR" dirty="0">
              <a:solidFill>
                <a:schemeClr val="accent6">
                  <a:lumMod val="50000"/>
                </a:schemeClr>
              </a:solidFill>
              <a:latin typeface="Calibri" panose="020F0502020204030204" pitchFamily="34" charset="0"/>
              <a:cs typeface="Calibri" panose="020F0502020204030204" pitchFamily="34" charset="0"/>
            </a:endParaRPr>
          </a:p>
          <a:p>
            <a:r>
              <a:rPr lang="pt-BR" sz="2400" dirty="0">
                <a:solidFill>
                  <a:schemeClr val="accent6">
                    <a:lumMod val="50000"/>
                  </a:schemeClr>
                </a:solidFill>
                <a:latin typeface="Calibri" panose="020F0502020204030204" pitchFamily="34" charset="0"/>
                <a:cs typeface="Calibri" panose="020F0502020204030204" pitchFamily="34" charset="0"/>
              </a:rPr>
              <a:t>RESULTADOS E DESEMPENHO</a:t>
            </a:r>
          </a:p>
        </p:txBody>
      </p:sp>
    </p:spTree>
    <p:extLst>
      <p:ext uri="{BB962C8B-B14F-4D97-AF65-F5344CB8AC3E}">
        <p14:creationId xmlns:p14="http://schemas.microsoft.com/office/powerpoint/2010/main" val="420059336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106</a:t>
            </a:fld>
            <a:endParaRPr lang="pt-BR" noProof="0" dirty="0"/>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8" name="Retângulo 37"/>
          <p:cNvSpPr/>
          <p:nvPr/>
        </p:nvSpPr>
        <p:spPr>
          <a:xfrm>
            <a:off x="418408" y="1302265"/>
            <a:ext cx="11263952" cy="3416320"/>
          </a:xfrm>
          <a:prstGeom prst="rect">
            <a:avLst/>
          </a:prstGeom>
        </p:spPr>
        <p:txBody>
          <a:bodyPr wrap="square" numCol="2" spcCol="360000">
            <a:spAutoFit/>
          </a:bodyPr>
          <a:lstStyle/>
          <a:p>
            <a:pPr algn="just"/>
            <a:r>
              <a:rPr lang="pt-BR" sz="1400" b="1" dirty="0">
                <a:latin typeface="Calibri" panose="020F0502020204030204" pitchFamily="34" charset="0"/>
                <a:ea typeface="Calibri" panose="020F0502020204030204" pitchFamily="34" charset="0"/>
                <a:cs typeface="Calibri" panose="020F0502020204030204" pitchFamily="34" charset="0"/>
              </a:rPr>
              <a:t>Principais ações: </a:t>
            </a:r>
          </a:p>
          <a:p>
            <a:pPr algn="just"/>
            <a:r>
              <a:rPr lang="pt-BR" sz="1400" u="sng" dirty="0" smtClean="0">
                <a:latin typeface="Calibri" panose="020F0502020204030204" pitchFamily="34" charset="0"/>
                <a:ea typeface="Calibri" panose="020F0502020204030204" pitchFamily="34" charset="0"/>
                <a:cs typeface="Calibri" panose="020F0502020204030204" pitchFamily="34" charset="0"/>
              </a:rPr>
              <a:t>Curso </a:t>
            </a:r>
            <a:r>
              <a:rPr lang="pt-BR" sz="1400" u="sng" dirty="0">
                <a:latin typeface="Calibri" panose="020F0502020204030204" pitchFamily="34" charset="0"/>
                <a:ea typeface="Calibri" panose="020F0502020204030204" pitchFamily="34" charset="0"/>
                <a:cs typeface="Calibri" panose="020F0502020204030204" pitchFamily="34" charset="0"/>
              </a:rPr>
              <a:t>de Pregão Eletrônico e operacionalização do Compras.Gov (</a:t>
            </a:r>
            <a:r>
              <a:rPr lang="pt-BR" sz="1400" u="sng" dirty="0" smtClean="0">
                <a:latin typeface="Calibri" panose="020F0502020204030204" pitchFamily="34" charset="0"/>
                <a:ea typeface="Calibri" panose="020F0502020204030204" pitchFamily="34" charset="0"/>
                <a:cs typeface="Calibri" panose="020F0502020204030204" pitchFamily="34" charset="0"/>
              </a:rPr>
              <a:t>ComprasNet) - </a:t>
            </a:r>
            <a:r>
              <a:rPr lang="pt-BR" sz="1400" dirty="0" smtClean="0">
                <a:latin typeface="Calibri" panose="020F0502020204030204" pitchFamily="34" charset="0"/>
                <a:ea typeface="Calibri" panose="020F0502020204030204" pitchFamily="34" charset="0"/>
                <a:cs typeface="Calibri" panose="020F0502020204030204" pitchFamily="34" charset="0"/>
              </a:rPr>
              <a:t>Considerando </a:t>
            </a:r>
            <a:r>
              <a:rPr lang="pt-BR" sz="1400" dirty="0">
                <a:latin typeface="Calibri" panose="020F0502020204030204" pitchFamily="34" charset="0"/>
                <a:ea typeface="Calibri" panose="020F0502020204030204" pitchFamily="34" charset="0"/>
                <a:cs typeface="Calibri" panose="020F0502020204030204" pitchFamily="34" charset="0"/>
              </a:rPr>
              <a:t>a necessidade de capacitar nossos colaboradores para utilização do sistema e melhorar a eficiência das aquisições realizadas por este </a:t>
            </a:r>
            <a:r>
              <a:rPr lang="pt-BR" sz="1400" dirty="0" smtClean="0">
                <a:latin typeface="Calibri" panose="020F0502020204030204" pitchFamily="34" charset="0"/>
                <a:ea typeface="Calibri" panose="020F0502020204030204" pitchFamily="34" charset="0"/>
                <a:cs typeface="Calibri" panose="020F0502020204030204" pitchFamily="34" charset="0"/>
              </a:rPr>
              <a:t>Conselho, o Presidente do CAU/PB autorizou a </a:t>
            </a:r>
            <a:r>
              <a:rPr lang="pt-BR" sz="1400" dirty="0">
                <a:latin typeface="Calibri" panose="020F0502020204030204" pitchFamily="34" charset="0"/>
                <a:ea typeface="Calibri" panose="020F0502020204030204" pitchFamily="34" charset="0"/>
                <a:cs typeface="Calibri" panose="020F0502020204030204" pitchFamily="34" charset="0"/>
              </a:rPr>
              <a:t>participação das funcionárias Yngrid Cabral e Samara Alves no referido curso realizado nos dias 19 e 20 de julho em Brasília/DF</a:t>
            </a:r>
            <a:r>
              <a:rPr lang="pt-BR" sz="1400" dirty="0" smtClean="0">
                <a:latin typeface="Calibri" panose="020F0502020204030204" pitchFamily="34" charset="0"/>
                <a:ea typeface="Calibri" panose="020F0502020204030204" pitchFamily="34" charset="0"/>
                <a:cs typeface="Calibri" panose="020F0502020204030204" pitchFamily="34" charset="0"/>
              </a:rPr>
              <a:t>.</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 </a:t>
            </a:r>
            <a:r>
              <a:rPr lang="pt-BR" sz="1400" dirty="0">
                <a:latin typeface="Calibri" panose="020F0502020204030204" pitchFamily="34" charset="0"/>
                <a:ea typeface="Calibri" panose="020F0502020204030204" pitchFamily="34" charset="0"/>
                <a:cs typeface="Calibri" panose="020F0502020204030204" pitchFamily="34" charset="0"/>
              </a:rPr>
              <a:t/>
            </a:r>
            <a:br>
              <a:rPr lang="pt-BR" sz="1400" dirty="0">
                <a:latin typeface="Calibri" panose="020F0502020204030204" pitchFamily="34" charset="0"/>
                <a:ea typeface="Calibri" panose="020F0502020204030204" pitchFamily="34" charset="0"/>
                <a:cs typeface="Calibri" panose="020F0502020204030204" pitchFamily="34" charset="0"/>
              </a:rPr>
            </a:br>
            <a:r>
              <a:rPr lang="pt-BR" sz="1400" u="sng" dirty="0">
                <a:latin typeface="Calibri" panose="020F0502020204030204" pitchFamily="34" charset="0"/>
                <a:ea typeface="Calibri" panose="020F0502020204030204" pitchFamily="34" charset="0"/>
                <a:cs typeface="Calibri" panose="020F0502020204030204" pitchFamily="34" charset="0"/>
              </a:rPr>
              <a:t>11º Treinamento Técnico para as assessorias das CED/UF em Brasília/DF. </a:t>
            </a:r>
            <a:r>
              <a:rPr lang="pt-BR" sz="1400" dirty="0" smtClean="0">
                <a:latin typeface="Calibri" panose="020F0502020204030204" pitchFamily="34" charset="0"/>
                <a:ea typeface="Calibri" panose="020F0502020204030204" pitchFamily="34" charset="0"/>
                <a:cs typeface="Calibri" panose="020F0502020204030204" pitchFamily="34" charset="0"/>
              </a:rPr>
              <a:t>Realizado nos </a:t>
            </a:r>
            <a:r>
              <a:rPr lang="pt-BR" sz="1400" dirty="0">
                <a:latin typeface="Calibri" panose="020F0502020204030204" pitchFamily="34" charset="0"/>
                <a:ea typeface="Calibri" panose="020F0502020204030204" pitchFamily="34" charset="0"/>
                <a:cs typeface="Calibri" panose="020F0502020204030204" pitchFamily="34" charset="0"/>
              </a:rPr>
              <a:t>dias 25 e 26 de setembro de 2023 </a:t>
            </a:r>
            <a:r>
              <a:rPr lang="pt-BR" sz="1400" dirty="0" smtClean="0">
                <a:latin typeface="Calibri" panose="020F0502020204030204" pitchFamily="34" charset="0"/>
                <a:ea typeface="Calibri" panose="020F0502020204030204" pitchFamily="34" charset="0"/>
                <a:cs typeface="Calibri" panose="020F0502020204030204" pitchFamily="34" charset="0"/>
              </a:rPr>
              <a:t>. O CAU/PB encaminhou a assessora </a:t>
            </a:r>
            <a:r>
              <a:rPr lang="pt-BR" sz="1400" dirty="0">
                <a:latin typeface="Calibri" panose="020F0502020204030204" pitchFamily="34" charset="0"/>
                <a:ea typeface="Calibri" panose="020F0502020204030204" pitchFamily="34" charset="0"/>
                <a:cs typeface="Calibri" panose="020F0502020204030204" pitchFamily="34" charset="0"/>
              </a:rPr>
              <a:t>a Comissão de Ética e Disciplina </a:t>
            </a:r>
            <a:r>
              <a:rPr lang="pt-BR" sz="1400" dirty="0" smtClean="0">
                <a:latin typeface="Calibri" panose="020F0502020204030204" pitchFamily="34" charset="0"/>
                <a:ea typeface="Calibri" panose="020F0502020204030204" pitchFamily="34" charset="0"/>
                <a:cs typeface="Calibri" panose="020F0502020204030204" pitchFamily="34" charset="0"/>
              </a:rPr>
              <a:t>para participar presencialmente </a:t>
            </a:r>
            <a:r>
              <a:rPr lang="pt-BR" sz="1400" dirty="0">
                <a:latin typeface="Calibri" panose="020F0502020204030204" pitchFamily="34" charset="0"/>
                <a:ea typeface="Calibri" panose="020F0502020204030204" pitchFamily="34" charset="0"/>
                <a:cs typeface="Calibri" panose="020F0502020204030204" pitchFamily="34" charset="0"/>
              </a:rPr>
              <a:t>do treinamento que teve como objetivo avançar na compreensão da Resolução CAU/BR 224, de 23 de setembro de 2022, que alterou a Resolução CAU/BR nº 143, de 23 de junho de 2017, que dispõe sobre as normas para condução do processo ético-disciplinar no âmbito dos CAU/UF e do CAU/BR. Além disso, o treinamento foi útil para auxiliar a compreensão do rito de apreciação e julgamento do processo ético-disciplinar pela CED/UF. Foram apresentadas também as futuras implementações do módulo ético diante da necessidade das alterações com a vigência da Resolução 143 após atualizações.</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p:txBody>
      </p:sp>
      <p:sp>
        <p:nvSpPr>
          <p:cNvPr id="12" name="Retângulo 11"/>
          <p:cNvSpPr/>
          <p:nvPr/>
        </p:nvSpPr>
        <p:spPr>
          <a:xfrm>
            <a:off x="404299" y="1"/>
            <a:ext cx="5636525" cy="1015663"/>
          </a:xfrm>
          <a:prstGeom prst="rect">
            <a:avLst/>
          </a:prstGeom>
          <a:solidFill>
            <a:schemeClr val="bg1"/>
          </a:solidFill>
        </p:spPr>
        <p:txBody>
          <a:bodyPr wrap="square" numCol="1" spcCol="360000">
            <a:spAutoFit/>
          </a:bodyPr>
          <a:lstStyle/>
          <a:p>
            <a:endParaRPr lang="pt-BR" dirty="0">
              <a:solidFill>
                <a:schemeClr val="accent6">
                  <a:lumMod val="50000"/>
                </a:schemeClr>
              </a:solidFill>
              <a:latin typeface="Calibri" panose="020F0502020204030204" pitchFamily="34" charset="0"/>
              <a:cs typeface="Calibri" panose="020F0502020204030204" pitchFamily="34" charset="0"/>
            </a:endParaRPr>
          </a:p>
          <a:p>
            <a:endParaRPr lang="pt-BR" dirty="0">
              <a:solidFill>
                <a:schemeClr val="accent6">
                  <a:lumMod val="50000"/>
                </a:schemeClr>
              </a:solidFill>
              <a:latin typeface="Calibri" panose="020F0502020204030204" pitchFamily="34" charset="0"/>
              <a:cs typeface="Calibri" panose="020F0502020204030204" pitchFamily="34" charset="0"/>
            </a:endParaRPr>
          </a:p>
          <a:p>
            <a:r>
              <a:rPr lang="pt-BR" sz="2400" dirty="0">
                <a:solidFill>
                  <a:schemeClr val="accent6">
                    <a:lumMod val="50000"/>
                  </a:schemeClr>
                </a:solidFill>
                <a:latin typeface="Calibri" panose="020F0502020204030204" pitchFamily="34" charset="0"/>
                <a:cs typeface="Calibri" panose="020F0502020204030204" pitchFamily="34" charset="0"/>
              </a:rPr>
              <a:t>RESULTADOS E DESEMPENHO</a:t>
            </a:r>
          </a:p>
        </p:txBody>
      </p:sp>
    </p:spTree>
    <p:extLst>
      <p:ext uri="{BB962C8B-B14F-4D97-AF65-F5344CB8AC3E}">
        <p14:creationId xmlns:p14="http://schemas.microsoft.com/office/powerpoint/2010/main" val="163180817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107</a:t>
            </a:fld>
            <a:endParaRPr lang="pt-BR" noProof="0" dirty="0"/>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2" name="Retângulo 11"/>
          <p:cNvSpPr/>
          <p:nvPr/>
        </p:nvSpPr>
        <p:spPr>
          <a:xfrm>
            <a:off x="404299" y="1"/>
            <a:ext cx="5636525" cy="1015663"/>
          </a:xfrm>
          <a:prstGeom prst="rect">
            <a:avLst/>
          </a:prstGeom>
          <a:solidFill>
            <a:schemeClr val="bg1"/>
          </a:solidFill>
        </p:spPr>
        <p:txBody>
          <a:bodyPr wrap="square" numCol="1" spcCol="360000">
            <a:spAutoFit/>
          </a:bodyPr>
          <a:lstStyle/>
          <a:p>
            <a:endParaRPr lang="pt-BR" dirty="0">
              <a:solidFill>
                <a:schemeClr val="accent6">
                  <a:lumMod val="50000"/>
                </a:schemeClr>
              </a:solidFill>
              <a:latin typeface="Calibri" panose="020F0502020204030204" pitchFamily="34" charset="0"/>
              <a:cs typeface="Calibri" panose="020F0502020204030204" pitchFamily="34" charset="0"/>
            </a:endParaRPr>
          </a:p>
          <a:p>
            <a:endParaRPr lang="pt-BR" dirty="0">
              <a:solidFill>
                <a:schemeClr val="accent6">
                  <a:lumMod val="50000"/>
                </a:schemeClr>
              </a:solidFill>
              <a:latin typeface="Calibri" panose="020F0502020204030204" pitchFamily="34" charset="0"/>
              <a:cs typeface="Calibri" panose="020F0502020204030204" pitchFamily="34" charset="0"/>
            </a:endParaRPr>
          </a:p>
          <a:p>
            <a:r>
              <a:rPr lang="pt-BR" sz="2400" dirty="0">
                <a:solidFill>
                  <a:schemeClr val="accent6">
                    <a:lumMod val="50000"/>
                  </a:schemeClr>
                </a:solidFill>
                <a:latin typeface="Calibri" panose="020F0502020204030204" pitchFamily="34" charset="0"/>
                <a:cs typeface="Calibri" panose="020F0502020204030204" pitchFamily="34" charset="0"/>
              </a:rPr>
              <a:t>RESULTADOS E DESEMPENHO</a:t>
            </a:r>
          </a:p>
        </p:txBody>
      </p:sp>
      <p:pic>
        <p:nvPicPr>
          <p:cNvPr id="6" name="Imagem 5"/>
          <p:cNvPicPr>
            <a:picLocks noChangeAspect="1"/>
          </p:cNvPicPr>
          <p:nvPr/>
        </p:nvPicPr>
        <p:blipFill>
          <a:blip r:embed="rId3"/>
          <a:stretch>
            <a:fillRect/>
          </a:stretch>
        </p:blipFill>
        <p:spPr>
          <a:xfrm>
            <a:off x="1930400" y="1302265"/>
            <a:ext cx="7688152" cy="4641708"/>
          </a:xfrm>
          <a:prstGeom prst="rect">
            <a:avLst/>
          </a:prstGeom>
        </p:spPr>
      </p:pic>
    </p:spTree>
    <p:extLst>
      <p:ext uri="{BB962C8B-B14F-4D97-AF65-F5344CB8AC3E}">
        <p14:creationId xmlns:p14="http://schemas.microsoft.com/office/powerpoint/2010/main" val="173106291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6205423"/>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423501"/>
            <a:ext cx="6297612" cy="365125"/>
          </a:xfrm>
        </p:spPr>
        <p:txBody>
          <a:bodyPr/>
          <a:lstStyle/>
          <a:p>
            <a:pPr rtl="0"/>
            <a:r>
              <a:rPr lang="pt-BR" noProof="0" dirty="0">
                <a:latin typeface="Calibri" panose="020F0502020204030204" pitchFamily="34" charset="0"/>
                <a:ea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938081" y="6423501"/>
            <a:ext cx="683339" cy="365125"/>
          </a:xfrm>
        </p:spPr>
        <p:txBody>
          <a:bodyPr/>
          <a:lstStyle/>
          <a:p>
            <a:pPr rtl="0"/>
            <a:fld id="{5A4A7955-6230-48B4-BD8B-A7C460F75945}" type="slidenum">
              <a:rPr lang="pt-BR" noProof="0" smtClean="0">
                <a:solidFill>
                  <a:srgbClr val="002060"/>
                </a:solidFill>
                <a:latin typeface="Calibri" panose="020F0502020204030204" pitchFamily="34" charset="0"/>
                <a:ea typeface="Calibri" panose="020F0502020204030204" pitchFamily="34" charset="0"/>
                <a:cs typeface="Calibri" panose="020F0502020204030204" pitchFamily="34" charset="0"/>
              </a:rPr>
              <a:t>108</a:t>
            </a:fld>
            <a:endParaRPr lang="pt-BR" noProof="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18408" y="1302265"/>
            <a:ext cx="11254977" cy="3970318"/>
          </a:xfrm>
          <a:prstGeom prst="rect">
            <a:avLst/>
          </a:prstGeom>
        </p:spPr>
        <p:txBody>
          <a:bodyPr wrap="square" numCol="2" spcCol="360000">
            <a:spAutoFit/>
          </a:bodyPr>
          <a:lstStyle/>
          <a:p>
            <a:pPr algn="just"/>
            <a:r>
              <a:rPr lang="pt-BR" sz="1400" dirty="0">
                <a:latin typeface="Calibri" panose="020F0502020204030204" pitchFamily="34" charset="0"/>
                <a:ea typeface="Calibri" panose="020F0502020204030204" pitchFamily="34" charset="0"/>
                <a:cs typeface="Calibri" panose="020F0502020204030204" pitchFamily="34" charset="0"/>
              </a:rPr>
              <a:t>O CAU/PB não realizou Pregões em 2023, considerando que os contratos licitados anteriormente ainda estavam vigentes ou passíveis de renovação por meio de aditivos. Os demais contratos e compras realizados no Exercício foram de pequena monta, podendo ser realizados por meio de contratação Direta, com realização de pesquisa de mercado.</a:t>
            </a:r>
          </a:p>
          <a:p>
            <a:pPr algn="just"/>
            <a:r>
              <a:rPr lang="pt-BR" sz="1400" dirty="0">
                <a:latin typeface="Calibri" panose="020F0502020204030204" pitchFamily="34" charset="0"/>
                <a:ea typeface="Calibri" panose="020F0502020204030204" pitchFamily="34" charset="0"/>
                <a:cs typeface="Calibri" panose="020F0502020204030204" pitchFamily="34" charset="0"/>
              </a:rPr>
              <a:t>A contratação se dá com a abertura de Processo Administrativo para aquisição de material ou contratação de serviços, devidamente autorizada pelo Presidente do CAU/PB e previamente aprovado em Plano de Ação ou pela Diretoria, com disponibilidade de dotação orçamentária previamente verificada e atestada pela Gerência Geral, tendo a modalidade de contratação e contratos passado pela análise da assessoria jurídica.</a:t>
            </a:r>
          </a:p>
          <a:p>
            <a:pPr algn="just"/>
            <a:r>
              <a:rPr lang="pt-BR" sz="1400" dirty="0">
                <a:latin typeface="Calibri" panose="020F0502020204030204" pitchFamily="34" charset="0"/>
                <a:ea typeface="Calibri" panose="020F0502020204030204" pitchFamily="34" charset="0"/>
                <a:cs typeface="Calibri" panose="020F0502020204030204" pitchFamily="34" charset="0"/>
              </a:rPr>
              <a:t>A comissão de Organização, Administração, Planejamento e Finanças é a instância fiscalizadora desses Processos.</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Foram realizados e concluídos </a:t>
            </a:r>
            <a:r>
              <a:rPr lang="pt-BR" sz="1400" dirty="0" smtClean="0">
                <a:latin typeface="Calibri" panose="020F0502020204030204" pitchFamily="34" charset="0"/>
                <a:ea typeface="Calibri" panose="020F0502020204030204" pitchFamily="34" charset="0"/>
                <a:cs typeface="Calibri" panose="020F0502020204030204" pitchFamily="34" charset="0"/>
              </a:rPr>
              <a:t>17 (dezessete) </a:t>
            </a:r>
            <a:r>
              <a:rPr lang="pt-BR" sz="1400" dirty="0">
                <a:latin typeface="Calibri" panose="020F0502020204030204" pitchFamily="34" charset="0"/>
                <a:ea typeface="Calibri" panose="020F0502020204030204" pitchFamily="34" charset="0"/>
                <a:cs typeface="Calibri" panose="020F0502020204030204" pitchFamily="34" charset="0"/>
              </a:rPr>
              <a:t>processos de dispensa e inexigibilidade de licitação </a:t>
            </a:r>
            <a:r>
              <a:rPr lang="pt-BR" sz="1400" dirty="0" smtClean="0">
                <a:latin typeface="Calibri" panose="020F0502020204030204" pitchFamily="34" charset="0"/>
                <a:ea typeface="Calibri" panose="020F0502020204030204" pitchFamily="34" charset="0"/>
                <a:cs typeface="Calibri" panose="020F0502020204030204" pitchFamily="34" charset="0"/>
              </a:rPr>
              <a:t>em 2023</a:t>
            </a:r>
            <a:r>
              <a:rPr lang="pt-BR" sz="1400" dirty="0">
                <a:latin typeface="Calibri" panose="020F0502020204030204" pitchFamily="34" charset="0"/>
                <a:ea typeface="Calibri" panose="020F0502020204030204" pitchFamily="34" charset="0"/>
                <a:cs typeface="Calibri" panose="020F0502020204030204" pitchFamily="34" charset="0"/>
              </a:rPr>
              <a:t>. Além disso, foram realizadas </a:t>
            </a:r>
            <a:r>
              <a:rPr lang="pt-BR" sz="1400" dirty="0" smtClean="0">
                <a:latin typeface="Calibri" panose="020F0502020204030204" pitchFamily="34" charset="0"/>
                <a:ea typeface="Calibri" panose="020F0502020204030204" pitchFamily="34" charset="0"/>
                <a:cs typeface="Calibri" panose="020F0502020204030204" pitchFamily="34" charset="0"/>
              </a:rPr>
              <a:t>7 (sete) repactuações contratuais e 1 (uma) adesão a Ata de Registro de Preço. </a:t>
            </a:r>
            <a:r>
              <a:rPr lang="pt-BR" sz="1400" dirty="0">
                <a:latin typeface="Calibri" panose="020F0502020204030204" pitchFamily="34" charset="0"/>
                <a:ea typeface="Calibri" panose="020F0502020204030204" pitchFamily="34" charset="0"/>
                <a:cs typeface="Calibri" panose="020F0502020204030204" pitchFamily="34" charset="0"/>
              </a:rPr>
              <a:t>Foi realizada 1 (uma) chamada pública para alienação de bens inservíveis.</a:t>
            </a: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pic>
        <p:nvPicPr>
          <p:cNvPr id="8" name="Imagem 7"/>
          <p:cNvPicPr>
            <a:picLocks noChangeAspect="1"/>
          </p:cNvPicPr>
          <p:nvPr/>
        </p:nvPicPr>
        <p:blipFill>
          <a:blip r:embed="rId3"/>
          <a:stretch>
            <a:fillRect/>
          </a:stretch>
        </p:blipFill>
        <p:spPr>
          <a:xfrm>
            <a:off x="6463564" y="2190242"/>
            <a:ext cx="4560203" cy="2944623"/>
          </a:xfrm>
          <a:prstGeom prst="rect">
            <a:avLst/>
          </a:prstGeom>
        </p:spPr>
      </p:pic>
    </p:spTree>
    <p:extLst>
      <p:ext uri="{BB962C8B-B14F-4D97-AF65-F5344CB8AC3E}">
        <p14:creationId xmlns:p14="http://schemas.microsoft.com/office/powerpoint/2010/main" val="395618166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rotWithShape="1">
          <a:blip r:embed="rId3" cstate="print">
            <a:extLst>
              <a:ext uri="{28A0092B-C50C-407E-A947-70E740481C1C}">
                <a14:useLocalDpi xmlns:a14="http://schemas.microsoft.com/office/drawing/2010/main" val="0"/>
              </a:ext>
            </a:extLst>
          </a:blip>
          <a:srcRect t="14262" b="18371"/>
          <a:stretch/>
        </p:blipFill>
        <p:spPr>
          <a:xfrm>
            <a:off x="8433869" y="651029"/>
            <a:ext cx="3334482" cy="2246311"/>
          </a:xfrm>
          <a:prstGeom prst="rect">
            <a:avLst/>
          </a:prstGeom>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ea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246082"/>
            <a:ext cx="6297612" cy="365125"/>
          </a:xfrm>
        </p:spPr>
        <p:txBody>
          <a:bodyPr/>
          <a:lstStyle/>
          <a:p>
            <a:pPr rtl="0"/>
            <a:r>
              <a:rPr lang="pt-BR" noProof="0" dirty="0">
                <a:latin typeface="Calibri" panose="020F0502020204030204" pitchFamily="34" charset="0"/>
                <a:ea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979028" y="6246082"/>
            <a:ext cx="683339" cy="365125"/>
          </a:xfrm>
        </p:spPr>
        <p:txBody>
          <a:bodyPr/>
          <a:lstStyle/>
          <a:p>
            <a:pPr rtl="0"/>
            <a:fld id="{5A4A7955-6230-48B4-BD8B-A7C460F75945}" type="slidenum">
              <a:rPr lang="pt-BR" noProof="0" smtClean="0">
                <a:solidFill>
                  <a:srgbClr val="002060"/>
                </a:solidFill>
                <a:latin typeface="Calibri" panose="020F0502020204030204" pitchFamily="34" charset="0"/>
                <a:ea typeface="Calibri" panose="020F0502020204030204" pitchFamily="34" charset="0"/>
                <a:cs typeface="Calibri" panose="020F0502020204030204" pitchFamily="34" charset="0"/>
              </a:rPr>
              <a:t>109</a:t>
            </a:fld>
            <a:endParaRPr lang="pt-BR" noProof="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18409" y="1302267"/>
            <a:ext cx="5618452" cy="5047536"/>
          </a:xfrm>
          <a:prstGeom prst="rect">
            <a:avLst/>
          </a:prstGeom>
        </p:spPr>
        <p:txBody>
          <a:bodyPr wrap="square" numCol="2" spcCol="360000">
            <a:spAutoFit/>
          </a:bodyPr>
          <a:lstStyle/>
          <a:p>
            <a:pPr lvl="0" algn="just"/>
            <a:r>
              <a:rPr lang="pt-BR" sz="1400" dirty="0" smtClean="0">
                <a:latin typeface="Calibri" panose="020F0502020204030204" pitchFamily="34" charset="0"/>
                <a:ea typeface="Calibri" panose="020F0502020204030204" pitchFamily="34" charset="0"/>
                <a:cs typeface="Calibri" panose="020F0502020204030204" pitchFamily="34" charset="0"/>
              </a:rPr>
              <a:t>O acervo </a:t>
            </a:r>
            <a:r>
              <a:rPr lang="pt-BR" sz="1400" dirty="0" err="1" smtClean="0">
                <a:latin typeface="Calibri" panose="020F0502020204030204" pitchFamily="34" charset="0"/>
                <a:ea typeface="Calibri" panose="020F0502020204030204" pitchFamily="34" charset="0"/>
                <a:cs typeface="Calibri" panose="020F0502020204030204" pitchFamily="34" charset="0"/>
              </a:rPr>
              <a:t>arquivístico</a:t>
            </a:r>
            <a:r>
              <a:rPr lang="pt-BR" sz="1400" dirty="0" smtClean="0">
                <a:latin typeface="Calibri" panose="020F0502020204030204" pitchFamily="34" charset="0"/>
                <a:ea typeface="Calibri" panose="020F0502020204030204" pitchFamily="34" charset="0"/>
                <a:cs typeface="Calibri" panose="020F0502020204030204" pitchFamily="34" charset="0"/>
              </a:rPr>
              <a:t> do Conselho de Arquitetura e Urbanismo da Paraíba (CAU/PB) está disposto em caixas e pastas e podem ser encontrados nos armários das 4 salas da sede do Conselho. O acervo conta principalmente com os documentos encaminhados pelo Conselho Regional de Engenharia</a:t>
            </a:r>
          </a:p>
          <a:p>
            <a:pPr lvl="0" algn="just"/>
            <a:r>
              <a:rPr lang="pt-BR" sz="1400" dirty="0" smtClean="0">
                <a:latin typeface="Calibri" panose="020F0502020204030204" pitchFamily="34" charset="0"/>
                <a:ea typeface="Calibri" panose="020F0502020204030204" pitchFamily="34" charset="0"/>
                <a:cs typeface="Calibri" panose="020F0502020204030204" pitchFamily="34" charset="0"/>
              </a:rPr>
              <a:t>e Agronomia da Paraíba (CREA/PB), referentes aos registros e acervo dos profissionais arquitetos da época anterior à separação dos profissionais de Arquitetura e Urbanismo do Sistema CONFEA/CREA para fazerem parte do Conselho de Arquitetura e Urbanismo (CAU).</a:t>
            </a:r>
          </a:p>
          <a:p>
            <a:pPr lvl="0" algn="just"/>
            <a:r>
              <a:rPr lang="pt-BR" sz="1400" dirty="0" smtClean="0">
                <a:latin typeface="Calibri" panose="020F0502020204030204" pitchFamily="34" charset="0"/>
                <a:ea typeface="Calibri" panose="020F0502020204030204" pitchFamily="34" charset="0"/>
                <a:cs typeface="Calibri" panose="020F0502020204030204" pitchFamily="34" charset="0"/>
              </a:rPr>
              <a:t>No âmbito do CAU/PB existem 60 caixas inerentes ao conteúdo supracitado. Constam também no acervo do CAU/PB caixas referentes aos processos apreciados pelas Comissões Permanentes e Temporárias no decorrer dos anos de 2014 a 2019, que totalizam 8 caixas.</a:t>
            </a:r>
          </a:p>
          <a:p>
            <a:pPr lvl="0" algn="just"/>
            <a:r>
              <a:rPr lang="pt-BR" sz="1400" dirty="0" smtClean="0">
                <a:latin typeface="Calibri" panose="020F0502020204030204" pitchFamily="34" charset="0"/>
                <a:ea typeface="Calibri" panose="020F0502020204030204" pitchFamily="34" charset="0"/>
                <a:cs typeface="Calibri" panose="020F0502020204030204" pitchFamily="34" charset="0"/>
              </a:rPr>
              <a:t>Existem 67 pastas distribuídas pelos armários da Secretaria Geral que se referem às atividades cotidianas e apresentam conteúdos sobre atos normativos, memorandos, regimentos internos, ofícios emitidos e recebidos, bem como deliberações, atas e súmulas de reuniões referentes aos anos de 2011 até 2021. Além disso, existem arquivos voltados à área meio do Conselho e que dizem respeito aos contratos firmados, licitações realizadas e às áreas de gestão de pessoas, financeira e contábil, totalizando 81 caixas e 12 pastas.</a:t>
            </a:r>
            <a:endParaRPr lang="pt-BR" sz="1400" dirty="0">
              <a:latin typeface="Calibri" panose="020F0502020204030204" pitchFamily="34" charset="0"/>
              <a:ea typeface="Calibri" panose="020F0502020204030204" pitchFamily="34" charset="0"/>
              <a:cs typeface="Calibri" panose="020F0502020204030204" pitchFamily="34" charset="0"/>
            </a:endParaRP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DOCUMENTAL </a:t>
            </a:r>
            <a:endParaRPr lang="pt-BR" b="1" dirty="0">
              <a:solidFill>
                <a:schemeClr val="accent6"/>
              </a:solidFill>
              <a:latin typeface="Calibri" panose="020F0502020204030204" pitchFamily="34" charset="0"/>
              <a:cs typeface="Calibri" panose="020F0502020204030204" pitchFamily="34" charset="0"/>
            </a:endParaRPr>
          </a:p>
        </p:txBody>
      </p:sp>
      <p:sp>
        <p:nvSpPr>
          <p:cNvPr id="17" name="Retângulo 16"/>
          <p:cNvSpPr/>
          <p:nvPr/>
        </p:nvSpPr>
        <p:spPr>
          <a:xfrm rot="16200000">
            <a:off x="2699686" y="5429978"/>
            <a:ext cx="338554" cy="2496837"/>
          </a:xfrm>
          <a:prstGeom prst="rect">
            <a:avLst/>
          </a:prstGeom>
        </p:spPr>
        <p:txBody>
          <a:bodyPr vert="vert" wrap="none">
            <a:spAutoFit/>
          </a:bodyPr>
          <a:lstStyle/>
          <a:p>
            <a:pPr algn="ctr"/>
            <a:r>
              <a:rPr lang="pt-BR" sz="1000" dirty="0">
                <a:latin typeface="Calibri" panose="020F0502020204030204" pitchFamily="34" charset="0"/>
                <a:ea typeface="Calibri" panose="020F0502020204030204" pitchFamily="34" charset="0"/>
                <a:cs typeface="Calibri" panose="020F0502020204030204" pitchFamily="34" charset="0"/>
              </a:rPr>
              <a:t>Ilustração: Designed by pikisuperstar / Freepik</a:t>
            </a:r>
          </a:p>
        </p:txBody>
      </p:sp>
      <p:sp>
        <p:nvSpPr>
          <p:cNvPr id="8" name="Retângulo 7"/>
          <p:cNvSpPr/>
          <p:nvPr/>
        </p:nvSpPr>
        <p:spPr>
          <a:xfrm>
            <a:off x="6155139" y="2892793"/>
            <a:ext cx="5451022" cy="523220"/>
          </a:xfrm>
          <a:prstGeom prst="rect">
            <a:avLst/>
          </a:prstGeom>
        </p:spPr>
        <p:txBody>
          <a:bodyPr wrap="square">
            <a:spAutoFit/>
          </a:bodyPr>
          <a:lstStyle/>
          <a:p>
            <a:r>
              <a:rPr lang="pt-BR" sz="1400" dirty="0">
                <a:latin typeface="Calibri" panose="020F0502020204030204" pitchFamily="34" charset="0"/>
                <a:ea typeface="Calibri" panose="020F0502020204030204" pitchFamily="34" charset="0"/>
                <a:cs typeface="Calibri" panose="020F0502020204030204" pitchFamily="34" charset="0"/>
              </a:rPr>
              <a:t>Quadro : Mensuração de documentos classificados (até 2022). Atividade-meio Atividade-fim</a:t>
            </a:r>
          </a:p>
        </p:txBody>
      </p:sp>
      <p:graphicFrame>
        <p:nvGraphicFramePr>
          <p:cNvPr id="13" name="Tabela 12"/>
          <p:cNvGraphicFramePr>
            <a:graphicFrameLocks noGrp="1"/>
          </p:cNvGraphicFramePr>
          <p:nvPr>
            <p:extLst>
              <p:ext uri="{D42A27DB-BD31-4B8C-83A1-F6EECF244321}">
                <p14:modId xmlns:p14="http://schemas.microsoft.com/office/powerpoint/2010/main" val="4245078701"/>
              </p:ext>
            </p:extLst>
          </p:nvPr>
        </p:nvGraphicFramePr>
        <p:xfrm>
          <a:off x="6155139" y="3545844"/>
          <a:ext cx="5509149" cy="2108200"/>
        </p:xfrm>
        <a:graphic>
          <a:graphicData uri="http://schemas.openxmlformats.org/drawingml/2006/table">
            <a:tbl>
              <a:tblPr firstRow="1" bandRow="1">
                <a:tableStyleId>{7DF18680-E054-41AD-8BC1-D1AEF772440D}</a:tableStyleId>
              </a:tblPr>
              <a:tblGrid>
                <a:gridCol w="1836383"/>
                <a:gridCol w="1836383"/>
                <a:gridCol w="1836383"/>
              </a:tblGrid>
              <a:tr h="370840">
                <a:tc>
                  <a:txBody>
                    <a:bodyPr/>
                    <a:lstStyle/>
                    <a:p>
                      <a:endParaRPr lang="pt-BR" sz="1200" dirty="0"/>
                    </a:p>
                  </a:txBody>
                  <a:tcPr/>
                </a:tc>
                <a:tc>
                  <a:txBody>
                    <a:bodyPr/>
                    <a:lstStyle/>
                    <a:p>
                      <a:r>
                        <a:rPr lang="pt-BR" sz="1200" dirty="0" smtClean="0"/>
                        <a:t>Atividade-meio</a:t>
                      </a:r>
                      <a:endParaRPr lang="pt-BR" sz="1200" dirty="0"/>
                    </a:p>
                  </a:txBody>
                  <a:tcPr/>
                </a:tc>
                <a:tc>
                  <a:txBody>
                    <a:bodyPr/>
                    <a:lstStyle/>
                    <a:p>
                      <a:r>
                        <a:rPr lang="pt-BR" sz="1200" dirty="0" smtClean="0"/>
                        <a:t>Atividade-fim</a:t>
                      </a:r>
                      <a:endParaRPr lang="pt-BR" sz="1200" dirty="0"/>
                    </a:p>
                  </a:txBody>
                  <a:tcPr/>
                </a:tc>
              </a:tr>
              <a:tr h="370840">
                <a:tc>
                  <a:txBody>
                    <a:bodyPr/>
                    <a:lstStyle/>
                    <a:p>
                      <a:r>
                        <a:rPr lang="pt-BR" sz="1200" dirty="0" smtClean="0"/>
                        <a:t>Mensuração de documentos</a:t>
                      </a:r>
                      <a:endParaRPr lang="pt-BR" sz="1200" dirty="0"/>
                    </a:p>
                  </a:txBody>
                  <a:tcPr/>
                </a:tc>
                <a:tc>
                  <a:txBody>
                    <a:bodyPr/>
                    <a:lstStyle/>
                    <a:p>
                      <a:r>
                        <a:rPr lang="pt-BR" sz="1200" dirty="0" smtClean="0"/>
                        <a:t>21,6 metros lineares</a:t>
                      </a:r>
                      <a:endParaRPr lang="pt-BR" sz="1200" dirty="0"/>
                    </a:p>
                  </a:txBody>
                  <a:tcPr/>
                </a:tc>
                <a:tc>
                  <a:txBody>
                    <a:bodyPr/>
                    <a:lstStyle/>
                    <a:p>
                      <a:r>
                        <a:rPr lang="pt-BR" sz="1200" dirty="0" smtClean="0"/>
                        <a:t>10,6 metros lineares</a:t>
                      </a:r>
                      <a:endParaRPr lang="pt-BR" sz="1200" dirty="0"/>
                    </a:p>
                  </a:txBody>
                  <a:tcPr/>
                </a:tc>
              </a:tr>
              <a:tr h="370840">
                <a:tc>
                  <a:txBody>
                    <a:bodyPr/>
                    <a:lstStyle/>
                    <a:p>
                      <a:r>
                        <a:rPr lang="pt-BR" sz="1200" dirty="0" smtClean="0"/>
                        <a:t>Porcentagem de documentos</a:t>
                      </a:r>
                      <a:endParaRPr lang="pt-BR" sz="1200" dirty="0"/>
                    </a:p>
                  </a:txBody>
                  <a:tcPr/>
                </a:tc>
                <a:tc gridSpan="2">
                  <a:txBody>
                    <a:bodyPr/>
                    <a:lstStyle/>
                    <a:p>
                      <a:r>
                        <a:rPr lang="pt-BR" sz="1200" dirty="0" smtClean="0"/>
                        <a:t>100% (389 caixas/pastas) do arquivo físico</a:t>
                      </a:r>
                      <a:r>
                        <a:rPr lang="pt-BR" sz="1200" baseline="0" dirty="0" smtClean="0"/>
                        <a:t> </a:t>
                      </a:r>
                      <a:r>
                        <a:rPr lang="pt-BR" sz="1200" dirty="0" smtClean="0"/>
                        <a:t>classificado, sendo 66% </a:t>
                      </a:r>
                      <a:r>
                        <a:rPr lang="pt-BR" sz="1200" dirty="0" smtClean="0">
                          <a:latin typeface="Calibri" panose="020F0502020204030204" pitchFamily="34" charset="0"/>
                          <a:ea typeface="Calibri" panose="020F0502020204030204" pitchFamily="34" charset="0"/>
                          <a:cs typeface="Calibri" panose="020F0502020204030204" pitchFamily="34" charset="0"/>
                        </a:rPr>
                        <a:t>correspondente</a:t>
                      </a:r>
                      <a:r>
                        <a:rPr lang="pt-BR" sz="1200" dirty="0" smtClean="0"/>
                        <a:t> à área meio e 33% correspondente à área fim.</a:t>
                      </a:r>
                      <a:endParaRPr lang="pt-BR" sz="1200" dirty="0"/>
                    </a:p>
                  </a:txBody>
                  <a:tcPr/>
                </a:tc>
                <a:tc hMerge="1">
                  <a:txBody>
                    <a:bodyPr/>
                    <a:lstStyle/>
                    <a:p>
                      <a:endParaRPr lang="pt-BR" dirty="0"/>
                    </a:p>
                  </a:txBody>
                  <a:tcPr/>
                </a:tc>
              </a:tr>
              <a:tr h="370840">
                <a:tc>
                  <a:txBody>
                    <a:bodyPr/>
                    <a:lstStyle/>
                    <a:p>
                      <a:r>
                        <a:rPr lang="pt-BR" sz="1200" dirty="0" smtClean="0"/>
                        <a:t>Datas-Limite gerais</a:t>
                      </a:r>
                      <a:endParaRPr lang="pt-BR" sz="1200" dirty="0"/>
                    </a:p>
                  </a:txBody>
                  <a:tcPr/>
                </a:tc>
                <a:tc gridSpan="2">
                  <a:txBody>
                    <a:bodyPr/>
                    <a:lstStyle/>
                    <a:p>
                      <a:r>
                        <a:rPr lang="pt-BR" sz="1200" dirty="0" smtClean="0"/>
                        <a:t>Ano do conjunto documental mais antigo: 1968 (arquivos encaminhados pelo CREA/PB)</a:t>
                      </a:r>
                    </a:p>
                    <a:p>
                      <a:r>
                        <a:rPr lang="pt-BR" sz="1200" dirty="0" smtClean="0"/>
                        <a:t>Ano do conjunto documental mais recente: 2022</a:t>
                      </a:r>
                      <a:endParaRPr lang="pt-BR" sz="1200" dirty="0"/>
                    </a:p>
                  </a:txBody>
                  <a:tcPr/>
                </a:tc>
                <a:tc hMerge="1">
                  <a:txBody>
                    <a:bodyPr/>
                    <a:lstStyle/>
                    <a:p>
                      <a:endParaRPr lang="pt-BR" dirty="0"/>
                    </a:p>
                  </a:txBody>
                  <a:tcPr/>
                </a:tc>
              </a:tr>
            </a:tbl>
          </a:graphicData>
        </a:graphic>
      </p:graphicFrame>
    </p:spTree>
    <p:extLst>
      <p:ext uri="{BB962C8B-B14F-4D97-AF65-F5344CB8AC3E}">
        <p14:creationId xmlns:p14="http://schemas.microsoft.com/office/powerpoint/2010/main" val="1584472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srcRect l="9179" t="35615" r="47276" b="20384"/>
          <a:stretch/>
        </p:blipFill>
        <p:spPr>
          <a:xfrm>
            <a:off x="0" y="-27296"/>
            <a:ext cx="12192000" cy="6926559"/>
          </a:xfrm>
          <a:prstGeom prst="rect">
            <a:avLst/>
          </a:prstGeom>
        </p:spPr>
      </p:pic>
      <p:sp>
        <p:nvSpPr>
          <p:cNvPr id="3" name="Espaço Reservado para Rodapé 2"/>
          <p:cNvSpPr>
            <a:spLocks noGrp="1"/>
          </p:cNvSpPr>
          <p:nvPr>
            <p:ph type="ftr" sz="quarter" idx="11"/>
          </p:nvPr>
        </p:nvSpPr>
        <p:spPr>
          <a:xfrm>
            <a:off x="977585" y="6223924"/>
            <a:ext cx="6297612" cy="365125"/>
          </a:xfrm>
        </p:spPr>
        <p:txBody>
          <a:bodyPr/>
          <a:lstStyle/>
          <a:p>
            <a:pPr rtl="0"/>
            <a:r>
              <a:rPr lang="pt-BR" noProof="0" dirty="0"/>
              <a:t>Relatório Integrado de Gestão 2023 - CAU/PB</a:t>
            </a:r>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7" name="Elipse 6"/>
          <p:cNvSpPr/>
          <p:nvPr/>
        </p:nvSpPr>
        <p:spPr>
          <a:xfrm>
            <a:off x="11341291" y="5975085"/>
            <a:ext cx="573206" cy="586668"/>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Espaço Reservado para Número de Slide 3"/>
          <p:cNvSpPr>
            <a:spLocks noGrp="1"/>
          </p:cNvSpPr>
          <p:nvPr>
            <p:ph type="sldNum" sz="quarter" idx="12"/>
          </p:nvPr>
        </p:nvSpPr>
        <p:spPr>
          <a:xfrm>
            <a:off x="11063788" y="6085856"/>
            <a:ext cx="683339" cy="365125"/>
          </a:xfrm>
        </p:spPr>
        <p:txBody>
          <a:bodyPr/>
          <a:lstStyle/>
          <a:p>
            <a:pPr rtl="0"/>
            <a:fld id="{5A4A7955-6230-48B4-BD8B-A7C460F75945}" type="slidenum">
              <a:rPr lang="pt-BR" noProof="0" smtClean="0">
                <a:solidFill>
                  <a:schemeClr val="bg1"/>
                </a:solidFill>
              </a:rPr>
              <a:t>11</a:t>
            </a:fld>
            <a:endParaRPr lang="pt-BR" noProof="0" dirty="0">
              <a:solidFill>
                <a:schemeClr val="bg1"/>
              </a:solidFill>
            </a:endParaRPr>
          </a:p>
        </p:txBody>
      </p:sp>
    </p:spTree>
    <p:extLst>
      <p:ext uri="{BB962C8B-B14F-4D97-AF65-F5344CB8AC3E}">
        <p14:creationId xmlns:p14="http://schemas.microsoft.com/office/powerpoint/2010/main" val="382206498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6055300"/>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273378"/>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69843" y="6273378"/>
            <a:ext cx="683339" cy="365125"/>
          </a:xfrm>
        </p:spPr>
        <p:txBody>
          <a:bodyPr/>
          <a:lstStyle/>
          <a:p>
            <a:pPr rtl="0"/>
            <a:fld id="{5A4A7955-6230-48B4-BD8B-A7C460F75945}" type="slidenum">
              <a:rPr lang="pt-BR" noProof="0" smtClean="0">
                <a:solidFill>
                  <a:srgbClr val="002060"/>
                </a:solidFill>
              </a:rPr>
              <a:t>110</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DOCUMENTAL </a:t>
            </a:r>
            <a:endParaRPr lang="pt-BR" b="1" dirty="0">
              <a:solidFill>
                <a:schemeClr val="accent6"/>
              </a:solidFill>
              <a:latin typeface="Calibri" panose="020F0502020204030204" pitchFamily="34" charset="0"/>
              <a:cs typeface="Calibri" panose="020F0502020204030204" pitchFamily="34" charset="0"/>
            </a:endParaRPr>
          </a:p>
        </p:txBody>
      </p:sp>
      <p:sp>
        <p:nvSpPr>
          <p:cNvPr id="17" name="Retângulo 16"/>
          <p:cNvSpPr/>
          <p:nvPr/>
        </p:nvSpPr>
        <p:spPr>
          <a:xfrm rot="16200000">
            <a:off x="2699686" y="5462884"/>
            <a:ext cx="338554" cy="2485616"/>
          </a:xfrm>
          <a:prstGeom prst="rect">
            <a:avLst/>
          </a:prstGeom>
        </p:spPr>
        <p:txBody>
          <a:bodyPr vert="vert" wrap="none">
            <a:spAutoFit/>
          </a:bodyPr>
          <a:lstStyle/>
          <a:p>
            <a:pPr algn="ctr"/>
            <a:r>
              <a:rPr lang="pt-BR" sz="1000" dirty="0"/>
              <a:t>Ilustração: Designed by pikisuperstar / Freepik</a:t>
            </a:r>
          </a:p>
        </p:txBody>
      </p:sp>
      <p:sp>
        <p:nvSpPr>
          <p:cNvPr id="8" name="Retângulo 7"/>
          <p:cNvSpPr/>
          <p:nvPr/>
        </p:nvSpPr>
        <p:spPr>
          <a:xfrm>
            <a:off x="592539" y="1597393"/>
            <a:ext cx="5451022" cy="646331"/>
          </a:xfrm>
          <a:prstGeom prst="rect">
            <a:avLst/>
          </a:prstGeom>
        </p:spPr>
        <p:txBody>
          <a:bodyPr wrap="square">
            <a:spAutoFit/>
          </a:bodyPr>
          <a:lstStyle/>
          <a:p>
            <a:r>
              <a:rPr lang="pt-BR" dirty="0">
                <a:latin typeface="Calibri" panose="020F0502020204030204" pitchFamily="34" charset="0"/>
                <a:ea typeface="Calibri" panose="020F0502020204030204" pitchFamily="34" charset="0"/>
                <a:cs typeface="Calibri" panose="020F0502020204030204" pitchFamily="34" charset="0"/>
              </a:rPr>
              <a:t>Quadro 2: Mensuração de documentos selecionados para a destinação final</a:t>
            </a:r>
          </a:p>
        </p:txBody>
      </p:sp>
      <p:graphicFrame>
        <p:nvGraphicFramePr>
          <p:cNvPr id="13" name="Tabela 12"/>
          <p:cNvGraphicFramePr>
            <a:graphicFrameLocks noGrp="1"/>
          </p:cNvGraphicFramePr>
          <p:nvPr>
            <p:extLst>
              <p:ext uri="{D42A27DB-BD31-4B8C-83A1-F6EECF244321}">
                <p14:modId xmlns:p14="http://schemas.microsoft.com/office/powerpoint/2010/main" val="1397207424"/>
              </p:ext>
            </p:extLst>
          </p:nvPr>
        </p:nvGraphicFramePr>
        <p:xfrm>
          <a:off x="592539" y="2326644"/>
          <a:ext cx="6798861" cy="1991360"/>
        </p:xfrm>
        <a:graphic>
          <a:graphicData uri="http://schemas.openxmlformats.org/drawingml/2006/table">
            <a:tbl>
              <a:tblPr firstRow="1" bandRow="1">
                <a:tableStyleId>{7DF18680-E054-41AD-8BC1-D1AEF772440D}</a:tableStyleId>
              </a:tblPr>
              <a:tblGrid>
                <a:gridCol w="2266287"/>
                <a:gridCol w="2266287"/>
                <a:gridCol w="2266287"/>
              </a:tblGrid>
              <a:tr h="370840">
                <a:tc>
                  <a:txBody>
                    <a:bodyPr/>
                    <a:lstStyle/>
                    <a:p>
                      <a:endParaRPr lang="pt-BR"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pt-BR" dirty="0" smtClean="0">
                          <a:latin typeface="Calibri" panose="020F0502020204030204" pitchFamily="34" charset="0"/>
                          <a:ea typeface="Calibri" panose="020F0502020204030204" pitchFamily="34" charset="0"/>
                          <a:cs typeface="Calibri" panose="020F0502020204030204" pitchFamily="34" charset="0"/>
                        </a:rPr>
                        <a:t>Atividade-meio</a:t>
                      </a:r>
                      <a:endParaRPr lang="pt-BR"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pt-BR" dirty="0" smtClean="0">
                          <a:latin typeface="Calibri" panose="020F0502020204030204" pitchFamily="34" charset="0"/>
                          <a:ea typeface="Calibri" panose="020F0502020204030204" pitchFamily="34" charset="0"/>
                          <a:cs typeface="Calibri" panose="020F0502020204030204" pitchFamily="34" charset="0"/>
                        </a:rPr>
                        <a:t>Atividade-fim</a:t>
                      </a:r>
                      <a:endParaRPr lang="pt-BR" dirty="0">
                        <a:latin typeface="Calibri" panose="020F0502020204030204" pitchFamily="34" charset="0"/>
                        <a:ea typeface="Calibri" panose="020F0502020204030204" pitchFamily="34" charset="0"/>
                        <a:cs typeface="Calibri" panose="020F0502020204030204" pitchFamily="34" charset="0"/>
                      </a:endParaRPr>
                    </a:p>
                  </a:txBody>
                  <a:tcPr/>
                </a:tc>
              </a:tr>
              <a:tr h="370840">
                <a:tc>
                  <a:txBody>
                    <a:bodyPr/>
                    <a:lstStyle/>
                    <a:p>
                      <a:r>
                        <a:rPr lang="pt-BR" sz="1400" dirty="0" smtClean="0">
                          <a:latin typeface="Calibri" panose="020F0502020204030204" pitchFamily="34" charset="0"/>
                          <a:ea typeface="Calibri" panose="020F0502020204030204" pitchFamily="34" charset="0"/>
                          <a:cs typeface="Calibri" panose="020F0502020204030204" pitchFamily="34" charset="0"/>
                        </a:rPr>
                        <a:t>Mensuração de documentos</a:t>
                      </a:r>
                      <a:endParaRPr lang="pt-BR"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pt-BR" sz="1400" dirty="0" smtClean="0">
                          <a:latin typeface="Calibri" panose="020F0502020204030204" pitchFamily="34" charset="0"/>
                          <a:ea typeface="Calibri" panose="020F0502020204030204" pitchFamily="34" charset="0"/>
                          <a:cs typeface="Calibri" panose="020F0502020204030204" pitchFamily="34" charset="0"/>
                        </a:rPr>
                        <a:t>Não há</a:t>
                      </a:r>
                      <a:endParaRPr lang="pt-BR"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pt-BR" dirty="0" smtClean="0">
                          <a:latin typeface="Calibri" panose="020F0502020204030204" pitchFamily="34" charset="0"/>
                          <a:ea typeface="Calibri" panose="020F0502020204030204" pitchFamily="34" charset="0"/>
                          <a:cs typeface="Calibri" panose="020F0502020204030204" pitchFamily="34" charset="0"/>
                        </a:rPr>
                        <a:t>4,71 metros lineares</a:t>
                      </a:r>
                      <a:endParaRPr lang="pt-BR" dirty="0">
                        <a:latin typeface="Calibri" panose="020F0502020204030204" pitchFamily="34" charset="0"/>
                        <a:ea typeface="Calibri" panose="020F0502020204030204" pitchFamily="34" charset="0"/>
                        <a:cs typeface="Calibri" panose="020F0502020204030204" pitchFamily="34" charset="0"/>
                      </a:endParaRPr>
                    </a:p>
                  </a:txBody>
                  <a:tcPr/>
                </a:tc>
              </a:tr>
              <a:tr h="370840">
                <a:tc>
                  <a:txBody>
                    <a:bodyPr/>
                    <a:lstStyle/>
                    <a:p>
                      <a:r>
                        <a:rPr lang="pt-BR" sz="1400" dirty="0" smtClean="0">
                          <a:latin typeface="Calibri" panose="020F0502020204030204" pitchFamily="34" charset="0"/>
                          <a:ea typeface="Calibri" panose="020F0502020204030204" pitchFamily="34" charset="0"/>
                          <a:cs typeface="Calibri" panose="020F0502020204030204" pitchFamily="34" charset="0"/>
                        </a:rPr>
                        <a:t>Porcentagem de documentos</a:t>
                      </a:r>
                      <a:endParaRPr lang="pt-BR" sz="1400"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r>
                        <a:rPr lang="pt-BR" sz="1400" dirty="0" smtClean="0">
                          <a:latin typeface="Calibri" panose="020F0502020204030204" pitchFamily="34" charset="0"/>
                          <a:ea typeface="Calibri" panose="020F0502020204030204" pitchFamily="34" charset="0"/>
                          <a:cs typeface="Calibri" panose="020F0502020204030204" pitchFamily="34" charset="0"/>
                        </a:rPr>
                        <a:t>8% (33 caixas) foram selecionadas para cumprir a sua destinação final considerando suas</a:t>
                      </a:r>
                      <a:r>
                        <a:rPr lang="pt-BR" sz="1400" baseline="0" dirty="0" smtClean="0">
                          <a:latin typeface="Calibri" panose="020F0502020204030204" pitchFamily="34" charset="0"/>
                          <a:ea typeface="Calibri" panose="020F0502020204030204" pitchFamily="34" charset="0"/>
                          <a:cs typeface="Calibri" panose="020F0502020204030204" pitchFamily="34" charset="0"/>
                        </a:rPr>
                        <a:t> </a:t>
                      </a:r>
                      <a:r>
                        <a:rPr lang="pt-BR" sz="1400" dirty="0" smtClean="0">
                          <a:latin typeface="Calibri" panose="020F0502020204030204" pitchFamily="34" charset="0"/>
                          <a:ea typeface="Calibri" panose="020F0502020204030204" pitchFamily="34" charset="0"/>
                          <a:cs typeface="Calibri" panose="020F0502020204030204" pitchFamily="34" charset="0"/>
                        </a:rPr>
                        <a:t>classificações e tabela de temporalidade.</a:t>
                      </a:r>
                      <a:endParaRPr lang="pt-BR" sz="140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pt-BR" dirty="0"/>
                    </a:p>
                  </a:txBody>
                  <a:tcPr/>
                </a:tc>
              </a:tr>
              <a:tr h="370840">
                <a:tc>
                  <a:txBody>
                    <a:bodyPr/>
                    <a:lstStyle/>
                    <a:p>
                      <a:r>
                        <a:rPr lang="pt-BR" sz="1400" dirty="0" smtClean="0">
                          <a:latin typeface="Calibri" panose="020F0502020204030204" pitchFamily="34" charset="0"/>
                          <a:ea typeface="Calibri" panose="020F0502020204030204" pitchFamily="34" charset="0"/>
                          <a:cs typeface="Calibri" panose="020F0502020204030204" pitchFamily="34" charset="0"/>
                        </a:rPr>
                        <a:t>Datas-Limite gerais</a:t>
                      </a:r>
                      <a:endParaRPr lang="pt-BR" sz="1400"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r>
                        <a:rPr lang="pt-BR" sz="1400" dirty="0" smtClean="0">
                          <a:latin typeface="Calibri" panose="020F0502020204030204" pitchFamily="34" charset="0"/>
                          <a:ea typeface="Calibri" panose="020F0502020204030204" pitchFamily="34" charset="0"/>
                          <a:cs typeface="Calibri" panose="020F0502020204030204" pitchFamily="34" charset="0"/>
                        </a:rPr>
                        <a:t>Ano do conjunto documental mais antigo: 1987</a:t>
                      </a:r>
                    </a:p>
                    <a:p>
                      <a:r>
                        <a:rPr lang="pt-BR" sz="1400" dirty="0" smtClean="0">
                          <a:latin typeface="Calibri" panose="020F0502020204030204" pitchFamily="34" charset="0"/>
                          <a:ea typeface="Calibri" panose="020F0502020204030204" pitchFamily="34" charset="0"/>
                          <a:cs typeface="Calibri" panose="020F0502020204030204" pitchFamily="34" charset="0"/>
                        </a:rPr>
                        <a:t>Ano do conjunto documental mais recente: 2013</a:t>
                      </a:r>
                      <a:endParaRPr lang="pt-BR" sz="140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pt-BR" dirty="0"/>
                    </a:p>
                  </a:txBody>
                  <a:tcPr/>
                </a:tc>
              </a:tr>
            </a:tbl>
          </a:graphicData>
        </a:graphic>
      </p:graphicFrame>
      <p:pic>
        <p:nvPicPr>
          <p:cNvPr id="16" name="Imagem 15"/>
          <p:cNvPicPr>
            <a:picLocks noChangeAspect="1"/>
          </p:cNvPicPr>
          <p:nvPr/>
        </p:nvPicPr>
        <p:blipFill rotWithShape="1">
          <a:blip r:embed="rId3" cstate="print">
            <a:extLst>
              <a:ext uri="{28A0092B-C50C-407E-A947-70E740481C1C}">
                <a14:useLocalDpi xmlns:a14="http://schemas.microsoft.com/office/drawing/2010/main" val="0"/>
              </a:ext>
            </a:extLst>
          </a:blip>
          <a:srcRect t="14262" b="18371"/>
          <a:stretch/>
        </p:blipFill>
        <p:spPr>
          <a:xfrm>
            <a:off x="8038652" y="2198321"/>
            <a:ext cx="3334482" cy="2246311"/>
          </a:xfrm>
          <a:prstGeom prst="rect">
            <a:avLst/>
          </a:prstGeom>
        </p:spPr>
      </p:pic>
    </p:spTree>
    <p:extLst>
      <p:ext uri="{BB962C8B-B14F-4D97-AF65-F5344CB8AC3E}">
        <p14:creationId xmlns:p14="http://schemas.microsoft.com/office/powerpoint/2010/main" val="335726635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l="7070" t="18481" r="5549" b="18561"/>
          <a:stretch/>
        </p:blipFill>
        <p:spPr>
          <a:xfrm>
            <a:off x="1756012" y="2346546"/>
            <a:ext cx="8789158" cy="3957852"/>
          </a:xfrm>
          <a:prstGeom prst="rect">
            <a:avLst/>
          </a:prstGeom>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959763"/>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177841"/>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38083" y="6177841"/>
            <a:ext cx="683339" cy="365125"/>
          </a:xfrm>
        </p:spPr>
        <p:txBody>
          <a:bodyPr/>
          <a:lstStyle/>
          <a:p>
            <a:pPr rtl="0"/>
            <a:fld id="{5A4A7955-6230-48B4-BD8B-A7C460F75945}" type="slidenum">
              <a:rPr lang="pt-BR" noProof="0" smtClean="0">
                <a:solidFill>
                  <a:srgbClr val="002060"/>
                </a:solidFill>
              </a:rPr>
              <a:t>111</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18408" y="1302265"/>
            <a:ext cx="11254977" cy="3108543"/>
          </a:xfrm>
          <a:prstGeom prst="rect">
            <a:avLst/>
          </a:prstGeom>
        </p:spPr>
        <p:txBody>
          <a:bodyPr wrap="square" numCol="2" spcCol="360000">
            <a:spAutoFit/>
          </a:bodyPr>
          <a:lstStyle/>
          <a:p>
            <a:pPr lvl="0" algn="just"/>
            <a:r>
              <a:rPr lang="pt-BR" sz="1400" dirty="0">
                <a:latin typeface="Calibri" panose="020F0502020204030204" pitchFamily="34" charset="0"/>
                <a:ea typeface="Calibri" panose="020F0502020204030204" pitchFamily="34" charset="0"/>
                <a:cs typeface="Calibri" panose="020F0502020204030204" pitchFamily="34" charset="0"/>
              </a:rPr>
              <a:t>No tocante à sustentabilidade ambiental, o CAU/PB adota a conscientização permanente do seu quadro funcional no sentido de observar ações como:</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b="1" dirty="0">
                <a:latin typeface="Calibri" panose="020F0502020204030204" pitchFamily="34" charset="0"/>
                <a:ea typeface="Calibri" panose="020F0502020204030204" pitchFamily="34" charset="0"/>
                <a:cs typeface="Calibri" panose="020F0502020204030204" pitchFamily="34" charset="0"/>
              </a:rPr>
              <a:t>Impressões</a:t>
            </a:r>
          </a:p>
          <a:p>
            <a:pPr marL="285750" lvl="0" indent="-285750" algn="just">
              <a:buFont typeface="Arial" panose="020B0604020202020204" pitchFamily="34" charset="0"/>
              <a:buChar char="•"/>
            </a:pPr>
            <a:r>
              <a:rPr lang="pt-BR" sz="1400" dirty="0">
                <a:latin typeface="Calibri" panose="020F0502020204030204" pitchFamily="34" charset="0"/>
                <a:ea typeface="Calibri" panose="020F0502020204030204" pitchFamily="34" charset="0"/>
                <a:cs typeface="Calibri" panose="020F0502020204030204" pitchFamily="34" charset="0"/>
              </a:rPr>
              <a:t>Priorizar impressões frente e verso;</a:t>
            </a:r>
          </a:p>
          <a:p>
            <a:pPr marL="285750" lvl="0" indent="-285750" algn="just">
              <a:buFont typeface="Arial" panose="020B0604020202020204" pitchFamily="34" charset="0"/>
              <a:buChar char="•"/>
            </a:pPr>
            <a:r>
              <a:rPr lang="pt-BR" sz="1400" dirty="0">
                <a:latin typeface="Calibri" panose="020F0502020204030204" pitchFamily="34" charset="0"/>
                <a:ea typeface="Calibri" panose="020F0502020204030204" pitchFamily="34" charset="0"/>
                <a:cs typeface="Calibri" panose="020F0502020204030204" pitchFamily="34" charset="0"/>
              </a:rPr>
              <a:t>Verificar o tipo de papel e margens aplicáveis, evitando assim impressões repetidas do mesmo documento;</a:t>
            </a:r>
          </a:p>
          <a:p>
            <a:pPr marL="285750" lvl="0" indent="-285750" algn="just">
              <a:buFont typeface="Arial" panose="020B0604020202020204" pitchFamily="34" charset="0"/>
              <a:buChar char="•"/>
            </a:pPr>
            <a:r>
              <a:rPr lang="pt-BR" sz="1400" dirty="0">
                <a:latin typeface="Calibri" panose="020F0502020204030204" pitchFamily="34" charset="0"/>
                <a:ea typeface="Calibri" panose="020F0502020204030204" pitchFamily="34" charset="0"/>
                <a:cs typeface="Calibri" panose="020F0502020204030204" pitchFamily="34" charset="0"/>
              </a:rPr>
              <a:t>Sempre que possível, utilizar os sistemas de assinatura digital e evitar impressões.</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b="1" dirty="0">
                <a:latin typeface="Calibri" panose="020F0502020204030204" pitchFamily="34" charset="0"/>
                <a:ea typeface="Calibri" panose="020F0502020204030204" pitchFamily="34" charset="0"/>
                <a:cs typeface="Calibri" panose="020F0502020204030204" pitchFamily="34" charset="0"/>
              </a:rPr>
              <a:t>Materiais de consumo</a:t>
            </a:r>
          </a:p>
          <a:p>
            <a:pPr marL="285750" lvl="0" indent="-285750" algn="just">
              <a:buFont typeface="Arial" panose="020B0604020202020204" pitchFamily="34" charset="0"/>
              <a:buChar char="•"/>
            </a:pPr>
            <a:r>
              <a:rPr lang="pt-BR" sz="1400" dirty="0">
                <a:latin typeface="Calibri" panose="020F0502020204030204" pitchFamily="34" charset="0"/>
                <a:ea typeface="Calibri" panose="020F0502020204030204" pitchFamily="34" charset="0"/>
                <a:cs typeface="Calibri" panose="020F0502020204030204" pitchFamily="34" charset="0"/>
              </a:rPr>
              <a:t>Atentar para o uso dos materiais de higiene dos banheiros, depositando-os nas lixeiras e evitando o consumo em demasia (2 ou 3 folhas de papel toalha são suficientes para secagem das mãos, por exemplo);</a:t>
            </a:r>
          </a:p>
          <a:p>
            <a:pPr marL="285750" lvl="0" indent="-285750" algn="just">
              <a:buFont typeface="Arial" panose="020B0604020202020204" pitchFamily="34" charset="0"/>
              <a:buChar char="•"/>
            </a:pPr>
            <a:r>
              <a:rPr lang="pt-BR" sz="1400" dirty="0">
                <a:latin typeface="Calibri" panose="020F0502020204030204" pitchFamily="34" charset="0"/>
                <a:ea typeface="Calibri" panose="020F0502020204030204" pitchFamily="34" charset="0"/>
                <a:cs typeface="Calibri" panose="020F0502020204030204" pitchFamily="34" charset="0"/>
              </a:rPr>
              <a:t>Evitar o uso de copos descartáveis, incentivando o uso de canecas pessoas e/ou copos de vidro para o corpo funcional.</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b="1" dirty="0">
                <a:latin typeface="Calibri" panose="020F0502020204030204" pitchFamily="34" charset="0"/>
                <a:ea typeface="Calibri" panose="020F0502020204030204" pitchFamily="34" charset="0"/>
                <a:cs typeface="Calibri" panose="020F0502020204030204" pitchFamily="34" charset="0"/>
              </a:rPr>
              <a:t>Energia</a:t>
            </a:r>
          </a:p>
          <a:p>
            <a:pPr marL="285750" lvl="0" indent="-285750" algn="just">
              <a:buFont typeface="Arial" panose="020B0604020202020204" pitchFamily="34" charset="0"/>
              <a:buChar char="•"/>
            </a:pPr>
            <a:r>
              <a:rPr lang="pt-BR" sz="1400" dirty="0">
                <a:latin typeface="Calibri" panose="020F0502020204030204" pitchFamily="34" charset="0"/>
                <a:ea typeface="Calibri" panose="020F0502020204030204" pitchFamily="34" charset="0"/>
                <a:cs typeface="Calibri" panose="020F0502020204030204" pitchFamily="34" charset="0"/>
              </a:rPr>
              <a:t>Desligar as luzes e até os disjuntores de eletricidade das salas que não estão sendo usadas, como a de reunião.</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 </a:t>
            </a:r>
            <a:br>
              <a:rPr lang="pt-BR" sz="1400" dirty="0">
                <a:latin typeface="Calibri" panose="020F0502020204030204" pitchFamily="34" charset="0"/>
                <a:ea typeface="Calibri" panose="020F0502020204030204" pitchFamily="34" charset="0"/>
                <a:cs typeface="Calibri" panose="020F0502020204030204" pitchFamily="34" charset="0"/>
              </a:rPr>
            </a:br>
            <a:endParaRPr lang="pt-BR" sz="1400" dirty="0">
              <a:latin typeface="Calibri" panose="020F0502020204030204" pitchFamily="34" charset="0"/>
              <a:ea typeface="Calibri" panose="020F0502020204030204" pitchFamily="34" charset="0"/>
              <a:cs typeface="Calibri" panose="020F0502020204030204" pitchFamily="34" charset="0"/>
            </a:endParaRP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SUSTENTABILIDADE AMBIENTAL</a:t>
            </a:r>
            <a:endParaRPr lang="pt-BR" b="1" dirty="0">
              <a:solidFill>
                <a:schemeClr val="accent6"/>
              </a:solidFill>
              <a:latin typeface="Calibri" panose="020F0502020204030204" pitchFamily="34" charset="0"/>
              <a:cs typeface="Calibri" panose="020F0502020204030204" pitchFamily="34" charset="0"/>
            </a:endParaRPr>
          </a:p>
        </p:txBody>
      </p:sp>
      <p:sp>
        <p:nvSpPr>
          <p:cNvPr id="17" name="Retângulo 16"/>
          <p:cNvSpPr/>
          <p:nvPr/>
        </p:nvSpPr>
        <p:spPr>
          <a:xfrm rot="16200000">
            <a:off x="2699686" y="5482853"/>
            <a:ext cx="338554" cy="2363788"/>
          </a:xfrm>
          <a:prstGeom prst="rect">
            <a:avLst/>
          </a:prstGeom>
        </p:spPr>
        <p:txBody>
          <a:bodyPr vert="vert" wrap="none">
            <a:spAutoFit/>
          </a:bodyPr>
          <a:lstStyle/>
          <a:p>
            <a:pPr algn="ctr"/>
            <a:r>
              <a:rPr lang="pt-BR" sz="1000" dirty="0"/>
              <a:t>Ilustração: Designed by pch.vector / Freepik</a:t>
            </a:r>
          </a:p>
        </p:txBody>
      </p:sp>
    </p:spTree>
    <p:extLst>
      <p:ext uri="{BB962C8B-B14F-4D97-AF65-F5344CB8AC3E}">
        <p14:creationId xmlns:p14="http://schemas.microsoft.com/office/powerpoint/2010/main" val="109115105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3" cstate="print">
            <a:extLst>
              <a:ext uri="{28A0092B-C50C-407E-A947-70E740481C1C}">
                <a14:useLocalDpi xmlns:a14="http://schemas.microsoft.com/office/drawing/2010/main" val="0"/>
              </a:ext>
            </a:extLst>
          </a:blip>
          <a:srcRect t="13538" b="4000"/>
          <a:stretch/>
        </p:blipFill>
        <p:spPr>
          <a:xfrm>
            <a:off x="879832" y="2618301"/>
            <a:ext cx="4806346" cy="3822895"/>
          </a:xfrm>
          <a:prstGeom prst="rect">
            <a:avLst/>
          </a:prstGeom>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6205423"/>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23501"/>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10789" y="6423501"/>
            <a:ext cx="683339" cy="365125"/>
          </a:xfrm>
        </p:spPr>
        <p:txBody>
          <a:bodyPr/>
          <a:lstStyle/>
          <a:p>
            <a:pPr rtl="0"/>
            <a:fld id="{5A4A7955-6230-48B4-BD8B-A7C460F75945}" type="slidenum">
              <a:rPr lang="pt-BR" noProof="0" smtClean="0">
                <a:solidFill>
                  <a:srgbClr val="002060"/>
                </a:solidFill>
              </a:rPr>
              <a:t>112</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09433" y="1288411"/>
            <a:ext cx="11254977" cy="4185761"/>
          </a:xfrm>
          <a:prstGeom prst="rect">
            <a:avLst/>
          </a:prstGeom>
        </p:spPr>
        <p:txBody>
          <a:bodyPr wrap="square" numCol="2" spcCol="360000">
            <a:spAutoFit/>
          </a:bodyPr>
          <a:lstStyle/>
          <a:p>
            <a:pPr lvl="0" algn="just"/>
            <a:r>
              <a:rPr lang="pt-BR" sz="1400" dirty="0">
                <a:latin typeface="Calibri" panose="020F0502020204030204" pitchFamily="34" charset="0"/>
                <a:ea typeface="Calibri" panose="020F0502020204030204" pitchFamily="34" charset="0"/>
                <a:cs typeface="Calibri" panose="020F0502020204030204" pitchFamily="34" charset="0"/>
              </a:rPr>
              <a:t>O Plano de Ação e Orçamento do CAU/PB estabelece as iniciativas estratégicas das unidades por meio de projetos e atividades. A alta administração elabora o plano com vistas a atender os objetivos e metas definidas para o ano corrente. O orçamento anual é lançado por conta contábil, ou seja, por elemento de despesa. No decorrer do exercício, é possível realizar ajustes por meio de transposições orçamentárias. Na reprogramação do Plano de Ação e Orçamento, pode-se revisar as metas e realizar os ajustes orçamentários necessários.</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b="1" dirty="0">
                <a:latin typeface="Calibri" panose="020F0502020204030204" pitchFamily="34" charset="0"/>
                <a:ea typeface="Calibri" panose="020F0502020204030204" pitchFamily="34" charset="0"/>
                <a:cs typeface="Calibri" panose="020F0502020204030204" pitchFamily="34" charset="0"/>
              </a:rPr>
              <a:t>Resultado orçamentário</a:t>
            </a:r>
          </a:p>
          <a:p>
            <a:pPr algn="just"/>
            <a:r>
              <a:rPr lang="pt-BR" sz="1400" b="1" dirty="0">
                <a:latin typeface="Calibri" panose="020F0502020204030204" pitchFamily="34" charset="0"/>
                <a:ea typeface="Calibri" panose="020F0502020204030204" pitchFamily="34" charset="0"/>
                <a:cs typeface="Calibri" panose="020F0502020204030204" pitchFamily="34" charset="0"/>
              </a:rPr>
              <a:t>Resultado orçamentário</a:t>
            </a: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O </a:t>
            </a:r>
            <a:r>
              <a:rPr lang="pt-BR" sz="1400" dirty="0">
                <a:latin typeface="Calibri" panose="020F0502020204030204" pitchFamily="34" charset="0"/>
                <a:ea typeface="Calibri" panose="020F0502020204030204" pitchFamily="34" charset="0"/>
                <a:cs typeface="Calibri" panose="020F0502020204030204" pitchFamily="34" charset="0"/>
              </a:rPr>
              <a:t>superávit orçamentário apurado ao final do </a:t>
            </a:r>
            <a:r>
              <a:rPr lang="pt-BR" sz="1400" dirty="0" smtClean="0">
                <a:latin typeface="Calibri" panose="020F0502020204030204" pitchFamily="34" charset="0"/>
                <a:ea typeface="Calibri" panose="020F0502020204030204" pitchFamily="34" charset="0"/>
                <a:cs typeface="Calibri" panose="020F0502020204030204" pitchFamily="34" charset="0"/>
              </a:rPr>
              <a:t>4º Trimestre </a:t>
            </a:r>
            <a:r>
              <a:rPr lang="pt-BR" sz="1400" dirty="0">
                <a:latin typeface="Calibri" panose="020F0502020204030204" pitchFamily="34" charset="0"/>
                <a:ea typeface="Calibri" panose="020F0502020204030204" pitchFamily="34" charset="0"/>
                <a:cs typeface="Calibri" panose="020F0502020204030204" pitchFamily="34" charset="0"/>
              </a:rPr>
              <a:t>de 2023 foi de R$ 519.988,58</a:t>
            </a:r>
            <a:r>
              <a:rPr lang="pt-BR" sz="1400" dirty="0" smtClean="0">
                <a:latin typeface="Calibri" panose="020F0502020204030204" pitchFamily="34" charset="0"/>
                <a:ea typeface="Calibri" panose="020F0502020204030204" pitchFamily="34" charset="0"/>
                <a:cs typeface="Calibri" panose="020F0502020204030204" pitchFamily="34" charset="0"/>
              </a:rPr>
              <a:t>.</a:t>
            </a:r>
          </a:p>
          <a:p>
            <a:pPr algn="just"/>
            <a:endParaRPr lang="pt-BR" sz="1400" dirty="0" smtClean="0">
              <a:latin typeface="Calibri" panose="020F0502020204030204" pitchFamily="34" charset="0"/>
              <a:ea typeface="Calibri" panose="020F0502020204030204" pitchFamily="34" charset="0"/>
              <a:cs typeface="Calibri" panose="020F0502020204030204" pitchFamily="34" charset="0"/>
            </a:endParaRPr>
          </a:p>
          <a:p>
            <a:pPr algn="just"/>
            <a:r>
              <a:rPr lang="pt-BR" sz="1400" b="1" dirty="0">
                <a:latin typeface="Calibri" panose="020F0502020204030204" pitchFamily="34" charset="0"/>
                <a:ea typeface="Calibri" panose="020F0502020204030204" pitchFamily="34" charset="0"/>
                <a:cs typeface="Calibri" panose="020F0502020204030204" pitchFamily="34" charset="0"/>
              </a:rPr>
              <a:t>Resultado </a:t>
            </a:r>
            <a:r>
              <a:rPr lang="pt-BR" sz="1400" b="1" dirty="0" smtClean="0">
                <a:latin typeface="Calibri" panose="020F0502020204030204" pitchFamily="34" charset="0"/>
                <a:ea typeface="Calibri" panose="020F0502020204030204" pitchFamily="34" charset="0"/>
                <a:cs typeface="Calibri" panose="020F0502020204030204" pitchFamily="34" charset="0"/>
              </a:rPr>
              <a:t>financeiro</a:t>
            </a:r>
            <a:endParaRPr lang="pt-BR" sz="1400" b="1"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Após análise do Balanço Patrimonial de 2023, verificou-se que o CAUPB apurou um Superávit Financeiro no valor de R$ 3.009.755,68.</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b="1" dirty="0" smtClean="0">
                <a:latin typeface="Calibri" panose="020F0502020204030204" pitchFamily="34" charset="0"/>
                <a:ea typeface="Calibri" panose="020F0502020204030204" pitchFamily="34" charset="0"/>
                <a:cs typeface="Calibri" panose="020F0502020204030204" pitchFamily="34" charset="0"/>
              </a:rPr>
              <a:t>Resultado patrimonial</a:t>
            </a:r>
            <a:endParaRPr lang="pt-BR" sz="1400" b="1"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O </a:t>
            </a:r>
            <a:r>
              <a:rPr lang="pt-BR" sz="1400" dirty="0">
                <a:latin typeface="Calibri" panose="020F0502020204030204" pitchFamily="34" charset="0"/>
                <a:ea typeface="Calibri" panose="020F0502020204030204" pitchFamily="34" charset="0"/>
                <a:cs typeface="Calibri" panose="020F0502020204030204" pitchFamily="34" charset="0"/>
              </a:rPr>
              <a:t>Superávit Patrimonial no valor de R$ </a:t>
            </a:r>
            <a:r>
              <a:rPr lang="pt-BR" sz="1400" dirty="0" smtClean="0">
                <a:latin typeface="Calibri" panose="020F0502020204030204" pitchFamily="34" charset="0"/>
                <a:ea typeface="Calibri" panose="020F0502020204030204" pitchFamily="34" charset="0"/>
                <a:cs typeface="Calibri" panose="020F0502020204030204" pitchFamily="34" charset="0"/>
              </a:rPr>
              <a:t>715.562,85.</a:t>
            </a:r>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b="1" dirty="0">
                <a:latin typeface="Calibri" panose="020F0502020204030204" pitchFamily="34" charset="0"/>
                <a:ea typeface="Calibri" panose="020F0502020204030204" pitchFamily="34" charset="0"/>
                <a:cs typeface="Calibri" panose="020F0502020204030204" pitchFamily="34" charset="0"/>
              </a:rPr>
              <a:t>Fatos Relevantes</a:t>
            </a:r>
          </a:p>
          <a:p>
            <a:pPr algn="just"/>
            <a:r>
              <a:rPr lang="pt-BR" sz="1400" dirty="0">
                <a:latin typeface="Calibri" panose="020F0502020204030204" pitchFamily="34" charset="0"/>
                <a:ea typeface="Calibri" panose="020F0502020204030204" pitchFamily="34" charset="0"/>
                <a:cs typeface="Calibri" panose="020F0502020204030204" pitchFamily="34" charset="0"/>
              </a:rPr>
              <a:t>As receitas correntes apresentaram uma variação positiva de </a:t>
            </a:r>
            <a:r>
              <a:rPr lang="pt-BR" sz="1400" dirty="0" smtClean="0">
                <a:latin typeface="Calibri" panose="020F0502020204030204" pitchFamily="34" charset="0"/>
                <a:ea typeface="Calibri" panose="020F0502020204030204" pitchFamily="34" charset="0"/>
                <a:cs typeface="Calibri" panose="020F0502020204030204" pitchFamily="34" charset="0"/>
              </a:rPr>
              <a:t>11,46% </a:t>
            </a:r>
            <a:r>
              <a:rPr lang="pt-BR" sz="1400" dirty="0">
                <a:latin typeface="Calibri" panose="020F0502020204030204" pitchFamily="34" charset="0"/>
                <a:ea typeface="Calibri" panose="020F0502020204030204" pitchFamily="34" charset="0"/>
                <a:cs typeface="Calibri" panose="020F0502020204030204" pitchFamily="34" charset="0"/>
              </a:rPr>
              <a:t>em relação ao exercício anterior.</a:t>
            </a:r>
          </a:p>
          <a:p>
            <a:pPr algn="just"/>
            <a:r>
              <a:rPr lang="pt-BR" sz="1400" dirty="0">
                <a:latin typeface="Calibri" panose="020F0502020204030204" pitchFamily="34" charset="0"/>
                <a:ea typeface="Calibri" panose="020F0502020204030204" pitchFamily="34" charset="0"/>
                <a:cs typeface="Calibri" panose="020F0502020204030204" pitchFamily="34" charset="0"/>
              </a:rPr>
              <a:t>As despesas correntes apresentaram uma variação positiva de </a:t>
            </a:r>
            <a:r>
              <a:rPr lang="pt-BR" sz="1400" dirty="0" smtClean="0">
                <a:latin typeface="Calibri" panose="020F0502020204030204" pitchFamily="34" charset="0"/>
                <a:ea typeface="Calibri" panose="020F0502020204030204" pitchFamily="34" charset="0"/>
                <a:cs typeface="Calibri" panose="020F0502020204030204" pitchFamily="34" charset="0"/>
              </a:rPr>
              <a:t>22,31% </a:t>
            </a:r>
            <a:r>
              <a:rPr lang="pt-BR" sz="1400" dirty="0">
                <a:latin typeface="Calibri" panose="020F0502020204030204" pitchFamily="34" charset="0"/>
                <a:ea typeface="Calibri" panose="020F0502020204030204" pitchFamily="34" charset="0"/>
                <a:cs typeface="Calibri" panose="020F0502020204030204" pitchFamily="34" charset="0"/>
              </a:rPr>
              <a:t>em relação ao exercício anterior.</a:t>
            </a:r>
          </a:p>
          <a:p>
            <a:pPr algn="just"/>
            <a:endParaRPr lang="pt-BR"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r>
              <a:rPr lang="pt-BR" sz="1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br>
              <a:rPr lang="pt-BR" sz="1400" dirty="0">
                <a:solidFill>
                  <a:srgbClr val="FF0000"/>
                </a:solidFill>
                <a:latin typeface="Calibri" panose="020F0502020204030204" pitchFamily="34" charset="0"/>
                <a:ea typeface="Calibri" panose="020F0502020204030204" pitchFamily="34" charset="0"/>
                <a:cs typeface="Calibri" panose="020F0502020204030204" pitchFamily="34" charset="0"/>
              </a:rPr>
            </a:br>
            <a:endParaRPr lang="pt-BR"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ORÇAMENTO</a:t>
            </a:r>
            <a:endParaRPr lang="pt-BR" b="1" dirty="0">
              <a:solidFill>
                <a:schemeClr val="accent6"/>
              </a:solidFill>
              <a:latin typeface="Calibri" panose="020F0502020204030204" pitchFamily="34" charset="0"/>
              <a:cs typeface="Calibri" panose="020F0502020204030204" pitchFamily="34" charset="0"/>
            </a:endParaRPr>
          </a:p>
        </p:txBody>
      </p:sp>
      <p:sp>
        <p:nvSpPr>
          <p:cNvPr id="8" name="Rectangle 1"/>
          <p:cNvSpPr>
            <a:spLocks noChangeArrowheads="1"/>
          </p:cNvSpPr>
          <p:nvPr/>
        </p:nvSpPr>
        <p:spPr bwMode="auto">
          <a:xfrm>
            <a:off x="2495550" y="3863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smtClean="0">
                <a:ln>
                  <a:noFill/>
                </a:ln>
                <a:solidFill>
                  <a:schemeClr val="tx1"/>
                </a:solidFill>
                <a:effectLst/>
                <a:latin typeface="Arial" panose="020B0604020202020204" pitchFamily="34" charset="0"/>
              </a:rPr>
              <a:t/>
            </a:r>
            <a:br>
              <a:rPr kumimoji="0" lang="pt-BR" altLang="pt-BR" sz="1800" b="0" i="0" u="none" strike="noStrike" cap="none" normalizeH="0" baseline="0" dirty="0" smtClean="0">
                <a:ln>
                  <a:noFill/>
                </a:ln>
                <a:solidFill>
                  <a:schemeClr val="tx1"/>
                </a:solidFill>
                <a:effectLst/>
                <a:latin typeface="Arial" panose="020B0604020202020204" pitchFamily="34" charset="0"/>
              </a:rPr>
            </a:br>
            <a:endParaRPr kumimoji="0" lang="pt-BR" altLang="pt-B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7378773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55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83491" y="6355262"/>
            <a:ext cx="683339" cy="365125"/>
          </a:xfrm>
        </p:spPr>
        <p:txBody>
          <a:bodyPr/>
          <a:lstStyle/>
          <a:p>
            <a:pPr rtl="0"/>
            <a:fld id="{5A4A7955-6230-48B4-BD8B-A7C460F75945}" type="slidenum">
              <a:rPr lang="pt-BR" noProof="0" smtClean="0">
                <a:solidFill>
                  <a:srgbClr val="002060"/>
                </a:solidFill>
              </a:rPr>
              <a:t>113</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18408" y="1302265"/>
            <a:ext cx="11254977" cy="738664"/>
          </a:xfrm>
          <a:prstGeom prst="rect">
            <a:avLst/>
          </a:prstGeom>
        </p:spPr>
        <p:txBody>
          <a:bodyPr wrap="square" numCol="2" spcCol="360000">
            <a:spAutoFit/>
          </a:bodyPr>
          <a:lstStyle/>
          <a:p>
            <a:pPr algn="just"/>
            <a:endParaRPr lang="pt-BR" sz="1400" dirty="0"/>
          </a:p>
          <a:p>
            <a:pPr algn="just"/>
            <a:r>
              <a:rPr lang="pt-BR" sz="1400" dirty="0"/>
              <a:t> </a:t>
            </a:r>
            <a:br>
              <a:rPr lang="pt-BR" sz="1400" dirty="0"/>
            </a:br>
            <a:endParaRPr lang="pt-BR" sz="1400" dirty="0"/>
          </a:p>
        </p:txBody>
      </p:sp>
      <p:sp>
        <p:nvSpPr>
          <p:cNvPr id="14" name="Retângulo 13"/>
          <p:cNvSpPr/>
          <p:nvPr/>
        </p:nvSpPr>
        <p:spPr>
          <a:xfrm>
            <a:off x="518615" y="13505"/>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ORÇAMENTÁRIA E FINANCEIRA</a:t>
            </a:r>
            <a:endParaRPr lang="pt-BR" b="1" dirty="0">
              <a:solidFill>
                <a:schemeClr val="accent6"/>
              </a:solidFill>
              <a:latin typeface="Calibri" panose="020F0502020204030204" pitchFamily="34" charset="0"/>
              <a:cs typeface="Calibri" panose="020F0502020204030204" pitchFamily="34" charset="0"/>
            </a:endParaRPr>
          </a:p>
        </p:txBody>
      </p:sp>
      <p:sp>
        <p:nvSpPr>
          <p:cNvPr id="8" name="Retângulo 7"/>
          <p:cNvSpPr/>
          <p:nvPr/>
        </p:nvSpPr>
        <p:spPr>
          <a:xfrm>
            <a:off x="6090732" y="444393"/>
            <a:ext cx="6096000" cy="615553"/>
          </a:xfrm>
          <a:prstGeom prst="rect">
            <a:avLst/>
          </a:prstGeom>
        </p:spPr>
        <p:txBody>
          <a:bodyPr>
            <a:spAutoFit/>
          </a:bodyPr>
          <a:lstStyle/>
          <a:p>
            <a:r>
              <a:rPr lang="pt-BR" sz="1600" b="1" dirty="0">
                <a:solidFill>
                  <a:srgbClr val="00B0F0"/>
                </a:solidFill>
                <a:latin typeface="Calibri" panose="020F0502020204030204" pitchFamily="34" charset="0"/>
                <a:cs typeface="Calibri" panose="020F0502020204030204" pitchFamily="34" charset="0"/>
              </a:rPr>
              <a:t>COMPARATIVO</a:t>
            </a:r>
          </a:p>
          <a:p>
            <a:r>
              <a:rPr lang="pt-BR" sz="1600" b="1" dirty="0">
                <a:solidFill>
                  <a:srgbClr val="00B0F0"/>
                </a:solidFill>
                <a:latin typeface="Calibri" panose="020F0502020204030204" pitchFamily="34" charset="0"/>
                <a:cs typeface="Calibri" panose="020F0502020204030204" pitchFamily="34" charset="0"/>
              </a:rPr>
              <a:t>DAS </a:t>
            </a:r>
            <a:r>
              <a:rPr lang="pt-BR"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RECEITAS</a:t>
            </a:r>
          </a:p>
        </p:txBody>
      </p:sp>
      <p:sp>
        <p:nvSpPr>
          <p:cNvPr id="13" name="Retângulo 12"/>
          <p:cNvSpPr/>
          <p:nvPr/>
        </p:nvSpPr>
        <p:spPr>
          <a:xfrm>
            <a:off x="763196" y="5476602"/>
            <a:ext cx="5009807" cy="577081"/>
          </a:xfrm>
          <a:prstGeom prst="rect">
            <a:avLst/>
          </a:prstGeom>
        </p:spPr>
        <p:txBody>
          <a:bodyPr wrap="square">
            <a:spAutoFit/>
          </a:bodyPr>
          <a:lstStyle/>
          <a:p>
            <a:pPr algn="just"/>
            <a:r>
              <a:rPr lang="pt-BR" sz="1050" dirty="0"/>
              <a:t>Legenda: RRT – Registro de Responsabilidade Técnica; Outras Receitas Correntes – Compreende as receitas de emissão de Carteiras Profissionais, Restituições e Indenizações e Transferências Correntes de outros entes.</a:t>
            </a:r>
          </a:p>
        </p:txBody>
      </p:sp>
      <p:sp>
        <p:nvSpPr>
          <p:cNvPr id="16" name="Retângulo 15"/>
          <p:cNvSpPr/>
          <p:nvPr/>
        </p:nvSpPr>
        <p:spPr>
          <a:xfrm>
            <a:off x="763196" y="5936792"/>
            <a:ext cx="6096000" cy="246221"/>
          </a:xfrm>
          <a:prstGeom prst="rect">
            <a:avLst/>
          </a:prstGeom>
        </p:spPr>
        <p:txBody>
          <a:bodyPr>
            <a:spAutoFit/>
          </a:bodyPr>
          <a:lstStyle/>
          <a:p>
            <a:pPr algn="just"/>
            <a:r>
              <a:rPr lang="pt-BR" sz="1000" dirty="0"/>
              <a:t>Acesso ao Comparativo da Receita em: </a:t>
            </a:r>
            <a:r>
              <a:rPr lang="pt-BR" sz="1000" dirty="0">
                <a:hlinkClick r:id="rId4"/>
              </a:rPr>
              <a:t>https://transparencia.caupb.gov.br/comparativoreceita/</a:t>
            </a:r>
            <a:endParaRPr lang="pt-BR" sz="1000" dirty="0"/>
          </a:p>
        </p:txBody>
      </p:sp>
      <p:sp>
        <p:nvSpPr>
          <p:cNvPr id="6" name="Retângulo 5"/>
          <p:cNvSpPr/>
          <p:nvPr/>
        </p:nvSpPr>
        <p:spPr>
          <a:xfrm>
            <a:off x="6058887" y="1059946"/>
            <a:ext cx="3398303" cy="646331"/>
          </a:xfrm>
          <a:prstGeom prst="rect">
            <a:avLst/>
          </a:prstGeom>
        </p:spPr>
        <p:txBody>
          <a:bodyPr wrap="none">
            <a:spAutoFit/>
          </a:bodyPr>
          <a:lstStyle/>
          <a:p>
            <a:r>
              <a:rPr lang="pt-BR" b="1" dirty="0"/>
              <a:t>Comparativo das Receitas – </a:t>
            </a:r>
          </a:p>
          <a:p>
            <a:r>
              <a:rPr lang="pt-BR" b="1" dirty="0"/>
              <a:t>Aprovado x Realizado 2023 (em R$)</a:t>
            </a:r>
          </a:p>
        </p:txBody>
      </p:sp>
      <p:graphicFrame>
        <p:nvGraphicFramePr>
          <p:cNvPr id="12" name="Objeto 11"/>
          <p:cNvGraphicFramePr>
            <a:graphicFrameLocks noChangeAspect="1"/>
          </p:cNvGraphicFramePr>
          <p:nvPr>
            <p:extLst>
              <p:ext uri="{D42A27DB-BD31-4B8C-83A1-F6EECF244321}">
                <p14:modId xmlns:p14="http://schemas.microsoft.com/office/powerpoint/2010/main" val="2432320073"/>
              </p:ext>
            </p:extLst>
          </p:nvPr>
        </p:nvGraphicFramePr>
        <p:xfrm>
          <a:off x="859813" y="1015664"/>
          <a:ext cx="4762609" cy="4287598"/>
        </p:xfrm>
        <a:graphic>
          <a:graphicData uri="http://schemas.openxmlformats.org/presentationml/2006/ole">
            <mc:AlternateContent xmlns:mc="http://schemas.openxmlformats.org/markup-compatibility/2006">
              <mc:Choice xmlns:v="urn:schemas-microsoft-com:vml" Requires="v">
                <p:oleObj spid="_x0000_s21526" name="Planilha" r:id="rId5" imgW="3629127" imgH="3266953" progId="Excel.Sheet.12">
                  <p:embed/>
                </p:oleObj>
              </mc:Choice>
              <mc:Fallback>
                <p:oleObj name="Planilha" r:id="rId5" imgW="3629127" imgH="3266953" progId="Excel.Sheet.12">
                  <p:embed/>
                  <p:pic>
                    <p:nvPicPr>
                      <p:cNvPr id="0" name=""/>
                      <p:cNvPicPr/>
                      <p:nvPr/>
                    </p:nvPicPr>
                    <p:blipFill>
                      <a:blip r:embed="rId6"/>
                      <a:stretch>
                        <a:fillRect/>
                      </a:stretch>
                    </p:blipFill>
                    <p:spPr>
                      <a:xfrm>
                        <a:off x="859813" y="1015664"/>
                        <a:ext cx="4762609" cy="4287598"/>
                      </a:xfrm>
                      <a:prstGeom prst="rect">
                        <a:avLst/>
                      </a:prstGeom>
                    </p:spPr>
                  </p:pic>
                </p:oleObj>
              </mc:Fallback>
            </mc:AlternateContent>
          </a:graphicData>
        </a:graphic>
      </p:graphicFrame>
      <p:graphicFrame>
        <p:nvGraphicFramePr>
          <p:cNvPr id="21" name="Gráfico 20">
            <a:extLst>
              <a:ext uri="{FF2B5EF4-FFF2-40B4-BE49-F238E27FC236}">
                <a16:creationId xmlns:lc="http://schemas.openxmlformats.org/drawingml/2006/lockedCanvas" xmlns="" xmlns:a16="http://schemas.microsoft.com/office/drawing/2014/main" xmlns:xdr="http://schemas.openxmlformats.org/drawingml/2006/spreadsheetDrawing" id="{00000000-0008-0000-0000-000002000000}"/>
              </a:ext>
            </a:extLst>
          </p:cNvPr>
          <p:cNvGraphicFramePr>
            <a:graphicFrameLocks/>
          </p:cNvGraphicFramePr>
          <p:nvPr>
            <p:extLst>
              <p:ext uri="{D42A27DB-BD31-4B8C-83A1-F6EECF244321}">
                <p14:modId xmlns:p14="http://schemas.microsoft.com/office/powerpoint/2010/main" val="4038432338"/>
              </p:ext>
            </p:extLst>
          </p:nvPr>
        </p:nvGraphicFramePr>
        <p:xfrm>
          <a:off x="6090732" y="1903912"/>
          <a:ext cx="5965423" cy="318194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27816979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64448"/>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10787" y="6464448"/>
            <a:ext cx="683339" cy="365125"/>
          </a:xfrm>
        </p:spPr>
        <p:txBody>
          <a:bodyPr/>
          <a:lstStyle/>
          <a:p>
            <a:pPr rtl="0"/>
            <a:fld id="{5A4A7955-6230-48B4-BD8B-A7C460F75945}" type="slidenum">
              <a:rPr lang="pt-BR" noProof="0" smtClean="0">
                <a:solidFill>
                  <a:srgbClr val="002060"/>
                </a:solidFill>
              </a:rPr>
              <a:t>114</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4" name="Retângulo 13"/>
          <p:cNvSpPr/>
          <p:nvPr/>
        </p:nvSpPr>
        <p:spPr>
          <a:xfrm>
            <a:off x="866094" y="600353"/>
            <a:ext cx="5636525" cy="830997"/>
          </a:xfrm>
          <a:prstGeom prst="rect">
            <a:avLst/>
          </a:prstGeom>
          <a:noFill/>
        </p:spPr>
        <p:txBody>
          <a:bodyPr wrap="square" numCol="1" spcCol="360000">
            <a:spAutoFit/>
          </a:bodyPr>
          <a:lstStyle/>
          <a:p>
            <a:endParaRPr lang="pt-BR" sz="1400" dirty="0">
              <a:solidFill>
                <a:schemeClr val="accent6"/>
              </a:solidFill>
              <a:latin typeface="Calibri" panose="020F0502020204030204" pitchFamily="34" charset="0"/>
              <a:cs typeface="Calibri" panose="020F0502020204030204" pitchFamily="34" charset="0"/>
            </a:endParaRPr>
          </a:p>
          <a:p>
            <a:endParaRPr lang="pt-BR" sz="1400" dirty="0">
              <a:solidFill>
                <a:schemeClr val="accent6"/>
              </a:solidFill>
              <a:latin typeface="Calibri" panose="020F0502020204030204" pitchFamily="34" charset="0"/>
              <a:cs typeface="Calibri" panose="020F0502020204030204" pitchFamily="34" charset="0"/>
            </a:endParaRPr>
          </a:p>
          <a:p>
            <a:r>
              <a:rPr lang="pt-BR" dirty="0">
                <a:solidFill>
                  <a:schemeClr val="accent6"/>
                </a:solidFill>
                <a:latin typeface="Calibri" panose="020F0502020204030204" pitchFamily="34" charset="0"/>
                <a:cs typeface="Calibri" panose="020F0502020204030204" pitchFamily="34" charset="0"/>
              </a:rPr>
              <a:t>GESTÃO ORÇAMENTÁRIA E FINANCEIRA</a:t>
            </a:r>
            <a:endParaRPr lang="pt-BR" sz="1400" dirty="0">
              <a:solidFill>
                <a:schemeClr val="accent6"/>
              </a:solidFill>
              <a:latin typeface="Calibri" panose="020F0502020204030204" pitchFamily="34" charset="0"/>
              <a:cs typeface="Calibri" panose="020F0502020204030204" pitchFamily="34" charset="0"/>
            </a:endParaRPr>
          </a:p>
        </p:txBody>
      </p:sp>
      <p:sp>
        <p:nvSpPr>
          <p:cNvPr id="8" name="Retângulo 7"/>
          <p:cNvSpPr/>
          <p:nvPr/>
        </p:nvSpPr>
        <p:spPr>
          <a:xfrm>
            <a:off x="763196" y="168774"/>
            <a:ext cx="6096000" cy="615553"/>
          </a:xfrm>
          <a:prstGeom prst="rect">
            <a:avLst/>
          </a:prstGeom>
        </p:spPr>
        <p:txBody>
          <a:bodyPr>
            <a:spAutoFit/>
          </a:bodyPr>
          <a:lstStyle/>
          <a:p>
            <a:r>
              <a:rPr lang="pt-BR" sz="1600" b="1" dirty="0">
                <a:solidFill>
                  <a:srgbClr val="00B0F0"/>
                </a:solidFill>
                <a:latin typeface="Calibri" panose="020F0502020204030204" pitchFamily="34" charset="0"/>
                <a:cs typeface="Calibri" panose="020F0502020204030204" pitchFamily="34" charset="0"/>
              </a:rPr>
              <a:t>COMPARATIVO</a:t>
            </a:r>
          </a:p>
          <a:p>
            <a:r>
              <a:rPr lang="pt-BR" sz="1600" b="1" dirty="0">
                <a:solidFill>
                  <a:srgbClr val="00B0F0"/>
                </a:solidFill>
                <a:latin typeface="Calibri" panose="020F0502020204030204" pitchFamily="34" charset="0"/>
                <a:cs typeface="Calibri" panose="020F0502020204030204" pitchFamily="34" charset="0"/>
              </a:rPr>
              <a:t>DAS </a:t>
            </a:r>
            <a:r>
              <a:rPr lang="pt-BR"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RECEITAS</a:t>
            </a:r>
          </a:p>
        </p:txBody>
      </p:sp>
      <p:sp>
        <p:nvSpPr>
          <p:cNvPr id="13" name="Retângulo 12"/>
          <p:cNvSpPr/>
          <p:nvPr/>
        </p:nvSpPr>
        <p:spPr>
          <a:xfrm>
            <a:off x="763196" y="5667669"/>
            <a:ext cx="6923114" cy="415498"/>
          </a:xfrm>
          <a:prstGeom prst="rect">
            <a:avLst/>
          </a:prstGeom>
        </p:spPr>
        <p:txBody>
          <a:bodyPr wrap="square">
            <a:spAutoFit/>
          </a:bodyPr>
          <a:lstStyle/>
          <a:p>
            <a:pPr algn="just"/>
            <a:r>
              <a:rPr lang="pt-BR" sz="1050" dirty="0"/>
              <a:t>Legenda: RRT – Registro de Responsabilidade Técnica; Outras Receitas Correntes – Compreende as receitas de emissão de Carteiras Profissionais, Restituições e Indenizações e Transferências Correntes de outros entes.</a:t>
            </a:r>
          </a:p>
        </p:txBody>
      </p:sp>
      <p:sp>
        <p:nvSpPr>
          <p:cNvPr id="16" name="Retângulo 15"/>
          <p:cNvSpPr/>
          <p:nvPr/>
        </p:nvSpPr>
        <p:spPr>
          <a:xfrm>
            <a:off x="763196" y="6127859"/>
            <a:ext cx="6096000" cy="246221"/>
          </a:xfrm>
          <a:prstGeom prst="rect">
            <a:avLst/>
          </a:prstGeom>
        </p:spPr>
        <p:txBody>
          <a:bodyPr>
            <a:spAutoFit/>
          </a:bodyPr>
          <a:lstStyle/>
          <a:p>
            <a:pPr algn="just"/>
            <a:r>
              <a:rPr lang="pt-BR" sz="1000" dirty="0"/>
              <a:t>Acesso ao Comparativo da Receita em: </a:t>
            </a:r>
            <a:r>
              <a:rPr lang="pt-BR" sz="1000" dirty="0">
                <a:hlinkClick r:id="rId4"/>
              </a:rPr>
              <a:t>https://transparencia.caupb.gov.br/comparativoreceita/</a:t>
            </a:r>
            <a:endParaRPr lang="pt-BR" sz="1000" dirty="0"/>
          </a:p>
        </p:txBody>
      </p:sp>
      <p:graphicFrame>
        <p:nvGraphicFramePr>
          <p:cNvPr id="15" name="Objeto 14"/>
          <p:cNvGraphicFramePr>
            <a:graphicFrameLocks noChangeAspect="1"/>
          </p:cNvGraphicFramePr>
          <p:nvPr>
            <p:extLst>
              <p:ext uri="{D42A27DB-BD31-4B8C-83A1-F6EECF244321}">
                <p14:modId xmlns:p14="http://schemas.microsoft.com/office/powerpoint/2010/main" val="3722179357"/>
              </p:ext>
            </p:extLst>
          </p:nvPr>
        </p:nvGraphicFramePr>
        <p:xfrm>
          <a:off x="922463" y="1389997"/>
          <a:ext cx="10227758" cy="4221566"/>
        </p:xfrm>
        <a:graphic>
          <a:graphicData uri="http://schemas.openxmlformats.org/presentationml/2006/ole">
            <mc:AlternateContent xmlns:mc="http://schemas.openxmlformats.org/markup-compatibility/2006">
              <mc:Choice xmlns:v="urn:schemas-microsoft-com:vml" Requires="v">
                <p:oleObj spid="_x0000_s22549" name="Planilha" r:id="rId5" imgW="7915242" imgH="3266953" progId="Excel.Sheet.12">
                  <p:embed/>
                </p:oleObj>
              </mc:Choice>
              <mc:Fallback>
                <p:oleObj name="Planilha" r:id="rId5" imgW="7915242" imgH="3266953" progId="Excel.Sheet.12">
                  <p:embed/>
                  <p:pic>
                    <p:nvPicPr>
                      <p:cNvPr id="0" name=""/>
                      <p:cNvPicPr/>
                      <p:nvPr/>
                    </p:nvPicPr>
                    <p:blipFill>
                      <a:blip r:embed="rId6"/>
                      <a:stretch>
                        <a:fillRect/>
                      </a:stretch>
                    </p:blipFill>
                    <p:spPr>
                      <a:xfrm>
                        <a:off x="922463" y="1389997"/>
                        <a:ext cx="10227758" cy="4221566"/>
                      </a:xfrm>
                      <a:prstGeom prst="rect">
                        <a:avLst/>
                      </a:prstGeom>
                    </p:spPr>
                  </p:pic>
                </p:oleObj>
              </mc:Fallback>
            </mc:AlternateContent>
          </a:graphicData>
        </a:graphic>
      </p:graphicFrame>
    </p:spTree>
    <p:extLst>
      <p:ext uri="{BB962C8B-B14F-4D97-AF65-F5344CB8AC3E}">
        <p14:creationId xmlns:p14="http://schemas.microsoft.com/office/powerpoint/2010/main" val="400955390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23504"/>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24435" y="6423504"/>
            <a:ext cx="683339" cy="365125"/>
          </a:xfrm>
        </p:spPr>
        <p:txBody>
          <a:bodyPr/>
          <a:lstStyle/>
          <a:p>
            <a:pPr rtl="0"/>
            <a:fld id="{5A4A7955-6230-48B4-BD8B-A7C460F75945}" type="slidenum">
              <a:rPr lang="pt-BR" noProof="0" smtClean="0">
                <a:solidFill>
                  <a:srgbClr val="002060"/>
                </a:solidFill>
              </a:rPr>
              <a:t>115</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18408" y="1302265"/>
            <a:ext cx="11254977" cy="738664"/>
          </a:xfrm>
          <a:prstGeom prst="rect">
            <a:avLst/>
          </a:prstGeom>
        </p:spPr>
        <p:txBody>
          <a:bodyPr wrap="square" numCol="2" spcCol="360000">
            <a:spAutoFit/>
          </a:bodyPr>
          <a:lstStyle/>
          <a:p>
            <a:pPr algn="just"/>
            <a:endParaRPr lang="pt-BR" sz="1400" dirty="0"/>
          </a:p>
          <a:p>
            <a:pPr algn="just"/>
            <a:r>
              <a:rPr lang="pt-BR" sz="1400" dirty="0"/>
              <a:t> </a:t>
            </a:r>
            <a:br>
              <a:rPr lang="pt-BR" sz="1400" dirty="0"/>
            </a:br>
            <a:endParaRPr lang="pt-BR" sz="1400" dirty="0"/>
          </a:p>
        </p:txBody>
      </p:sp>
      <p:sp>
        <p:nvSpPr>
          <p:cNvPr id="14" name="Retângulo 13"/>
          <p:cNvSpPr/>
          <p:nvPr/>
        </p:nvSpPr>
        <p:spPr>
          <a:xfrm>
            <a:off x="518615" y="13505"/>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ORÇAMENTÁRIA E FINANCEIRA</a:t>
            </a:r>
            <a:endParaRPr lang="pt-BR" b="1" dirty="0">
              <a:solidFill>
                <a:schemeClr val="accent6"/>
              </a:solidFill>
              <a:latin typeface="Calibri" panose="020F0502020204030204" pitchFamily="34" charset="0"/>
              <a:cs typeface="Calibri" panose="020F0502020204030204" pitchFamily="34" charset="0"/>
            </a:endParaRPr>
          </a:p>
        </p:txBody>
      </p:sp>
      <p:sp>
        <p:nvSpPr>
          <p:cNvPr id="8" name="Retângulo 7"/>
          <p:cNvSpPr/>
          <p:nvPr/>
        </p:nvSpPr>
        <p:spPr>
          <a:xfrm>
            <a:off x="6090732" y="444393"/>
            <a:ext cx="6096000" cy="615553"/>
          </a:xfrm>
          <a:prstGeom prst="rect">
            <a:avLst/>
          </a:prstGeom>
        </p:spPr>
        <p:txBody>
          <a:bodyPr>
            <a:spAutoFit/>
          </a:bodyPr>
          <a:lstStyle/>
          <a:p>
            <a:r>
              <a:rPr lang="pt-BR" sz="1600" b="1" dirty="0">
                <a:solidFill>
                  <a:srgbClr val="00B0F0"/>
                </a:solidFill>
                <a:latin typeface="Calibri" panose="020F0502020204030204" pitchFamily="34" charset="0"/>
                <a:cs typeface="Calibri" panose="020F0502020204030204" pitchFamily="34" charset="0"/>
              </a:rPr>
              <a:t>COMPARATIVO</a:t>
            </a:r>
          </a:p>
          <a:p>
            <a:r>
              <a:rPr lang="pt-BR" sz="1600" b="1" dirty="0">
                <a:solidFill>
                  <a:srgbClr val="00B0F0"/>
                </a:solidFill>
                <a:latin typeface="Calibri" panose="020F0502020204030204" pitchFamily="34" charset="0"/>
                <a:cs typeface="Calibri" panose="020F0502020204030204" pitchFamily="34" charset="0"/>
              </a:rPr>
              <a:t>DAS </a:t>
            </a:r>
            <a:r>
              <a:rPr lang="pt-BR"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DESPESAS</a:t>
            </a:r>
          </a:p>
        </p:txBody>
      </p:sp>
      <p:sp>
        <p:nvSpPr>
          <p:cNvPr id="13" name="Retângulo 12"/>
          <p:cNvSpPr/>
          <p:nvPr/>
        </p:nvSpPr>
        <p:spPr>
          <a:xfrm>
            <a:off x="725299" y="5474185"/>
            <a:ext cx="5310058" cy="553998"/>
          </a:xfrm>
          <a:prstGeom prst="rect">
            <a:avLst/>
          </a:prstGeom>
        </p:spPr>
        <p:txBody>
          <a:bodyPr wrap="square">
            <a:spAutoFit/>
          </a:bodyPr>
          <a:lstStyle/>
          <a:p>
            <a:pPr algn="just"/>
            <a:r>
              <a:rPr lang="pt-BR" sz="1000" dirty="0"/>
              <a:t>Legenda: Outras Despesas Correntes — compreendem os encargos diversos, transferências correntes para o fundo de apoio e convênios e despesas de exercícios anteriores.</a:t>
            </a:r>
          </a:p>
          <a:p>
            <a:pPr algn="just"/>
            <a:r>
              <a:rPr lang="pt-BR" sz="1000" dirty="0"/>
              <a:t>Acesso ao Comparativo das Despesas em: </a:t>
            </a:r>
            <a:r>
              <a:rPr lang="pt-BR" sz="1000" dirty="0">
                <a:hlinkClick r:id="rId4"/>
              </a:rPr>
              <a:t>https://transparencia.caupb.gov.br/comparativodespesa/</a:t>
            </a:r>
            <a:endParaRPr lang="pt-BR" sz="1000" dirty="0"/>
          </a:p>
        </p:txBody>
      </p:sp>
      <p:sp>
        <p:nvSpPr>
          <p:cNvPr id="6" name="Retângulo 5"/>
          <p:cNvSpPr/>
          <p:nvPr/>
        </p:nvSpPr>
        <p:spPr>
          <a:xfrm>
            <a:off x="6144539" y="1236726"/>
            <a:ext cx="3460819" cy="646331"/>
          </a:xfrm>
          <a:prstGeom prst="rect">
            <a:avLst/>
          </a:prstGeom>
        </p:spPr>
        <p:txBody>
          <a:bodyPr wrap="none">
            <a:spAutoFit/>
          </a:bodyPr>
          <a:lstStyle/>
          <a:p>
            <a:r>
              <a:rPr lang="pt-BR" b="1" dirty="0"/>
              <a:t>Comparativo das Despesas –</a:t>
            </a:r>
          </a:p>
          <a:p>
            <a:r>
              <a:rPr lang="pt-BR" b="1" dirty="0"/>
              <a:t>Aprovado x Realizado 2023 (em R$)</a:t>
            </a:r>
          </a:p>
        </p:txBody>
      </p:sp>
      <p:graphicFrame>
        <p:nvGraphicFramePr>
          <p:cNvPr id="12" name="Objeto 11"/>
          <p:cNvGraphicFramePr>
            <a:graphicFrameLocks noChangeAspect="1"/>
          </p:cNvGraphicFramePr>
          <p:nvPr>
            <p:extLst>
              <p:ext uri="{D42A27DB-BD31-4B8C-83A1-F6EECF244321}">
                <p14:modId xmlns:p14="http://schemas.microsoft.com/office/powerpoint/2010/main" val="2656911143"/>
              </p:ext>
            </p:extLst>
          </p:nvPr>
        </p:nvGraphicFramePr>
        <p:xfrm>
          <a:off x="642271" y="1047825"/>
          <a:ext cx="5092836" cy="4273811"/>
        </p:xfrm>
        <a:graphic>
          <a:graphicData uri="http://schemas.openxmlformats.org/presentationml/2006/ole">
            <mc:AlternateContent xmlns:mc="http://schemas.openxmlformats.org/markup-compatibility/2006">
              <mc:Choice xmlns:v="urn:schemas-microsoft-com:vml" Requires="v">
                <p:oleObj spid="_x0000_s23573" name="Planilha" r:id="rId5" imgW="5591012" imgH="3067105" progId="Excel.Sheet.12">
                  <p:embed/>
                </p:oleObj>
              </mc:Choice>
              <mc:Fallback>
                <p:oleObj name="Planilha" r:id="rId5" imgW="5591012" imgH="3067105" progId="Excel.Sheet.12">
                  <p:embed/>
                  <p:pic>
                    <p:nvPicPr>
                      <p:cNvPr id="0" name=""/>
                      <p:cNvPicPr/>
                      <p:nvPr/>
                    </p:nvPicPr>
                    <p:blipFill>
                      <a:blip r:embed="rId6"/>
                      <a:stretch>
                        <a:fillRect/>
                      </a:stretch>
                    </p:blipFill>
                    <p:spPr>
                      <a:xfrm>
                        <a:off x="642271" y="1047825"/>
                        <a:ext cx="5092836" cy="4273811"/>
                      </a:xfrm>
                      <a:prstGeom prst="rect">
                        <a:avLst/>
                      </a:prstGeom>
                    </p:spPr>
                  </p:pic>
                </p:oleObj>
              </mc:Fallback>
            </mc:AlternateContent>
          </a:graphicData>
        </a:graphic>
      </p:graphicFrame>
      <p:graphicFrame>
        <p:nvGraphicFramePr>
          <p:cNvPr id="19" name="Gráfico 18"/>
          <p:cNvGraphicFramePr>
            <a:graphicFrameLocks/>
          </p:cNvGraphicFramePr>
          <p:nvPr>
            <p:extLst>
              <p:ext uri="{D42A27DB-BD31-4B8C-83A1-F6EECF244321}">
                <p14:modId xmlns:p14="http://schemas.microsoft.com/office/powerpoint/2010/main" val="3524969336"/>
              </p:ext>
            </p:extLst>
          </p:nvPr>
        </p:nvGraphicFramePr>
        <p:xfrm>
          <a:off x="5858763" y="2055030"/>
          <a:ext cx="5857893" cy="361038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20259298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09853"/>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56195" y="6409853"/>
            <a:ext cx="683339" cy="365125"/>
          </a:xfrm>
        </p:spPr>
        <p:txBody>
          <a:bodyPr/>
          <a:lstStyle/>
          <a:p>
            <a:pPr rtl="0"/>
            <a:fld id="{5A4A7955-6230-48B4-BD8B-A7C460F75945}" type="slidenum">
              <a:rPr lang="pt-BR" noProof="0" smtClean="0">
                <a:solidFill>
                  <a:srgbClr val="002060"/>
                </a:solidFill>
              </a:rPr>
              <a:t>116</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8" name="Retângulo 37"/>
          <p:cNvSpPr/>
          <p:nvPr/>
        </p:nvSpPr>
        <p:spPr>
          <a:xfrm>
            <a:off x="866094" y="1100231"/>
            <a:ext cx="11254977" cy="523220"/>
          </a:xfrm>
          <a:prstGeom prst="rect">
            <a:avLst/>
          </a:prstGeom>
        </p:spPr>
        <p:txBody>
          <a:bodyPr wrap="square" numCol="2" spcCol="360000">
            <a:spAutoFit/>
          </a:bodyPr>
          <a:lstStyle/>
          <a:p>
            <a:pPr algn="just"/>
            <a:r>
              <a:rPr lang="pt-BR" sz="1400" dirty="0"/>
              <a:t/>
            </a:r>
            <a:br>
              <a:rPr lang="pt-BR" sz="1400" dirty="0"/>
            </a:br>
            <a:endParaRPr lang="pt-BR" sz="1400" dirty="0"/>
          </a:p>
        </p:txBody>
      </p:sp>
      <p:sp>
        <p:nvSpPr>
          <p:cNvPr id="14" name="Retângulo 13"/>
          <p:cNvSpPr/>
          <p:nvPr/>
        </p:nvSpPr>
        <p:spPr>
          <a:xfrm>
            <a:off x="866094" y="600353"/>
            <a:ext cx="5636525" cy="830997"/>
          </a:xfrm>
          <a:prstGeom prst="rect">
            <a:avLst/>
          </a:prstGeom>
          <a:noFill/>
        </p:spPr>
        <p:txBody>
          <a:bodyPr wrap="square" numCol="1" spcCol="360000">
            <a:spAutoFit/>
          </a:bodyPr>
          <a:lstStyle/>
          <a:p>
            <a:endParaRPr lang="pt-BR" sz="1400" dirty="0">
              <a:solidFill>
                <a:schemeClr val="accent6"/>
              </a:solidFill>
              <a:latin typeface="Calibri" panose="020F0502020204030204" pitchFamily="34" charset="0"/>
              <a:cs typeface="Calibri" panose="020F0502020204030204" pitchFamily="34" charset="0"/>
            </a:endParaRPr>
          </a:p>
          <a:p>
            <a:endParaRPr lang="pt-BR" sz="1400" dirty="0">
              <a:solidFill>
                <a:schemeClr val="accent6"/>
              </a:solidFill>
              <a:latin typeface="Calibri" panose="020F0502020204030204" pitchFamily="34" charset="0"/>
              <a:cs typeface="Calibri" panose="020F0502020204030204" pitchFamily="34" charset="0"/>
            </a:endParaRPr>
          </a:p>
          <a:p>
            <a:r>
              <a:rPr lang="pt-BR" dirty="0">
                <a:solidFill>
                  <a:schemeClr val="accent6"/>
                </a:solidFill>
                <a:latin typeface="Calibri" panose="020F0502020204030204" pitchFamily="34" charset="0"/>
                <a:cs typeface="Calibri" panose="020F0502020204030204" pitchFamily="34" charset="0"/>
              </a:rPr>
              <a:t>GESTÃO ORÇAMENTÁRIA E FINANCEIRA</a:t>
            </a:r>
            <a:endParaRPr lang="pt-BR" sz="1400" dirty="0">
              <a:solidFill>
                <a:schemeClr val="accent6"/>
              </a:solidFill>
              <a:latin typeface="Calibri" panose="020F0502020204030204" pitchFamily="34" charset="0"/>
              <a:cs typeface="Calibri" panose="020F0502020204030204" pitchFamily="34" charset="0"/>
            </a:endParaRPr>
          </a:p>
        </p:txBody>
      </p:sp>
      <p:sp>
        <p:nvSpPr>
          <p:cNvPr id="8" name="Retângulo 7"/>
          <p:cNvSpPr/>
          <p:nvPr/>
        </p:nvSpPr>
        <p:spPr>
          <a:xfrm>
            <a:off x="763196" y="168774"/>
            <a:ext cx="6096000" cy="615553"/>
          </a:xfrm>
          <a:prstGeom prst="rect">
            <a:avLst/>
          </a:prstGeom>
        </p:spPr>
        <p:txBody>
          <a:bodyPr>
            <a:spAutoFit/>
          </a:bodyPr>
          <a:lstStyle/>
          <a:p>
            <a:r>
              <a:rPr lang="pt-BR" sz="1600" b="1" dirty="0">
                <a:solidFill>
                  <a:srgbClr val="00B0F0"/>
                </a:solidFill>
                <a:latin typeface="Calibri" panose="020F0502020204030204" pitchFamily="34" charset="0"/>
                <a:cs typeface="Calibri" panose="020F0502020204030204" pitchFamily="34" charset="0"/>
              </a:rPr>
              <a:t>COMPARATIVO</a:t>
            </a:r>
          </a:p>
          <a:p>
            <a:r>
              <a:rPr lang="pt-BR" sz="1600" b="1" dirty="0">
                <a:solidFill>
                  <a:srgbClr val="00B0F0"/>
                </a:solidFill>
                <a:latin typeface="Calibri" panose="020F0502020204030204" pitchFamily="34" charset="0"/>
                <a:cs typeface="Calibri" panose="020F0502020204030204" pitchFamily="34" charset="0"/>
              </a:rPr>
              <a:t>DAS </a:t>
            </a:r>
            <a:r>
              <a:rPr lang="pt-BR"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DESPESAS</a:t>
            </a:r>
          </a:p>
        </p:txBody>
      </p:sp>
      <p:sp>
        <p:nvSpPr>
          <p:cNvPr id="18" name="Retângulo 17"/>
          <p:cNvSpPr/>
          <p:nvPr/>
        </p:nvSpPr>
        <p:spPr>
          <a:xfrm>
            <a:off x="863523" y="5644311"/>
            <a:ext cx="10647836" cy="400110"/>
          </a:xfrm>
          <a:prstGeom prst="rect">
            <a:avLst/>
          </a:prstGeom>
        </p:spPr>
        <p:txBody>
          <a:bodyPr wrap="square">
            <a:spAutoFit/>
          </a:bodyPr>
          <a:lstStyle/>
          <a:p>
            <a:pPr algn="just"/>
            <a:r>
              <a:rPr lang="pt-BR" sz="1000" dirty="0"/>
              <a:t>Legenda: Outras Despesas Correntes — compreendem os encargos diversos, transferências correntes para o fundo de apoio e convênios e despesas de exercícios anteriores.</a:t>
            </a:r>
          </a:p>
          <a:p>
            <a:pPr algn="just"/>
            <a:r>
              <a:rPr lang="pt-BR" sz="1000" dirty="0"/>
              <a:t>Acesso ao Comparativo das Despesas em: </a:t>
            </a:r>
            <a:r>
              <a:rPr lang="pt-BR" sz="1000" dirty="0">
                <a:hlinkClick r:id="rId4"/>
              </a:rPr>
              <a:t>https://transparencia.caupb.gov.br/comparativodespesa/</a:t>
            </a:r>
            <a:endParaRPr lang="pt-BR" sz="1000" dirty="0"/>
          </a:p>
        </p:txBody>
      </p:sp>
      <p:graphicFrame>
        <p:nvGraphicFramePr>
          <p:cNvPr id="9" name="Objeto 8"/>
          <p:cNvGraphicFramePr>
            <a:graphicFrameLocks noChangeAspect="1"/>
          </p:cNvGraphicFramePr>
          <p:nvPr>
            <p:extLst>
              <p:ext uri="{D42A27DB-BD31-4B8C-83A1-F6EECF244321}">
                <p14:modId xmlns:p14="http://schemas.microsoft.com/office/powerpoint/2010/main" val="1303417553"/>
              </p:ext>
            </p:extLst>
          </p:nvPr>
        </p:nvGraphicFramePr>
        <p:xfrm>
          <a:off x="863523" y="1391781"/>
          <a:ext cx="10031732" cy="4116511"/>
        </p:xfrm>
        <a:graphic>
          <a:graphicData uri="http://schemas.openxmlformats.org/presentationml/2006/ole">
            <mc:AlternateContent xmlns:mc="http://schemas.openxmlformats.org/markup-compatibility/2006">
              <mc:Choice xmlns:v="urn:schemas-microsoft-com:vml" Requires="v">
                <p:oleObj spid="_x0000_s24596" name="Planilha" r:id="rId5" imgW="7915242" imgH="3248100" progId="Excel.Sheet.12">
                  <p:embed/>
                </p:oleObj>
              </mc:Choice>
              <mc:Fallback>
                <p:oleObj name="Planilha" r:id="rId5" imgW="7915242" imgH="3248100" progId="Excel.Sheet.12">
                  <p:embed/>
                  <p:pic>
                    <p:nvPicPr>
                      <p:cNvPr id="0" name=""/>
                      <p:cNvPicPr/>
                      <p:nvPr/>
                    </p:nvPicPr>
                    <p:blipFill>
                      <a:blip r:embed="rId6"/>
                      <a:stretch>
                        <a:fillRect/>
                      </a:stretch>
                    </p:blipFill>
                    <p:spPr>
                      <a:xfrm>
                        <a:off x="863523" y="1391781"/>
                        <a:ext cx="10031732" cy="4116511"/>
                      </a:xfrm>
                      <a:prstGeom prst="rect">
                        <a:avLst/>
                      </a:prstGeom>
                    </p:spPr>
                  </p:pic>
                </p:oleObj>
              </mc:Fallback>
            </mc:AlternateContent>
          </a:graphicData>
        </a:graphic>
      </p:graphicFrame>
    </p:spTree>
    <p:extLst>
      <p:ext uri="{BB962C8B-B14F-4D97-AF65-F5344CB8AC3E}">
        <p14:creationId xmlns:p14="http://schemas.microsoft.com/office/powerpoint/2010/main" val="311000818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6260016"/>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78094"/>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97141" y="6478094"/>
            <a:ext cx="683339" cy="365125"/>
          </a:xfrm>
        </p:spPr>
        <p:txBody>
          <a:bodyPr/>
          <a:lstStyle/>
          <a:p>
            <a:pPr rtl="0"/>
            <a:fld id="{5A4A7955-6230-48B4-BD8B-A7C460F75945}" type="slidenum">
              <a:rPr lang="pt-BR" noProof="0" smtClean="0">
                <a:solidFill>
                  <a:srgbClr val="002060"/>
                </a:solidFill>
              </a:rPr>
              <a:t>117</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4" name="Retângulo 13"/>
          <p:cNvSpPr/>
          <p:nvPr/>
        </p:nvSpPr>
        <p:spPr>
          <a:xfrm>
            <a:off x="866094" y="504656"/>
            <a:ext cx="5636525" cy="830997"/>
          </a:xfrm>
          <a:prstGeom prst="rect">
            <a:avLst/>
          </a:prstGeom>
          <a:noFill/>
        </p:spPr>
        <p:txBody>
          <a:bodyPr wrap="square" numCol="1" spcCol="360000">
            <a:spAutoFit/>
          </a:bodyPr>
          <a:lstStyle/>
          <a:p>
            <a:endParaRPr lang="pt-BR" sz="1400" dirty="0">
              <a:solidFill>
                <a:schemeClr val="accent6"/>
              </a:solidFill>
              <a:latin typeface="Calibri" panose="020F0502020204030204" pitchFamily="34" charset="0"/>
              <a:cs typeface="Calibri" panose="020F0502020204030204" pitchFamily="34" charset="0"/>
            </a:endParaRPr>
          </a:p>
          <a:p>
            <a:endParaRPr lang="pt-BR" sz="1400" dirty="0">
              <a:solidFill>
                <a:schemeClr val="accent6"/>
              </a:solidFill>
              <a:latin typeface="Calibri" panose="020F0502020204030204" pitchFamily="34" charset="0"/>
              <a:cs typeface="Calibri" panose="020F0502020204030204" pitchFamily="34" charset="0"/>
            </a:endParaRPr>
          </a:p>
          <a:p>
            <a:r>
              <a:rPr lang="pt-BR" dirty="0">
                <a:solidFill>
                  <a:schemeClr val="accent6"/>
                </a:solidFill>
                <a:latin typeface="Calibri" panose="020F0502020204030204" pitchFamily="34" charset="0"/>
                <a:cs typeface="Calibri" panose="020F0502020204030204" pitchFamily="34" charset="0"/>
              </a:rPr>
              <a:t>INDICADORES </a:t>
            </a:r>
            <a:r>
              <a:rPr lang="pt-BR" dirty="0" smtClean="0">
                <a:solidFill>
                  <a:schemeClr val="accent6"/>
                </a:solidFill>
                <a:latin typeface="Calibri" panose="020F0502020204030204" pitchFamily="34" charset="0"/>
                <a:cs typeface="Calibri" panose="020F0502020204030204" pitchFamily="34" charset="0"/>
              </a:rPr>
              <a:t>DE </a:t>
            </a:r>
            <a:r>
              <a:rPr lang="pt-BR" dirty="0">
                <a:solidFill>
                  <a:schemeClr val="accent6"/>
                </a:solidFill>
                <a:latin typeface="Calibri" panose="020F0502020204030204" pitchFamily="34" charset="0"/>
                <a:cs typeface="Calibri" panose="020F0502020204030204" pitchFamily="34" charset="0"/>
              </a:rPr>
              <a:t>ORÇAMENTO E FINANÇAS </a:t>
            </a:r>
            <a:endParaRPr lang="pt-BR" sz="1400" dirty="0">
              <a:solidFill>
                <a:schemeClr val="accent6"/>
              </a:solidFill>
              <a:latin typeface="Calibri" panose="020F0502020204030204" pitchFamily="34" charset="0"/>
              <a:cs typeface="Calibri" panose="020F0502020204030204" pitchFamily="34" charset="0"/>
            </a:endParaRPr>
          </a:p>
        </p:txBody>
      </p:sp>
      <p:sp>
        <p:nvSpPr>
          <p:cNvPr id="8" name="Retângulo 7"/>
          <p:cNvSpPr/>
          <p:nvPr/>
        </p:nvSpPr>
        <p:spPr>
          <a:xfrm>
            <a:off x="763196" y="168774"/>
            <a:ext cx="6096000" cy="584775"/>
          </a:xfrm>
          <a:prstGeom prst="rect">
            <a:avLst/>
          </a:prstGeom>
        </p:spPr>
        <p:txBody>
          <a:bodyPr>
            <a:spAutoFit/>
          </a:bodyPr>
          <a:lstStyle/>
          <a:p>
            <a:r>
              <a:rPr lang="pt-BR" sz="1600" b="1" dirty="0">
                <a:solidFill>
                  <a:srgbClr val="00B0F0"/>
                </a:solidFill>
                <a:latin typeface="Calibri" panose="020F0502020204030204" pitchFamily="34" charset="0"/>
                <a:cs typeface="Calibri" panose="020F0502020204030204" pitchFamily="34" charset="0"/>
              </a:rPr>
              <a:t>RESULTADOS </a:t>
            </a:r>
          </a:p>
          <a:p>
            <a:r>
              <a:rPr lang="pt-BR" sz="1600" b="1" dirty="0">
                <a:solidFill>
                  <a:srgbClr val="00B0F0"/>
                </a:solidFill>
                <a:latin typeface="Calibri" panose="020F0502020204030204" pitchFamily="34" charset="0"/>
                <a:cs typeface="Calibri" panose="020F0502020204030204" pitchFamily="34" charset="0"/>
              </a:rPr>
              <a:t>E DESEMPENHO</a:t>
            </a:r>
            <a:endParaRPr lang="pt-BR"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 name="Retângulo 18"/>
          <p:cNvSpPr/>
          <p:nvPr/>
        </p:nvSpPr>
        <p:spPr>
          <a:xfrm>
            <a:off x="866094" y="3572317"/>
            <a:ext cx="8454788" cy="246221"/>
          </a:xfrm>
          <a:prstGeom prst="rect">
            <a:avLst/>
          </a:prstGeom>
        </p:spPr>
        <p:txBody>
          <a:bodyPr wrap="square">
            <a:spAutoFit/>
          </a:bodyPr>
          <a:lstStyle/>
          <a:p>
            <a:r>
              <a:rPr lang="pt-BR" sz="1000" dirty="0"/>
              <a:t>Nota: Os indicadores ficaram dentro das expectativas projetadas. </a:t>
            </a:r>
          </a:p>
        </p:txBody>
      </p:sp>
      <p:sp>
        <p:nvSpPr>
          <p:cNvPr id="15" name="CaixaDeTexto 14"/>
          <p:cNvSpPr txBox="1"/>
          <p:nvPr/>
        </p:nvSpPr>
        <p:spPr>
          <a:xfrm>
            <a:off x="9040614" y="1773573"/>
            <a:ext cx="2794000" cy="2515855"/>
          </a:xfrm>
          <a:prstGeom prst="rect">
            <a:avLst/>
          </a:prstGeom>
        </p:spPr>
        <p:txBody>
          <a:bodyPr wrap="square" numCol="1" spcCol="360000" rtlCol="0">
            <a:noAutofit/>
          </a:bodyPr>
          <a:lstStyle/>
          <a:p>
            <a:pPr marL="0" indent="0" algn="just">
              <a:lnSpc>
                <a:spcPct val="100000"/>
              </a:lnSpc>
              <a:buNone/>
            </a:pPr>
            <a:r>
              <a:rPr lang="pt-BR" sz="1200" dirty="0" smtClean="0">
                <a:latin typeface="Calibri" panose="020F0502020204030204" pitchFamily="34" charset="0"/>
                <a:ea typeface="Calibri" panose="020F0502020204030204" pitchFamily="34" charset="0"/>
                <a:cs typeface="Calibri" panose="020F0502020204030204" pitchFamily="34" charset="0"/>
              </a:rPr>
              <a:t>Apesar de 2023 ter sido um ano de eleição, cujo calendário fica vetado para publicação de editais durante um período razoável do ano, o CAU/PB conseguiu executar mais de 90% do seu orçamento programado e arrecadou 7,5% acima do previsto para o exercício e 11% a mais do que no ano de 2022.</a:t>
            </a:r>
            <a:endParaRPr lang="pt-BR"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1" name="Objeto 10"/>
          <p:cNvGraphicFramePr>
            <a:graphicFrameLocks noChangeAspect="1"/>
          </p:cNvGraphicFramePr>
          <p:nvPr>
            <p:extLst>
              <p:ext uri="{D42A27DB-BD31-4B8C-83A1-F6EECF244321}">
                <p14:modId xmlns:p14="http://schemas.microsoft.com/office/powerpoint/2010/main" val="106438354"/>
              </p:ext>
            </p:extLst>
          </p:nvPr>
        </p:nvGraphicFramePr>
        <p:xfrm>
          <a:off x="936650" y="3840498"/>
          <a:ext cx="7334250" cy="2676525"/>
        </p:xfrm>
        <a:graphic>
          <a:graphicData uri="http://schemas.openxmlformats.org/presentationml/2006/ole">
            <mc:AlternateContent xmlns:mc="http://schemas.openxmlformats.org/markup-compatibility/2006">
              <mc:Choice xmlns:v="urn:schemas-microsoft-com:vml" Requires="v">
                <p:oleObj spid="_x0000_s25640" name="Planilha" r:id="rId4" imgW="7334279" imgH="2676458" progId="Excel.Sheet.12">
                  <p:embed/>
                </p:oleObj>
              </mc:Choice>
              <mc:Fallback>
                <p:oleObj name="Planilha" r:id="rId4" imgW="7334279" imgH="2676458" progId="Excel.Sheet.12">
                  <p:embed/>
                  <p:pic>
                    <p:nvPicPr>
                      <p:cNvPr id="0" name=""/>
                      <p:cNvPicPr/>
                      <p:nvPr/>
                    </p:nvPicPr>
                    <p:blipFill>
                      <a:blip r:embed="rId5"/>
                      <a:stretch>
                        <a:fillRect/>
                      </a:stretch>
                    </p:blipFill>
                    <p:spPr>
                      <a:xfrm>
                        <a:off x="936650" y="3840498"/>
                        <a:ext cx="7334250" cy="2676525"/>
                      </a:xfrm>
                      <a:prstGeom prst="rect">
                        <a:avLst/>
                      </a:prstGeom>
                    </p:spPr>
                  </p:pic>
                </p:oleObj>
              </mc:Fallback>
            </mc:AlternateContent>
          </a:graphicData>
        </a:graphic>
      </p:graphicFrame>
      <p:graphicFrame>
        <p:nvGraphicFramePr>
          <p:cNvPr id="16" name="Objeto 15"/>
          <p:cNvGraphicFramePr>
            <a:graphicFrameLocks noChangeAspect="1"/>
          </p:cNvGraphicFramePr>
          <p:nvPr>
            <p:extLst>
              <p:ext uri="{D42A27DB-BD31-4B8C-83A1-F6EECF244321}">
                <p14:modId xmlns:p14="http://schemas.microsoft.com/office/powerpoint/2010/main" val="2919871479"/>
              </p:ext>
            </p:extLst>
          </p:nvPr>
        </p:nvGraphicFramePr>
        <p:xfrm>
          <a:off x="936650" y="1237263"/>
          <a:ext cx="8001000" cy="2581275"/>
        </p:xfrm>
        <a:graphic>
          <a:graphicData uri="http://schemas.openxmlformats.org/presentationml/2006/ole">
            <mc:AlternateContent xmlns:mc="http://schemas.openxmlformats.org/markup-compatibility/2006">
              <mc:Choice xmlns:v="urn:schemas-microsoft-com:vml" Requires="v">
                <p:oleObj spid="_x0000_s25641" name="Planilha" r:id="rId6" imgW="8001101" imgH="2581436" progId="Excel.Sheet.12">
                  <p:embed/>
                </p:oleObj>
              </mc:Choice>
              <mc:Fallback>
                <p:oleObj name="Planilha" r:id="rId6" imgW="8001101" imgH="2581436" progId="Excel.Sheet.12">
                  <p:embed/>
                  <p:pic>
                    <p:nvPicPr>
                      <p:cNvPr id="0" name=""/>
                      <p:cNvPicPr/>
                      <p:nvPr/>
                    </p:nvPicPr>
                    <p:blipFill>
                      <a:blip r:embed="rId7"/>
                      <a:stretch>
                        <a:fillRect/>
                      </a:stretch>
                    </p:blipFill>
                    <p:spPr>
                      <a:xfrm>
                        <a:off x="936650" y="1237263"/>
                        <a:ext cx="8001000" cy="2581275"/>
                      </a:xfrm>
                      <a:prstGeom prst="rect">
                        <a:avLst/>
                      </a:prstGeom>
                    </p:spPr>
                  </p:pic>
                </p:oleObj>
              </mc:Fallback>
            </mc:AlternateContent>
          </a:graphicData>
        </a:graphic>
      </p:graphicFrame>
    </p:spTree>
    <p:extLst>
      <p:ext uri="{BB962C8B-B14F-4D97-AF65-F5344CB8AC3E}">
        <p14:creationId xmlns:p14="http://schemas.microsoft.com/office/powerpoint/2010/main" val="18350053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10328"/>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32810" y="6410328"/>
            <a:ext cx="683339" cy="365125"/>
          </a:xfrm>
        </p:spPr>
        <p:txBody>
          <a:bodyPr/>
          <a:lstStyle/>
          <a:p>
            <a:pPr rtl="0"/>
            <a:fld id="{5A4A7955-6230-48B4-BD8B-A7C460F75945}" type="slidenum">
              <a:rPr lang="pt-BR" noProof="0" smtClean="0">
                <a:solidFill>
                  <a:srgbClr val="002060"/>
                </a:solidFill>
              </a:rPr>
              <a:t>118</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4" name="Retângulo 13"/>
          <p:cNvSpPr/>
          <p:nvPr/>
        </p:nvSpPr>
        <p:spPr>
          <a:xfrm>
            <a:off x="866094" y="504656"/>
            <a:ext cx="5636525" cy="830997"/>
          </a:xfrm>
          <a:prstGeom prst="rect">
            <a:avLst/>
          </a:prstGeom>
          <a:noFill/>
        </p:spPr>
        <p:txBody>
          <a:bodyPr wrap="square" numCol="1" spcCol="360000">
            <a:spAutoFit/>
          </a:bodyPr>
          <a:lstStyle/>
          <a:p>
            <a:endParaRPr lang="pt-BR" sz="1400" dirty="0">
              <a:solidFill>
                <a:schemeClr val="accent6"/>
              </a:solidFill>
              <a:latin typeface="Calibri" panose="020F0502020204030204" pitchFamily="34" charset="0"/>
              <a:cs typeface="Calibri" panose="020F0502020204030204" pitchFamily="34" charset="0"/>
            </a:endParaRPr>
          </a:p>
          <a:p>
            <a:endParaRPr lang="pt-BR" sz="1400" dirty="0">
              <a:solidFill>
                <a:schemeClr val="accent6"/>
              </a:solidFill>
              <a:latin typeface="Calibri" panose="020F0502020204030204" pitchFamily="34" charset="0"/>
              <a:cs typeface="Calibri" panose="020F0502020204030204" pitchFamily="34" charset="0"/>
            </a:endParaRPr>
          </a:p>
          <a:p>
            <a:r>
              <a:rPr lang="pt-BR" dirty="0">
                <a:solidFill>
                  <a:schemeClr val="accent6"/>
                </a:solidFill>
                <a:latin typeface="Calibri" panose="020F0502020204030204" pitchFamily="34" charset="0"/>
                <a:cs typeface="Calibri" panose="020F0502020204030204" pitchFamily="34" charset="0"/>
              </a:rPr>
              <a:t>GESTÃO DE CUSTOS</a:t>
            </a:r>
            <a:endParaRPr lang="pt-BR" sz="1400" dirty="0">
              <a:solidFill>
                <a:schemeClr val="accent6"/>
              </a:solidFill>
              <a:latin typeface="Calibri" panose="020F0502020204030204" pitchFamily="34" charset="0"/>
              <a:cs typeface="Calibri" panose="020F0502020204030204" pitchFamily="34" charset="0"/>
            </a:endParaRPr>
          </a:p>
        </p:txBody>
      </p:sp>
      <p:sp>
        <p:nvSpPr>
          <p:cNvPr id="8" name="Retângulo 7"/>
          <p:cNvSpPr/>
          <p:nvPr/>
        </p:nvSpPr>
        <p:spPr>
          <a:xfrm>
            <a:off x="763196" y="168774"/>
            <a:ext cx="6096000" cy="584775"/>
          </a:xfrm>
          <a:prstGeom prst="rect">
            <a:avLst/>
          </a:prstGeom>
        </p:spPr>
        <p:txBody>
          <a:bodyPr>
            <a:spAutoFit/>
          </a:bodyPr>
          <a:lstStyle/>
          <a:p>
            <a:r>
              <a:rPr lang="pt-BR" sz="1600" b="1" dirty="0">
                <a:solidFill>
                  <a:srgbClr val="00B0F0"/>
                </a:solidFill>
                <a:latin typeface="Calibri" panose="020F0502020204030204" pitchFamily="34" charset="0"/>
                <a:cs typeface="Calibri" panose="020F0502020204030204" pitchFamily="34" charset="0"/>
              </a:rPr>
              <a:t>RESULTADOS </a:t>
            </a:r>
          </a:p>
          <a:p>
            <a:r>
              <a:rPr lang="pt-BR" sz="1600" b="1" dirty="0">
                <a:solidFill>
                  <a:srgbClr val="00B0F0"/>
                </a:solidFill>
                <a:latin typeface="Calibri" panose="020F0502020204030204" pitchFamily="34" charset="0"/>
                <a:cs typeface="Calibri" panose="020F0502020204030204" pitchFamily="34" charset="0"/>
              </a:rPr>
              <a:t>E DESEMPENHO</a:t>
            </a:r>
            <a:endParaRPr lang="pt-BR" b="1" dirty="0">
              <a:solidFill>
                <a:srgbClr val="00B0F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Retângulo 8"/>
          <p:cNvSpPr/>
          <p:nvPr/>
        </p:nvSpPr>
        <p:spPr>
          <a:xfrm>
            <a:off x="818866" y="1335653"/>
            <a:ext cx="2641381" cy="2123658"/>
          </a:xfrm>
          <a:prstGeom prst="rect">
            <a:avLst/>
          </a:prstGeom>
          <a:solidFill>
            <a:srgbClr val="FFC000"/>
          </a:solidFill>
        </p:spPr>
        <p:txBody>
          <a:bodyPr wrap="square">
            <a:spAutoFit/>
          </a:bodyPr>
          <a:lstStyle/>
          <a:p>
            <a:pPr algn="just"/>
            <a:r>
              <a:rPr lang="pt-BR" sz="1200" dirty="0">
                <a:latin typeface="Calibri" panose="020F0502020204030204" pitchFamily="34" charset="0"/>
                <a:ea typeface="Calibri" panose="020F0502020204030204" pitchFamily="34" charset="0"/>
                <a:cs typeface="Calibri" panose="020F0502020204030204" pitchFamily="34" charset="0"/>
              </a:rPr>
              <a:t>O conselho possui sistema informatizado de centros de custo que permite alocar a dotação orçamentária anual das iniciativas estratégicas de cada unidade em projetos e atividades. Os gestores de cada unidade conseguem realizar o acompanhamento da execução orçamentária destas iniciativas por meio de diversos relatórios e gráficos disponíveis no sistema.</a:t>
            </a:r>
          </a:p>
        </p:txBody>
      </p:sp>
      <p:sp>
        <p:nvSpPr>
          <p:cNvPr id="11" name="Retângulo 10"/>
          <p:cNvSpPr/>
          <p:nvPr/>
        </p:nvSpPr>
        <p:spPr>
          <a:xfrm>
            <a:off x="3972296" y="964218"/>
            <a:ext cx="5165453" cy="369332"/>
          </a:xfrm>
          <a:prstGeom prst="rect">
            <a:avLst/>
          </a:prstGeom>
        </p:spPr>
        <p:txBody>
          <a:bodyPr wrap="none">
            <a:spAutoFit/>
          </a:bodyPr>
          <a:lstStyle/>
          <a:p>
            <a:r>
              <a:rPr lang="pt-BR" b="1" dirty="0">
                <a:solidFill>
                  <a:srgbClr val="00B0F0"/>
                </a:solidFill>
              </a:rPr>
              <a:t>Comparativo por unidade – Aprovado x Realizado 2023</a:t>
            </a:r>
          </a:p>
        </p:txBody>
      </p:sp>
      <p:sp>
        <p:nvSpPr>
          <p:cNvPr id="17" name="Retângulo 16"/>
          <p:cNvSpPr/>
          <p:nvPr/>
        </p:nvSpPr>
        <p:spPr>
          <a:xfrm>
            <a:off x="4042763" y="5355627"/>
            <a:ext cx="3044249" cy="553998"/>
          </a:xfrm>
          <a:prstGeom prst="rect">
            <a:avLst/>
          </a:prstGeom>
        </p:spPr>
        <p:txBody>
          <a:bodyPr wrap="square">
            <a:spAutoFit/>
          </a:bodyPr>
          <a:lstStyle/>
          <a:p>
            <a:r>
              <a:rPr lang="pt-BR" sz="1000" dirty="0"/>
              <a:t>Acesse a Relação de Despesas por Centro de Custo em: </a:t>
            </a:r>
            <a:r>
              <a:rPr lang="pt-BR" sz="1000" dirty="0">
                <a:hlinkClick r:id="rId4"/>
              </a:rPr>
              <a:t>https://transparencia.caupb.gov.br/despesasporcentro/</a:t>
            </a:r>
            <a:endParaRPr lang="pt-BR" sz="1000" dirty="0"/>
          </a:p>
        </p:txBody>
      </p:sp>
      <p:graphicFrame>
        <p:nvGraphicFramePr>
          <p:cNvPr id="13" name="Objeto 12"/>
          <p:cNvGraphicFramePr>
            <a:graphicFrameLocks noChangeAspect="1"/>
          </p:cNvGraphicFramePr>
          <p:nvPr>
            <p:extLst>
              <p:ext uri="{D42A27DB-BD31-4B8C-83A1-F6EECF244321}">
                <p14:modId xmlns:p14="http://schemas.microsoft.com/office/powerpoint/2010/main" val="479360915"/>
              </p:ext>
            </p:extLst>
          </p:nvPr>
        </p:nvGraphicFramePr>
        <p:xfrm>
          <a:off x="4077584" y="1333550"/>
          <a:ext cx="5874167" cy="4022077"/>
        </p:xfrm>
        <a:graphic>
          <a:graphicData uri="http://schemas.openxmlformats.org/presentationml/2006/ole">
            <mc:AlternateContent xmlns:mc="http://schemas.openxmlformats.org/markup-compatibility/2006">
              <mc:Choice xmlns:v="urn:schemas-microsoft-com:vml" Requires="v">
                <p:oleObj spid="_x0000_s26643" name="Planilha" r:id="rId5" imgW="4048208" imgH="2771857" progId="Excel.Sheet.12">
                  <p:embed/>
                </p:oleObj>
              </mc:Choice>
              <mc:Fallback>
                <p:oleObj name="Planilha" r:id="rId5" imgW="4048208" imgH="2771857" progId="Excel.Sheet.12">
                  <p:embed/>
                  <p:pic>
                    <p:nvPicPr>
                      <p:cNvPr id="0" name=""/>
                      <p:cNvPicPr/>
                      <p:nvPr/>
                    </p:nvPicPr>
                    <p:blipFill>
                      <a:blip r:embed="rId6"/>
                      <a:stretch>
                        <a:fillRect/>
                      </a:stretch>
                    </p:blipFill>
                    <p:spPr>
                      <a:xfrm>
                        <a:off x="4077584" y="1333550"/>
                        <a:ext cx="5874167" cy="4022077"/>
                      </a:xfrm>
                      <a:prstGeom prst="rect">
                        <a:avLst/>
                      </a:prstGeom>
                    </p:spPr>
                  </p:pic>
                </p:oleObj>
              </mc:Fallback>
            </mc:AlternateContent>
          </a:graphicData>
        </a:graphic>
      </p:graphicFrame>
      <p:sp>
        <p:nvSpPr>
          <p:cNvPr id="16" name="Retângulo 15"/>
          <p:cNvSpPr/>
          <p:nvPr/>
        </p:nvSpPr>
        <p:spPr>
          <a:xfrm>
            <a:off x="843782" y="3628057"/>
            <a:ext cx="2641381" cy="2492990"/>
          </a:xfrm>
          <a:prstGeom prst="rect">
            <a:avLst/>
          </a:prstGeom>
          <a:solidFill>
            <a:srgbClr val="FFC000"/>
          </a:solidFill>
        </p:spPr>
        <p:txBody>
          <a:bodyPr wrap="square">
            <a:spAutoFit/>
          </a:bodyPr>
          <a:lstStyle/>
          <a:p>
            <a:pPr algn="just"/>
            <a:r>
              <a:rPr lang="pt-BR" sz="1200" dirty="0">
                <a:latin typeface="Calibri" panose="020F0502020204030204" pitchFamily="34" charset="0"/>
                <a:ea typeface="Calibri" panose="020F0502020204030204" pitchFamily="34" charset="0"/>
                <a:cs typeface="Calibri" panose="020F0502020204030204" pitchFamily="34" charset="0"/>
              </a:rPr>
              <a:t>A gestão por centro de custos </a:t>
            </a:r>
            <a:r>
              <a:rPr lang="pt-BR" sz="1200" dirty="0" smtClean="0">
                <a:latin typeface="Calibri" panose="020F0502020204030204" pitchFamily="34" charset="0"/>
                <a:ea typeface="Calibri" panose="020F0502020204030204" pitchFamily="34" charset="0"/>
                <a:cs typeface="Calibri" panose="020F0502020204030204" pitchFamily="34" charset="0"/>
              </a:rPr>
              <a:t>tem por </a:t>
            </a:r>
            <a:r>
              <a:rPr lang="pt-BR" sz="1200" dirty="0">
                <a:latin typeface="Calibri" panose="020F0502020204030204" pitchFamily="34" charset="0"/>
                <a:ea typeface="Calibri" panose="020F0502020204030204" pitchFamily="34" charset="0"/>
                <a:cs typeface="Calibri" panose="020F0502020204030204" pitchFamily="34" charset="0"/>
              </a:rPr>
              <a:t>finalidade principal municiar </a:t>
            </a:r>
            <a:r>
              <a:rPr lang="pt-BR" sz="1200" dirty="0" smtClean="0">
                <a:latin typeface="Calibri" panose="020F0502020204030204" pitchFamily="34" charset="0"/>
                <a:ea typeface="Calibri" panose="020F0502020204030204" pitchFamily="34" charset="0"/>
                <a:cs typeface="Calibri" panose="020F0502020204030204" pitchFamily="34" charset="0"/>
              </a:rPr>
              <a:t>a administração </a:t>
            </a:r>
            <a:r>
              <a:rPr lang="pt-BR" sz="1200" dirty="0">
                <a:latin typeface="Calibri" panose="020F0502020204030204" pitchFamily="34" charset="0"/>
                <a:ea typeface="Calibri" panose="020F0502020204030204" pitchFamily="34" charset="0"/>
                <a:cs typeface="Calibri" panose="020F0502020204030204" pitchFamily="34" charset="0"/>
              </a:rPr>
              <a:t>do conselho de informações gerenciais para subsidiar o processo decisório. As análises dos dados são feitas por meio </a:t>
            </a:r>
            <a:r>
              <a:rPr lang="pt-BR" sz="1200" dirty="0" smtClean="0">
                <a:latin typeface="Calibri" panose="020F0502020204030204" pitchFamily="34" charset="0"/>
                <a:ea typeface="Calibri" panose="020F0502020204030204" pitchFamily="34" charset="0"/>
                <a:cs typeface="Calibri" panose="020F0502020204030204" pitchFamily="34" charset="0"/>
              </a:rPr>
              <a:t>relatórios </a:t>
            </a:r>
            <a:r>
              <a:rPr lang="pt-BR" sz="1200" dirty="0">
                <a:latin typeface="Calibri" panose="020F0502020204030204" pitchFamily="34" charset="0"/>
                <a:ea typeface="Calibri" panose="020F0502020204030204" pitchFamily="34" charset="0"/>
                <a:cs typeface="Calibri" panose="020F0502020204030204" pitchFamily="34" charset="0"/>
              </a:rPr>
              <a:t>sintéticos e analíticos. Os dados tratados pelo sistema são oriundos dos pagamentos efetivamente realizados, bem como de dotações orçamentárias específicas para cada centro de custo, as quais podem sofrer reformulações e transposições. </a:t>
            </a:r>
          </a:p>
        </p:txBody>
      </p:sp>
    </p:spTree>
    <p:extLst>
      <p:ext uri="{BB962C8B-B14F-4D97-AF65-F5344CB8AC3E}">
        <p14:creationId xmlns:p14="http://schemas.microsoft.com/office/powerpoint/2010/main" val="272016157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02313"/>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60890" y="6402313"/>
            <a:ext cx="683339" cy="365125"/>
          </a:xfrm>
        </p:spPr>
        <p:txBody>
          <a:bodyPr/>
          <a:lstStyle/>
          <a:p>
            <a:pPr rtl="0"/>
            <a:fld id="{5A4A7955-6230-48B4-BD8B-A7C460F75945}" type="slidenum">
              <a:rPr lang="pt-BR" noProof="0" smtClean="0">
                <a:solidFill>
                  <a:srgbClr val="002060"/>
                </a:solidFill>
              </a:rPr>
              <a:t>119</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18408" y="1302265"/>
            <a:ext cx="11254977" cy="4401205"/>
          </a:xfrm>
          <a:prstGeom prst="rect">
            <a:avLst/>
          </a:prstGeom>
        </p:spPr>
        <p:txBody>
          <a:bodyPr wrap="square" numCol="2" spcCol="360000">
            <a:spAutoFit/>
          </a:bodyPr>
          <a:lstStyle/>
          <a:p>
            <a:pPr lvl="0" algn="just"/>
            <a:r>
              <a:rPr lang="pt-BR" sz="1400" b="1" dirty="0">
                <a:latin typeface="Calibri" panose="020F0502020204030204" pitchFamily="34" charset="0"/>
                <a:ea typeface="Calibri" panose="020F0502020204030204" pitchFamily="34" charset="0"/>
                <a:cs typeface="Calibri" panose="020F0502020204030204" pitchFamily="34" charset="0"/>
              </a:rPr>
              <a:t>Considerações</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O conjunto autárquico formado pelo CAU/BR e pelos CAU/UF utiliza um mesmo sistema informatizado de contabilidade, estando ele integrado a diversos sistemas de controle administrativo. Isso possibilita um acompanhamento da gestão contábil do conjunto em tempo real tanto pelas áreas técnicas do CAU/PB como por sua contabilidade que emite relatórios contábeis a todos os entes do CAU.</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b="1" dirty="0">
                <a:latin typeface="Calibri" panose="020F0502020204030204" pitchFamily="34" charset="0"/>
                <a:ea typeface="Calibri" panose="020F0502020204030204" pitchFamily="34" charset="0"/>
                <a:cs typeface="Calibri" panose="020F0502020204030204" pitchFamily="34" charset="0"/>
              </a:rPr>
              <a:t>Norma interna</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Além da Lei n° 4320/1964, das Normas Brasileiras de Contabilidade Aplicadas ao Setor Público (NBCASP) e do manual correspondente (MCASP), seguidas integralmente pela Assessoria de Contabilidade do CAU/PB, a Resolução CAU/BR nº 200/2020 dispõe sobre procedimentos orçamentários, contábeis e de prestação de contas a serem adotados pelo CAU/BR e pelos CAU/UF (</a:t>
            </a:r>
            <a:r>
              <a:rPr lang="pt-BR" sz="1200" dirty="0">
                <a:latin typeface="Calibri" panose="020F0502020204030204" pitchFamily="34" charset="0"/>
                <a:ea typeface="Calibri" panose="020F0502020204030204" pitchFamily="34" charset="0"/>
                <a:cs typeface="Calibri" panose="020F0502020204030204" pitchFamily="34" charset="0"/>
                <a:hlinkClick r:id="rId3"/>
              </a:rPr>
              <a:t>https://transparencia.caupb.gov.br/resolucao200/</a:t>
            </a:r>
            <a:r>
              <a:rPr lang="pt-BR" sz="1200" dirty="0">
                <a:latin typeface="Calibri" panose="020F0502020204030204" pitchFamily="34" charset="0"/>
                <a:ea typeface="Calibri" panose="020F0502020204030204" pitchFamily="34" charset="0"/>
                <a:cs typeface="Calibri" panose="020F0502020204030204" pitchFamily="34" charset="0"/>
              </a:rPr>
              <a:t>). </a:t>
            </a:r>
            <a:r>
              <a:rPr lang="pt-BR" sz="1400" dirty="0">
                <a:latin typeface="Calibri" panose="020F0502020204030204" pitchFamily="34" charset="0"/>
                <a:ea typeface="Calibri" panose="020F0502020204030204" pitchFamily="34" charset="0"/>
                <a:cs typeface="Calibri" panose="020F0502020204030204" pitchFamily="34" charset="0"/>
              </a:rPr>
              <a:t>Tal norma incumbe ao CAU/BR, dentre outras atribuições, a de exercer acompanhamento por meio de orientações e proposições de melhorias das informações contábeis.</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b="1" dirty="0">
                <a:latin typeface="Calibri" panose="020F0502020204030204" pitchFamily="34" charset="0"/>
                <a:ea typeface="Calibri" panose="020F0502020204030204" pitchFamily="34" charset="0"/>
                <a:cs typeface="Calibri" panose="020F0502020204030204" pitchFamily="34" charset="0"/>
              </a:rPr>
              <a:t>Auditoria do CAU/BR</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O CAU/BR conta ainda com a Auditoria (interna) do CAU/BR, à qual incumbe “manifestar-se acerca das informações contábeis mensais por meio de relatórios”, segundo o art. 10°, inciso I, e art. 12, da Resolução CAU/BR nº 200/2020.</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b="1" dirty="0">
                <a:latin typeface="Calibri" panose="020F0502020204030204" pitchFamily="34" charset="0"/>
                <a:ea typeface="Calibri" panose="020F0502020204030204" pitchFamily="34" charset="0"/>
                <a:cs typeface="Calibri" panose="020F0502020204030204" pitchFamily="34" charset="0"/>
              </a:rPr>
              <a:t>Declaração da contadora do CAU/PB</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Declaro que as informações constantes das Demonstrações Contábeis: Balanço patrimonial, Balanço orçamentário, Balanço financeiro, Demonstração de fluxos de caixa e Demonstração das variações patrimoniais, regidos pela Lei nº 4.320/1964, pelas Normas Brasileiras de Contabilidade Aplicadas ao Setor Público (NBCASP) e pelo respectivo manual (MCASP), referentes </a:t>
            </a:r>
            <a:r>
              <a:rPr lang="pt-BR" sz="1400" dirty="0" smtClean="0">
                <a:latin typeface="Calibri" panose="020F0502020204030204" pitchFamily="34" charset="0"/>
                <a:ea typeface="Calibri" panose="020F0502020204030204" pitchFamily="34" charset="0"/>
                <a:cs typeface="Calibri" panose="020F0502020204030204" pitchFamily="34" charset="0"/>
              </a:rPr>
              <a:t>1º Semestre </a:t>
            </a:r>
            <a:r>
              <a:rPr lang="pt-BR" sz="1400" dirty="0">
                <a:latin typeface="Calibri" panose="020F0502020204030204" pitchFamily="34" charset="0"/>
                <a:ea typeface="Calibri" panose="020F0502020204030204" pitchFamily="34" charset="0"/>
                <a:cs typeface="Calibri" panose="020F0502020204030204" pitchFamily="34" charset="0"/>
              </a:rPr>
              <a:t>do exercício de 2023, refletem nos seus aspectos mais relevantes a situação orçamentária, financeira e patrimonial do Conselho de Arquitetura e Urbanismo da Paraíba (CAU/PB).</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dirty="0">
                <a:latin typeface="Calibri" panose="020F0502020204030204" pitchFamily="34" charset="0"/>
                <a:ea typeface="Calibri" panose="020F0502020204030204" pitchFamily="34" charset="0"/>
                <a:cs typeface="Calibri" panose="020F0502020204030204" pitchFamily="34" charset="0"/>
              </a:rPr>
              <a:t>João Pessoa, </a:t>
            </a:r>
            <a:r>
              <a:rPr lang="pt-BR" sz="1400" dirty="0" smtClean="0">
                <a:latin typeface="Calibri" panose="020F0502020204030204" pitchFamily="34" charset="0"/>
                <a:ea typeface="Calibri" panose="020F0502020204030204" pitchFamily="34" charset="0"/>
                <a:cs typeface="Calibri" panose="020F0502020204030204" pitchFamily="34" charset="0"/>
              </a:rPr>
              <a:t>11 </a:t>
            </a:r>
            <a:r>
              <a:rPr lang="pt-BR" sz="1400" dirty="0">
                <a:latin typeface="Calibri" panose="020F0502020204030204" pitchFamily="34" charset="0"/>
                <a:ea typeface="Calibri" panose="020F0502020204030204" pitchFamily="34" charset="0"/>
                <a:cs typeface="Calibri" panose="020F0502020204030204" pitchFamily="34" charset="0"/>
              </a:rPr>
              <a:t>de </a:t>
            </a:r>
            <a:r>
              <a:rPr lang="pt-BR" sz="1400" dirty="0" smtClean="0">
                <a:latin typeface="Calibri" panose="020F0502020204030204" pitchFamily="34" charset="0"/>
                <a:ea typeface="Calibri" panose="020F0502020204030204" pitchFamily="34" charset="0"/>
                <a:cs typeface="Calibri" panose="020F0502020204030204" pitchFamily="34" charset="0"/>
              </a:rPr>
              <a:t>março </a:t>
            </a:r>
            <a:r>
              <a:rPr lang="pt-BR" sz="1400" dirty="0">
                <a:latin typeface="Calibri" panose="020F0502020204030204" pitchFamily="34" charset="0"/>
                <a:ea typeface="Calibri" panose="020F0502020204030204" pitchFamily="34" charset="0"/>
                <a:cs typeface="Calibri" panose="020F0502020204030204" pitchFamily="34" charset="0"/>
              </a:rPr>
              <a:t>de </a:t>
            </a:r>
            <a:r>
              <a:rPr lang="pt-BR" sz="1400" dirty="0" smtClean="0">
                <a:latin typeface="Calibri" panose="020F0502020204030204" pitchFamily="34" charset="0"/>
                <a:ea typeface="Calibri" panose="020F0502020204030204" pitchFamily="34" charset="0"/>
                <a:cs typeface="Calibri" panose="020F0502020204030204" pitchFamily="34" charset="0"/>
              </a:rPr>
              <a:t>2024.</a:t>
            </a:r>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dirty="0">
                <a:latin typeface="Calibri" panose="020F0502020204030204" pitchFamily="34" charset="0"/>
                <a:ea typeface="Calibri" panose="020F0502020204030204" pitchFamily="34" charset="0"/>
                <a:cs typeface="Calibri" panose="020F0502020204030204" pitchFamily="34" charset="0"/>
              </a:rPr>
              <a:t>Mônica Cristina Vieira Smith</a:t>
            </a:r>
          </a:p>
          <a:p>
            <a:pPr lvl="0" algn="just"/>
            <a:r>
              <a:rPr lang="pt-BR" sz="1400" dirty="0">
                <a:latin typeface="Calibri" panose="020F0502020204030204" pitchFamily="34" charset="0"/>
                <a:ea typeface="Calibri" panose="020F0502020204030204" pitchFamily="34" charset="0"/>
                <a:cs typeface="Calibri" panose="020F0502020204030204" pitchFamily="34" charset="0"/>
              </a:rPr>
              <a:t>Contadora - CRC/PB 005920/O-3</a:t>
            </a: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CONTÁBIL</a:t>
            </a:r>
            <a:endParaRPr lang="pt-BR" b="1" dirty="0">
              <a:solidFill>
                <a:schemeClr val="accent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68115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Rodapé 8"/>
          <p:cNvSpPr>
            <a:spLocks noGrp="1"/>
          </p:cNvSpPr>
          <p:nvPr>
            <p:ph type="ftr" sz="quarter" idx="11"/>
          </p:nvPr>
        </p:nvSpPr>
        <p:spPr/>
        <p:txBody>
          <a:bodyPr/>
          <a:lstStyle/>
          <a:p>
            <a:pPr rtl="0"/>
            <a:r>
              <a:rPr lang="pt-BR" noProof="0" dirty="0"/>
              <a:t>Relatório Integrado de Gestão 2023 - CAU/PB</a:t>
            </a:r>
          </a:p>
        </p:txBody>
      </p:sp>
      <p:sp>
        <p:nvSpPr>
          <p:cNvPr id="11" name="Espaço Reservado para Número de Slide 10"/>
          <p:cNvSpPr>
            <a:spLocks noGrp="1"/>
          </p:cNvSpPr>
          <p:nvPr>
            <p:ph type="sldNum" sz="quarter" idx="12"/>
          </p:nvPr>
        </p:nvSpPr>
        <p:spPr/>
        <p:txBody>
          <a:bodyPr/>
          <a:lstStyle/>
          <a:p>
            <a:pPr rtl="0"/>
            <a:fld id="{5A4A7955-6230-48B4-BD8B-A7C460F75945}" type="slidenum">
              <a:rPr lang="pt-BR" noProof="0" smtClean="0"/>
              <a:t>12</a:t>
            </a:fld>
            <a:endParaRPr lang="pt-BR" noProof="0" dirty="0"/>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l="37331" t="42106" r="2239" b="9820"/>
          <a:stretch/>
        </p:blipFill>
        <p:spPr>
          <a:xfrm>
            <a:off x="1001703" y="-27298"/>
            <a:ext cx="11218118" cy="6693278"/>
          </a:xfrm>
          <a:prstGeom prst="rect">
            <a:avLst/>
          </a:prstGeom>
        </p:spPr>
      </p:pic>
      <p:sp>
        <p:nvSpPr>
          <p:cNvPr id="5" name="Triângulo retângulo 4"/>
          <p:cNvSpPr/>
          <p:nvPr/>
        </p:nvSpPr>
        <p:spPr>
          <a:xfrm>
            <a:off x="1395664" y="24058"/>
            <a:ext cx="9224286" cy="6799353"/>
          </a:xfrm>
          <a:prstGeom prst="rtTriangle">
            <a:avLst/>
          </a:prstGeom>
          <a:solidFill>
            <a:srgbClr val="FFFF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Retângulo 2"/>
          <p:cNvSpPr/>
          <p:nvPr/>
        </p:nvSpPr>
        <p:spPr>
          <a:xfrm>
            <a:off x="0" y="-1"/>
            <a:ext cx="2594759" cy="6823039"/>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342796" y="3775371"/>
            <a:ext cx="2357858" cy="3154710"/>
          </a:xfrm>
          <a:prstGeom prst="rect">
            <a:avLst/>
          </a:prstGeom>
          <a:noFill/>
        </p:spPr>
        <p:txBody>
          <a:bodyPr wrap="square" lIns="91440" tIns="45720" rIns="91440" bIns="45720">
            <a:spAutoFit/>
          </a:bodyPr>
          <a:lstStyle/>
          <a:p>
            <a:pPr algn="ctr"/>
            <a:r>
              <a:rPr lang="pt-BR" sz="199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7" name="Retângulo 6"/>
          <p:cNvSpPr/>
          <p:nvPr/>
        </p:nvSpPr>
        <p:spPr>
          <a:xfrm>
            <a:off x="3297304" y="4766175"/>
            <a:ext cx="4627137" cy="2062103"/>
          </a:xfrm>
          <a:prstGeom prst="rect">
            <a:avLst/>
          </a:prstGeom>
        </p:spPr>
        <p:txBody>
          <a:bodyPr wrap="square">
            <a:spAutoFit/>
          </a:bodyPr>
          <a:lstStyle/>
          <a:p>
            <a:r>
              <a:rPr lang="pt-BR" sz="3200" b="1" dirty="0">
                <a:solidFill>
                  <a:srgbClr val="002060"/>
                </a:solidFill>
                <a:latin typeface="Calibri" panose="020F0502020204030204" pitchFamily="34" charset="0"/>
                <a:cs typeface="Calibri" panose="020F0502020204030204" pitchFamily="34" charset="0"/>
              </a:rPr>
              <a:t>VISÃO GERAL ORGANIZACIONAL E AMBIENTE EXTERNO </a:t>
            </a:r>
            <a:br>
              <a:rPr lang="pt-BR" sz="3200" b="1" dirty="0">
                <a:solidFill>
                  <a:srgbClr val="002060"/>
                </a:solidFill>
                <a:latin typeface="Calibri" panose="020F0502020204030204" pitchFamily="34" charset="0"/>
                <a:cs typeface="Calibri" panose="020F0502020204030204" pitchFamily="34" charset="0"/>
              </a:rPr>
            </a:br>
            <a:endParaRPr lang="pt-BR" sz="3200" b="1" dirty="0">
              <a:solidFill>
                <a:srgbClr val="002060"/>
              </a:solidFill>
              <a:latin typeface="Calibri" panose="020F0502020204030204" pitchFamily="34" charset="0"/>
              <a:cs typeface="Calibri" panose="020F0502020204030204" pitchFamily="34" charset="0"/>
            </a:endParaRPr>
          </a:p>
        </p:txBody>
      </p:sp>
      <p:sp>
        <p:nvSpPr>
          <p:cNvPr id="8" name="Triângulo retângulo 7"/>
          <p:cNvSpPr/>
          <p:nvPr/>
        </p:nvSpPr>
        <p:spPr>
          <a:xfrm flipH="1">
            <a:off x="7979029" y="2261324"/>
            <a:ext cx="4256115" cy="4596676"/>
          </a:xfrm>
          <a:prstGeom prst="rtTriangle">
            <a:avLst/>
          </a:prstGeom>
          <a:solidFill>
            <a:srgbClr val="FF00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4" name="Retângulo 13"/>
          <p:cNvSpPr/>
          <p:nvPr/>
        </p:nvSpPr>
        <p:spPr>
          <a:xfrm>
            <a:off x="9955593" y="5381728"/>
            <a:ext cx="1992741" cy="830997"/>
          </a:xfrm>
          <a:prstGeom prst="rect">
            <a:avLst/>
          </a:prstGeom>
        </p:spPr>
        <p:txBody>
          <a:bodyPr wrap="square">
            <a:spAutoFit/>
          </a:bodyPr>
          <a:lstStyle/>
          <a:p>
            <a:r>
              <a:rPr lang="pt-BR" sz="1200" dirty="0" smtClean="0">
                <a:solidFill>
                  <a:schemeClr val="bg1"/>
                </a:solidFill>
              </a:rPr>
              <a:t>Foto: fragmento do painel </a:t>
            </a:r>
            <a:r>
              <a:rPr lang="pt-BR" sz="1200" dirty="0">
                <a:solidFill>
                  <a:schemeClr val="bg1"/>
                </a:solidFill>
              </a:rPr>
              <a:t>na parede </a:t>
            </a:r>
            <a:r>
              <a:rPr lang="pt-BR" sz="1200" dirty="0" smtClean="0">
                <a:solidFill>
                  <a:schemeClr val="bg1"/>
                </a:solidFill>
              </a:rPr>
              <a:t>da </a:t>
            </a:r>
            <a:r>
              <a:rPr lang="pt-BR" sz="1200" dirty="0">
                <a:solidFill>
                  <a:schemeClr val="bg1"/>
                </a:solidFill>
              </a:rPr>
              <a:t>sala de atendimento da sede do CAU/PB</a:t>
            </a:r>
          </a:p>
        </p:txBody>
      </p:sp>
    </p:spTree>
    <p:extLst>
      <p:ext uri="{BB962C8B-B14F-4D97-AF65-F5344CB8AC3E}">
        <p14:creationId xmlns:p14="http://schemas.microsoft.com/office/powerpoint/2010/main" val="368306082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 y="0"/>
            <a:ext cx="12197955" cy="6858000"/>
          </a:xfrm>
          <a:prstGeom prst="rect">
            <a:avLst/>
          </a:prstGeom>
        </p:spPr>
      </p:pic>
      <p:sp>
        <p:nvSpPr>
          <p:cNvPr id="3" name="Espaço Reservado para Rodapé 2"/>
          <p:cNvSpPr>
            <a:spLocks noGrp="1"/>
          </p:cNvSpPr>
          <p:nvPr>
            <p:ph type="ftr" sz="quarter" idx="11"/>
          </p:nvPr>
        </p:nvSpPr>
        <p:spPr/>
        <p:txBody>
          <a:bodyPr/>
          <a:lstStyle/>
          <a:p>
            <a:pPr rtl="0"/>
            <a:r>
              <a:rPr lang="pt-BR" noProof="0" dirty="0"/>
              <a:t>Relatório Integrado de Gestão 2023 - CAU/PB</a:t>
            </a:r>
          </a:p>
        </p:txBody>
      </p:sp>
      <p:sp>
        <p:nvSpPr>
          <p:cNvPr id="4" name="Espaço Reservado para Número de Slide 3"/>
          <p:cNvSpPr>
            <a:spLocks noGrp="1"/>
          </p:cNvSpPr>
          <p:nvPr>
            <p:ph type="sldNum" sz="quarter" idx="12"/>
          </p:nvPr>
        </p:nvSpPr>
        <p:spPr/>
        <p:txBody>
          <a:bodyPr/>
          <a:lstStyle/>
          <a:p>
            <a:pPr rtl="0"/>
            <a:fld id="{5A4A7955-6230-48B4-BD8B-A7C460F75945}" type="slidenum">
              <a:rPr lang="pt-BR" noProof="0" smtClean="0"/>
              <a:t>120</a:t>
            </a:fld>
            <a:endParaRPr lang="pt-BR" noProof="0" dirty="0"/>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pic>
        <p:nvPicPr>
          <p:cNvPr id="9" name="Imagem 8"/>
          <p:cNvPicPr>
            <a:picLocks noChangeAspect="1"/>
          </p:cNvPicPr>
          <p:nvPr/>
        </p:nvPicPr>
        <p:blipFill rotWithShape="1">
          <a:blip r:embed="rId4"/>
          <a:srcRect l="9851" t="32915" r="47723" b="24966"/>
          <a:stretch/>
        </p:blipFill>
        <p:spPr>
          <a:xfrm>
            <a:off x="-22972" y="13648"/>
            <a:ext cx="12237945" cy="6830704"/>
          </a:xfrm>
          <a:prstGeom prst="rect">
            <a:avLst/>
          </a:prstGeom>
        </p:spPr>
      </p:pic>
    </p:spTree>
    <p:extLst>
      <p:ext uri="{BB962C8B-B14F-4D97-AF65-F5344CB8AC3E}">
        <p14:creationId xmlns:p14="http://schemas.microsoft.com/office/powerpoint/2010/main" val="164272998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t="15768" r="3979" b="9591"/>
          <a:stretch/>
        </p:blipFill>
        <p:spPr>
          <a:xfrm>
            <a:off x="2143373" y="-3"/>
            <a:ext cx="10064670" cy="6914147"/>
          </a:xfrm>
          <a:prstGeom prst="rect">
            <a:avLst/>
          </a:prstGeom>
        </p:spPr>
      </p:pic>
      <p:sp>
        <p:nvSpPr>
          <p:cNvPr id="3" name="Espaço Reservado para Rodapé 2"/>
          <p:cNvSpPr>
            <a:spLocks noGrp="1"/>
          </p:cNvSpPr>
          <p:nvPr>
            <p:ph type="ftr" sz="quarter" idx="11"/>
          </p:nvPr>
        </p:nvSpPr>
        <p:spPr>
          <a:xfrm>
            <a:off x="677334" y="6582789"/>
            <a:ext cx="6297612" cy="365125"/>
          </a:xfrm>
        </p:spPr>
        <p:txBody>
          <a:bodyPr/>
          <a:lstStyle/>
          <a:p>
            <a:pPr rtl="0"/>
            <a:r>
              <a:rPr lang="pt-BR" noProof="0" dirty="0"/>
              <a:t>Relatório Integrado de Gestão 2023 - CAU/PB</a:t>
            </a:r>
          </a:p>
        </p:txBody>
      </p:sp>
      <p:sp>
        <p:nvSpPr>
          <p:cNvPr id="4" name="Espaço Reservado para Número de Slide 3"/>
          <p:cNvSpPr>
            <a:spLocks noGrp="1"/>
          </p:cNvSpPr>
          <p:nvPr>
            <p:ph type="sldNum" sz="quarter" idx="12"/>
          </p:nvPr>
        </p:nvSpPr>
        <p:spPr>
          <a:xfrm>
            <a:off x="8590663" y="5933087"/>
            <a:ext cx="683339" cy="365125"/>
          </a:xfrm>
        </p:spPr>
        <p:txBody>
          <a:bodyPr/>
          <a:lstStyle/>
          <a:p>
            <a:pPr rtl="0"/>
            <a:fld id="{5A4A7955-6230-48B4-BD8B-A7C460F75945}" type="slidenum">
              <a:rPr lang="pt-BR" noProof="0" smtClean="0"/>
              <a:t>121</a:t>
            </a:fld>
            <a:endParaRPr lang="pt-BR" noProof="0" dirty="0"/>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3389098"/>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6" name="Triângulo retângulo 5"/>
          <p:cNvSpPr/>
          <p:nvPr/>
        </p:nvSpPr>
        <p:spPr>
          <a:xfrm>
            <a:off x="1395664" y="24058"/>
            <a:ext cx="10819370" cy="6906127"/>
          </a:xfrm>
          <a:prstGeom prst="rtTriangle">
            <a:avLst/>
          </a:prstGeom>
          <a:solidFill>
            <a:srgbClr val="FFFF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8" name="Retângulo 7"/>
          <p:cNvSpPr/>
          <p:nvPr/>
        </p:nvSpPr>
        <p:spPr>
          <a:xfrm>
            <a:off x="12031" y="-1"/>
            <a:ext cx="3043451" cy="6930185"/>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9" name="Retângulo 8"/>
          <p:cNvSpPr/>
          <p:nvPr/>
        </p:nvSpPr>
        <p:spPr>
          <a:xfrm>
            <a:off x="342796" y="3631714"/>
            <a:ext cx="2357858" cy="3154710"/>
          </a:xfrm>
          <a:prstGeom prst="rect">
            <a:avLst/>
          </a:prstGeom>
          <a:noFill/>
        </p:spPr>
        <p:txBody>
          <a:bodyPr wrap="square" lIns="91440" tIns="45720" rIns="91440" bIns="45720">
            <a:spAutoFit/>
          </a:bodyPr>
          <a:lstStyle/>
          <a:p>
            <a:pPr algn="ctr"/>
            <a:r>
              <a:rPr lang="pt-BR" sz="199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endParaRPr lang="pt-BR" sz="199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Retângulo 10"/>
          <p:cNvSpPr/>
          <p:nvPr/>
        </p:nvSpPr>
        <p:spPr>
          <a:xfrm>
            <a:off x="3297304" y="4117857"/>
            <a:ext cx="4627137" cy="2554545"/>
          </a:xfrm>
          <a:prstGeom prst="rect">
            <a:avLst/>
          </a:prstGeom>
        </p:spPr>
        <p:txBody>
          <a:bodyPr wrap="square">
            <a:spAutoFit/>
          </a:bodyPr>
          <a:lstStyle/>
          <a:p>
            <a:r>
              <a:rPr lang="pt-BR" sz="3200" b="1" dirty="0">
                <a:solidFill>
                  <a:srgbClr val="6D0F3B"/>
                </a:solidFill>
                <a:latin typeface="Calibri" panose="020F0502020204030204" pitchFamily="34" charset="0"/>
                <a:cs typeface="Calibri" panose="020F0502020204030204" pitchFamily="34" charset="0"/>
              </a:rPr>
              <a:t>INFORMAÇÕES</a:t>
            </a:r>
          </a:p>
          <a:p>
            <a:r>
              <a:rPr lang="pt-BR" sz="3200" b="1" dirty="0">
                <a:solidFill>
                  <a:srgbClr val="6D0F3B"/>
                </a:solidFill>
                <a:latin typeface="Calibri" panose="020F0502020204030204" pitchFamily="34" charset="0"/>
                <a:cs typeface="Calibri" panose="020F0502020204030204" pitchFamily="34" charset="0"/>
              </a:rPr>
              <a:t>ORÇAMENTÁRIAS,</a:t>
            </a:r>
          </a:p>
          <a:p>
            <a:r>
              <a:rPr lang="pt-BR" sz="3200" b="1" dirty="0">
                <a:solidFill>
                  <a:srgbClr val="6D0F3B"/>
                </a:solidFill>
                <a:latin typeface="Calibri" panose="020F0502020204030204" pitchFamily="34" charset="0"/>
                <a:cs typeface="Calibri" panose="020F0502020204030204" pitchFamily="34" charset="0"/>
              </a:rPr>
              <a:t>FINANCEIRAS E CONTÁBEIS</a:t>
            </a:r>
            <a:r>
              <a:rPr lang="pt-BR" sz="3200" b="1" dirty="0">
                <a:latin typeface="Calibri" panose="020F0502020204030204" pitchFamily="34" charset="0"/>
                <a:cs typeface="Calibri" panose="020F0502020204030204" pitchFamily="34" charset="0"/>
              </a:rPr>
              <a:t/>
            </a:r>
            <a:br>
              <a:rPr lang="pt-BR" sz="3200" b="1" dirty="0">
                <a:latin typeface="Calibri" panose="020F0502020204030204" pitchFamily="34" charset="0"/>
                <a:cs typeface="Calibri" panose="020F0502020204030204" pitchFamily="34" charset="0"/>
              </a:rPr>
            </a:br>
            <a:endParaRPr lang="pt-BR" sz="3200" b="1" dirty="0">
              <a:latin typeface="Calibri" panose="020F0502020204030204" pitchFamily="34" charset="0"/>
              <a:cs typeface="Calibri" panose="020F0502020204030204" pitchFamily="34" charset="0"/>
            </a:endParaRPr>
          </a:p>
        </p:txBody>
      </p:sp>
      <p:sp>
        <p:nvSpPr>
          <p:cNvPr id="12" name="Triângulo retângulo 11"/>
          <p:cNvSpPr/>
          <p:nvPr/>
        </p:nvSpPr>
        <p:spPr>
          <a:xfrm flipH="1">
            <a:off x="7199908" y="2261326"/>
            <a:ext cx="4992092" cy="4692314"/>
          </a:xfrm>
          <a:prstGeom prst="rtTriangle">
            <a:avLst/>
          </a:prstGeom>
          <a:solidFill>
            <a:srgbClr val="FF00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3" name="Retângulo 12"/>
          <p:cNvSpPr/>
          <p:nvPr/>
        </p:nvSpPr>
        <p:spPr>
          <a:xfrm>
            <a:off x="9136520" y="5372471"/>
            <a:ext cx="2795942" cy="738664"/>
          </a:xfrm>
          <a:prstGeom prst="rect">
            <a:avLst/>
          </a:prstGeom>
        </p:spPr>
        <p:txBody>
          <a:bodyPr wrap="square">
            <a:spAutoFit/>
          </a:bodyPr>
          <a:lstStyle/>
          <a:p>
            <a:r>
              <a:rPr lang="pt-BR" sz="1400" dirty="0"/>
              <a:t>Casario da Praça Antenor Navarro, no centro histórico</a:t>
            </a:r>
          </a:p>
          <a:p>
            <a:r>
              <a:rPr lang="pt-BR" sz="1400" dirty="0"/>
              <a:t>João Pessoa PB</a:t>
            </a:r>
          </a:p>
        </p:txBody>
      </p:sp>
    </p:spTree>
    <p:extLst>
      <p:ext uri="{BB962C8B-B14F-4D97-AF65-F5344CB8AC3E}">
        <p14:creationId xmlns:p14="http://schemas.microsoft.com/office/powerpoint/2010/main" val="214080022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14338"/>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1021046" y="6414338"/>
            <a:ext cx="683339" cy="365125"/>
          </a:xfrm>
        </p:spPr>
        <p:txBody>
          <a:bodyPr/>
          <a:lstStyle/>
          <a:p>
            <a:pPr rtl="0"/>
            <a:fld id="{5A4A7955-6230-48B4-BD8B-A7C460F75945}" type="slidenum">
              <a:rPr lang="pt-BR" noProof="0" smtClean="0">
                <a:solidFill>
                  <a:srgbClr val="002060"/>
                </a:solidFill>
              </a:rPr>
              <a:t>122</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BALANÇO PATRIMONIAL</a:t>
            </a:r>
            <a:endParaRPr lang="pt-BR" b="1" dirty="0">
              <a:solidFill>
                <a:schemeClr val="accent6"/>
              </a:solidFill>
              <a:latin typeface="Calibri" panose="020F0502020204030204" pitchFamily="34" charset="0"/>
              <a:cs typeface="Calibri" panose="020F0502020204030204" pitchFamily="34" charset="0"/>
            </a:endParaRPr>
          </a:p>
        </p:txBody>
      </p:sp>
      <p:sp>
        <p:nvSpPr>
          <p:cNvPr id="27" name="Retângulo 26"/>
          <p:cNvSpPr/>
          <p:nvPr/>
        </p:nvSpPr>
        <p:spPr>
          <a:xfrm>
            <a:off x="838199" y="6072326"/>
            <a:ext cx="4127245" cy="400110"/>
          </a:xfrm>
          <a:prstGeom prst="rect">
            <a:avLst/>
          </a:prstGeom>
        </p:spPr>
        <p:txBody>
          <a:bodyPr wrap="square">
            <a:spAutoFit/>
          </a:bodyPr>
          <a:lstStyle/>
          <a:p>
            <a:pPr algn="just"/>
            <a:r>
              <a:rPr lang="pt-BR" sz="1000" dirty="0"/>
              <a:t>Demonstração contábil completa disponível em:</a:t>
            </a:r>
          </a:p>
          <a:p>
            <a:pPr algn="just"/>
            <a:r>
              <a:rPr lang="pt-BR" sz="1000" dirty="0">
                <a:hlinkClick r:id="rId4"/>
              </a:rPr>
              <a:t>https://transparencia.caupb.gov.br/balancopatrimonial/</a:t>
            </a:r>
            <a:endParaRPr lang="pt-BR" sz="1000" dirty="0"/>
          </a:p>
        </p:txBody>
      </p:sp>
      <p:sp>
        <p:nvSpPr>
          <p:cNvPr id="11" name="Rectangle 2"/>
          <p:cNvSpPr>
            <a:spLocks noChangeArrowheads="1"/>
          </p:cNvSpPr>
          <p:nvPr/>
        </p:nvSpPr>
        <p:spPr bwMode="auto">
          <a:xfrm>
            <a:off x="5648325" y="17891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smtClean="0">
                <a:ln>
                  <a:noFill/>
                </a:ln>
                <a:solidFill>
                  <a:schemeClr val="tx1"/>
                </a:solidFill>
                <a:effectLst/>
                <a:latin typeface="Arial" panose="020B0604020202020204" pitchFamily="34" charset="0"/>
              </a:rPr>
              <a:t/>
            </a:r>
            <a:br>
              <a:rPr kumimoji="0" lang="pt-BR" altLang="pt-BR" sz="1800" b="0" i="0" u="none" strike="noStrike" cap="none" normalizeH="0" baseline="0" dirty="0" smtClean="0">
                <a:ln>
                  <a:noFill/>
                </a:ln>
                <a:solidFill>
                  <a:schemeClr val="tx1"/>
                </a:solidFill>
                <a:effectLst/>
                <a:latin typeface="Arial" panose="020B0604020202020204" pitchFamily="34" charset="0"/>
              </a:rPr>
            </a:br>
            <a:endParaRPr kumimoji="0" lang="pt-BR" altLang="pt-BR" sz="1800" b="0" i="0" u="none" strike="noStrike" cap="none" normalizeH="0" baseline="0" dirty="0" smtClean="0">
              <a:ln>
                <a:noFill/>
              </a:ln>
              <a:solidFill>
                <a:schemeClr val="tx1"/>
              </a:solidFill>
              <a:effectLst/>
              <a:latin typeface="Arial" panose="020B0604020202020204" pitchFamily="34" charset="0"/>
            </a:endParaRPr>
          </a:p>
        </p:txBody>
      </p:sp>
      <p:sp>
        <p:nvSpPr>
          <p:cNvPr id="6" name="AutoShape 2" descr="https://cau-pb.implanta.net.br/siscont/contabilidade/balancopatrimonial.aspx?dxrep_fak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graphicFrame>
        <p:nvGraphicFramePr>
          <p:cNvPr id="17" name="Objeto 16"/>
          <p:cNvGraphicFramePr>
            <a:graphicFrameLocks noChangeAspect="1"/>
          </p:cNvGraphicFramePr>
          <p:nvPr>
            <p:extLst>
              <p:ext uri="{D42A27DB-BD31-4B8C-83A1-F6EECF244321}">
                <p14:modId xmlns:p14="http://schemas.microsoft.com/office/powerpoint/2010/main" val="2531660549"/>
              </p:ext>
            </p:extLst>
          </p:nvPr>
        </p:nvGraphicFramePr>
        <p:xfrm>
          <a:off x="659350" y="1264706"/>
          <a:ext cx="10344150" cy="3781425"/>
        </p:xfrm>
        <a:graphic>
          <a:graphicData uri="http://schemas.openxmlformats.org/presentationml/2006/ole">
            <mc:AlternateContent xmlns:mc="http://schemas.openxmlformats.org/markup-compatibility/2006">
              <mc:Choice xmlns:v="urn:schemas-microsoft-com:vml" Requires="v">
                <p:oleObj spid="_x0000_s27670" name="Planilha" r:id="rId5" imgW="10344242" imgH="3781280" progId="Excel.Sheet.12">
                  <p:embed/>
                </p:oleObj>
              </mc:Choice>
              <mc:Fallback>
                <p:oleObj name="Planilha" r:id="rId5" imgW="10344242" imgH="3781280" progId="Excel.Sheet.12">
                  <p:embed/>
                  <p:pic>
                    <p:nvPicPr>
                      <p:cNvPr id="0" name=""/>
                      <p:cNvPicPr/>
                      <p:nvPr/>
                    </p:nvPicPr>
                    <p:blipFill>
                      <a:blip r:embed="rId6"/>
                      <a:stretch>
                        <a:fillRect/>
                      </a:stretch>
                    </p:blipFill>
                    <p:spPr>
                      <a:xfrm>
                        <a:off x="659350" y="1264706"/>
                        <a:ext cx="10344150" cy="3781425"/>
                      </a:xfrm>
                      <a:prstGeom prst="rect">
                        <a:avLst/>
                      </a:prstGeom>
                    </p:spPr>
                  </p:pic>
                </p:oleObj>
              </mc:Fallback>
            </mc:AlternateContent>
          </a:graphicData>
        </a:graphic>
      </p:graphicFrame>
    </p:spTree>
    <p:extLst>
      <p:ext uri="{BB962C8B-B14F-4D97-AF65-F5344CB8AC3E}">
        <p14:creationId xmlns:p14="http://schemas.microsoft.com/office/powerpoint/2010/main" val="397855236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28199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96971" y="6281992"/>
            <a:ext cx="683339" cy="365125"/>
          </a:xfrm>
        </p:spPr>
        <p:txBody>
          <a:bodyPr/>
          <a:lstStyle/>
          <a:p>
            <a:pPr rtl="0"/>
            <a:fld id="{5A4A7955-6230-48B4-BD8B-A7C460F75945}" type="slidenum">
              <a:rPr lang="pt-BR" noProof="0" smtClean="0">
                <a:solidFill>
                  <a:srgbClr val="002060"/>
                </a:solidFill>
              </a:rPr>
              <a:t>123</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14" name="Retângulo 13"/>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BALANÇO PATRIMONIAL</a:t>
            </a:r>
            <a:endParaRPr lang="pt-BR" b="1" dirty="0">
              <a:solidFill>
                <a:schemeClr val="accent6"/>
              </a:solidFill>
              <a:latin typeface="Calibri" panose="020F0502020204030204" pitchFamily="34" charset="0"/>
              <a:cs typeface="Calibri" panose="020F0502020204030204" pitchFamily="34" charset="0"/>
            </a:endParaRPr>
          </a:p>
        </p:txBody>
      </p:sp>
      <p:sp>
        <p:nvSpPr>
          <p:cNvPr id="18" name="Retângulo 17"/>
          <p:cNvSpPr/>
          <p:nvPr/>
        </p:nvSpPr>
        <p:spPr>
          <a:xfrm>
            <a:off x="401680" y="5608389"/>
            <a:ext cx="8308555" cy="246221"/>
          </a:xfrm>
          <a:prstGeom prst="rect">
            <a:avLst/>
          </a:prstGeom>
        </p:spPr>
        <p:txBody>
          <a:bodyPr wrap="square">
            <a:spAutoFit/>
          </a:bodyPr>
          <a:lstStyle/>
          <a:p>
            <a:pPr algn="just"/>
            <a:r>
              <a:rPr lang="pt-BR" sz="1000" dirty="0"/>
              <a:t>Demonstração contábil completa disponível em: </a:t>
            </a:r>
            <a:r>
              <a:rPr lang="pt-BR" sz="1000" dirty="0">
                <a:hlinkClick r:id="rId4"/>
              </a:rPr>
              <a:t>https://transparencia.caupb.gov.br/balancopatrimonial/</a:t>
            </a:r>
            <a:endParaRPr lang="pt-BR" sz="1000" dirty="0"/>
          </a:p>
        </p:txBody>
      </p:sp>
      <p:graphicFrame>
        <p:nvGraphicFramePr>
          <p:cNvPr id="9" name="Objeto 8"/>
          <p:cNvGraphicFramePr>
            <a:graphicFrameLocks noChangeAspect="1"/>
          </p:cNvGraphicFramePr>
          <p:nvPr>
            <p:extLst>
              <p:ext uri="{D42A27DB-BD31-4B8C-83A1-F6EECF244321}">
                <p14:modId xmlns:p14="http://schemas.microsoft.com/office/powerpoint/2010/main" val="3651038440"/>
              </p:ext>
            </p:extLst>
          </p:nvPr>
        </p:nvGraphicFramePr>
        <p:xfrm>
          <a:off x="928688" y="1223880"/>
          <a:ext cx="10334625" cy="4086225"/>
        </p:xfrm>
        <a:graphic>
          <a:graphicData uri="http://schemas.openxmlformats.org/presentationml/2006/ole">
            <mc:AlternateContent xmlns:mc="http://schemas.openxmlformats.org/markup-compatibility/2006">
              <mc:Choice xmlns:v="urn:schemas-microsoft-com:vml" Requires="v">
                <p:oleObj spid="_x0000_s28690" name="Planilha" r:id="rId5" imgW="10334787" imgH="4086331" progId="Excel.Sheet.12">
                  <p:embed/>
                </p:oleObj>
              </mc:Choice>
              <mc:Fallback>
                <p:oleObj name="Planilha" r:id="rId5" imgW="10334787" imgH="4086331" progId="Excel.Sheet.12">
                  <p:embed/>
                  <p:pic>
                    <p:nvPicPr>
                      <p:cNvPr id="0" name=""/>
                      <p:cNvPicPr/>
                      <p:nvPr/>
                    </p:nvPicPr>
                    <p:blipFill>
                      <a:blip r:embed="rId6"/>
                      <a:stretch>
                        <a:fillRect/>
                      </a:stretch>
                    </p:blipFill>
                    <p:spPr>
                      <a:xfrm>
                        <a:off x="928688" y="1223880"/>
                        <a:ext cx="10334625" cy="4086225"/>
                      </a:xfrm>
                      <a:prstGeom prst="rect">
                        <a:avLst/>
                      </a:prstGeom>
                    </p:spPr>
                  </p:pic>
                </p:oleObj>
              </mc:Fallback>
            </mc:AlternateContent>
          </a:graphicData>
        </a:graphic>
      </p:graphicFrame>
    </p:spTree>
    <p:extLst>
      <p:ext uri="{BB962C8B-B14F-4D97-AF65-F5344CB8AC3E}">
        <p14:creationId xmlns:p14="http://schemas.microsoft.com/office/powerpoint/2010/main" val="285038062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7450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1033077" y="6474502"/>
            <a:ext cx="683339" cy="365125"/>
          </a:xfrm>
        </p:spPr>
        <p:txBody>
          <a:bodyPr/>
          <a:lstStyle/>
          <a:p>
            <a:pPr rtl="0"/>
            <a:fld id="{5A4A7955-6230-48B4-BD8B-A7C460F75945}" type="slidenum">
              <a:rPr lang="pt-BR" noProof="0" smtClean="0">
                <a:solidFill>
                  <a:srgbClr val="002060"/>
                </a:solidFill>
              </a:rPr>
              <a:t>124</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cs typeface="Calibri" panose="020F0502020204030204" pitchFamily="34" charset="0"/>
            </a:endParaRPr>
          </a:p>
        </p:txBody>
      </p:sp>
      <p:sp>
        <p:nvSpPr>
          <p:cNvPr id="14" name="Retângulo 13"/>
          <p:cNvSpPr/>
          <p:nvPr/>
        </p:nvSpPr>
        <p:spPr>
          <a:xfrm>
            <a:off x="518615" y="1"/>
            <a:ext cx="7891738"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DEMONSTRAÇÃO DAS VARIAÇÕES PATRIMONIAIS</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978021" y="6211669"/>
            <a:ext cx="7102003" cy="400110"/>
          </a:xfrm>
          <a:prstGeom prst="rect">
            <a:avLst/>
          </a:prstGeom>
        </p:spPr>
        <p:txBody>
          <a:bodyPr wrap="square">
            <a:spAutoFit/>
          </a:bodyPr>
          <a:lstStyle/>
          <a:p>
            <a:r>
              <a:rPr lang="pt-BR" sz="1000" dirty="0"/>
              <a:t>Demonstração contábil completa disponível em:</a:t>
            </a:r>
          </a:p>
          <a:p>
            <a:r>
              <a:rPr lang="pt-BR" sz="1000" dirty="0">
                <a:hlinkClick r:id="rId4"/>
              </a:rPr>
              <a:t>https://transparencia.caupb.gov.br/variacoes/</a:t>
            </a:r>
            <a:endParaRPr lang="pt-BR" sz="1000" dirty="0"/>
          </a:p>
        </p:txBody>
      </p:sp>
      <p:graphicFrame>
        <p:nvGraphicFramePr>
          <p:cNvPr id="9" name="Objeto 8"/>
          <p:cNvGraphicFramePr>
            <a:graphicFrameLocks noChangeAspect="1"/>
          </p:cNvGraphicFramePr>
          <p:nvPr>
            <p:extLst>
              <p:ext uri="{D42A27DB-BD31-4B8C-83A1-F6EECF244321}">
                <p14:modId xmlns:p14="http://schemas.microsoft.com/office/powerpoint/2010/main" val="3800865800"/>
              </p:ext>
            </p:extLst>
          </p:nvPr>
        </p:nvGraphicFramePr>
        <p:xfrm>
          <a:off x="928689" y="1015664"/>
          <a:ext cx="8194281" cy="5196005"/>
        </p:xfrm>
        <a:graphic>
          <a:graphicData uri="http://schemas.openxmlformats.org/presentationml/2006/ole">
            <mc:AlternateContent xmlns:mc="http://schemas.openxmlformats.org/markup-compatibility/2006">
              <mc:Choice xmlns:v="urn:schemas-microsoft-com:vml" Requires="v">
                <p:oleObj spid="_x0000_s29714" name="Planilha" r:id="rId5" imgW="10334787" imgH="6553137" progId="Excel.Sheet.8">
                  <p:embed/>
                </p:oleObj>
              </mc:Choice>
              <mc:Fallback>
                <p:oleObj name="Planilha" r:id="rId5" imgW="10334787" imgH="6553137" progId="Excel.Sheet.8">
                  <p:embed/>
                  <p:pic>
                    <p:nvPicPr>
                      <p:cNvPr id="0" name=""/>
                      <p:cNvPicPr/>
                      <p:nvPr/>
                    </p:nvPicPr>
                    <p:blipFill>
                      <a:blip r:embed="rId6"/>
                      <a:stretch>
                        <a:fillRect/>
                      </a:stretch>
                    </p:blipFill>
                    <p:spPr>
                      <a:xfrm>
                        <a:off x="928689" y="1015664"/>
                        <a:ext cx="8194281" cy="5196005"/>
                      </a:xfrm>
                      <a:prstGeom prst="rect">
                        <a:avLst/>
                      </a:prstGeom>
                    </p:spPr>
                  </p:pic>
                </p:oleObj>
              </mc:Fallback>
            </mc:AlternateContent>
          </a:graphicData>
        </a:graphic>
      </p:graphicFrame>
    </p:spTree>
    <p:extLst>
      <p:ext uri="{BB962C8B-B14F-4D97-AF65-F5344CB8AC3E}">
        <p14:creationId xmlns:p14="http://schemas.microsoft.com/office/powerpoint/2010/main" val="65538079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Retângulo 2"/>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518615" y="1"/>
            <a:ext cx="7891738"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BALANÇO ORÇAMENTÁRIO</a:t>
            </a:r>
            <a:endParaRPr lang="pt-BR" b="1" dirty="0">
              <a:solidFill>
                <a:schemeClr val="accent6"/>
              </a:solidFill>
              <a:latin typeface="Calibri" panose="020F0502020204030204" pitchFamily="34" charset="0"/>
              <a:cs typeface="Calibri" panose="020F0502020204030204" pitchFamily="34" charset="0"/>
            </a:endParaRPr>
          </a:p>
        </p:txBody>
      </p:sp>
      <p:sp>
        <p:nvSpPr>
          <p:cNvPr id="14" name="Espaço Reservado para Rodapé 1"/>
          <p:cNvSpPr>
            <a:spLocks noGrp="1"/>
          </p:cNvSpPr>
          <p:nvPr>
            <p:ph type="ftr" sz="quarter" idx="11"/>
          </p:nvPr>
        </p:nvSpPr>
        <p:spPr>
          <a:xfrm>
            <a:off x="677334" y="6362202"/>
            <a:ext cx="6297612" cy="365125"/>
          </a:xfrm>
        </p:spPr>
        <p:txBody>
          <a:bodyPr/>
          <a:lstStyle/>
          <a:p>
            <a:pPr rtl="0"/>
            <a:r>
              <a:rPr lang="pt-BR" noProof="0" dirty="0"/>
              <a:t>Relatório Integrado de Gestão 2023 - CAU/PB</a:t>
            </a:r>
          </a:p>
        </p:txBody>
      </p:sp>
      <p:sp>
        <p:nvSpPr>
          <p:cNvPr id="15" name="Espaço Reservado para Número de Slide 6"/>
          <p:cNvSpPr>
            <a:spLocks noGrp="1"/>
          </p:cNvSpPr>
          <p:nvPr>
            <p:ph type="sldNum" sz="quarter" idx="12"/>
          </p:nvPr>
        </p:nvSpPr>
        <p:spPr>
          <a:xfrm>
            <a:off x="10964895" y="6362202"/>
            <a:ext cx="683339" cy="365125"/>
          </a:xfrm>
        </p:spPr>
        <p:txBody>
          <a:bodyPr/>
          <a:lstStyle/>
          <a:p>
            <a:pPr rtl="0"/>
            <a:r>
              <a:rPr lang="pt-BR" noProof="0" dirty="0">
                <a:solidFill>
                  <a:srgbClr val="002060"/>
                </a:solidFill>
              </a:rPr>
              <a:t>112</a:t>
            </a:r>
          </a:p>
        </p:txBody>
      </p:sp>
      <p:sp>
        <p:nvSpPr>
          <p:cNvPr id="21" name="Retângulo 20"/>
          <p:cNvSpPr/>
          <p:nvPr/>
        </p:nvSpPr>
        <p:spPr>
          <a:xfrm>
            <a:off x="8961185" y="3429000"/>
            <a:ext cx="2737651" cy="553998"/>
          </a:xfrm>
          <a:prstGeom prst="rect">
            <a:avLst/>
          </a:prstGeom>
        </p:spPr>
        <p:txBody>
          <a:bodyPr wrap="square">
            <a:spAutoFit/>
          </a:bodyPr>
          <a:lstStyle/>
          <a:p>
            <a:r>
              <a:rPr lang="pt-BR" sz="1000" dirty="0"/>
              <a:t>Demonstração contábil completa disponível em:</a:t>
            </a:r>
          </a:p>
          <a:p>
            <a:r>
              <a:rPr lang="pt-BR" sz="1000" dirty="0">
                <a:hlinkClick r:id="rId4"/>
              </a:rPr>
              <a:t>https://transparencia.caupb.gov.br/balancoorcamentario/</a:t>
            </a:r>
            <a:endParaRPr lang="pt-BR" sz="1000" dirty="0"/>
          </a:p>
        </p:txBody>
      </p:sp>
      <p:graphicFrame>
        <p:nvGraphicFramePr>
          <p:cNvPr id="9" name="Objeto 8"/>
          <p:cNvGraphicFramePr>
            <a:graphicFrameLocks noChangeAspect="1"/>
          </p:cNvGraphicFramePr>
          <p:nvPr>
            <p:extLst>
              <p:ext uri="{D42A27DB-BD31-4B8C-83A1-F6EECF244321}">
                <p14:modId xmlns:p14="http://schemas.microsoft.com/office/powerpoint/2010/main" val="1557905415"/>
              </p:ext>
            </p:extLst>
          </p:nvPr>
        </p:nvGraphicFramePr>
        <p:xfrm>
          <a:off x="896685" y="646950"/>
          <a:ext cx="8064500" cy="5418137"/>
        </p:xfrm>
        <a:graphic>
          <a:graphicData uri="http://schemas.openxmlformats.org/presentationml/2006/ole">
            <mc:AlternateContent xmlns:mc="http://schemas.openxmlformats.org/markup-compatibility/2006">
              <mc:Choice xmlns:v="urn:schemas-microsoft-com:vml" Requires="v">
                <p:oleObj spid="_x0000_s30738" name="Planilha" r:id="rId5" imgW="10334787" imgH="6943784" progId="Excel.Sheet.12">
                  <p:embed/>
                </p:oleObj>
              </mc:Choice>
              <mc:Fallback>
                <p:oleObj name="Planilha" r:id="rId5" imgW="10334787" imgH="6943784" progId="Excel.Sheet.12">
                  <p:embed/>
                  <p:pic>
                    <p:nvPicPr>
                      <p:cNvPr id="0" name=""/>
                      <p:cNvPicPr/>
                      <p:nvPr/>
                    </p:nvPicPr>
                    <p:blipFill>
                      <a:blip r:embed="rId6"/>
                      <a:stretch>
                        <a:fillRect/>
                      </a:stretch>
                    </p:blipFill>
                    <p:spPr>
                      <a:xfrm>
                        <a:off x="896685" y="646950"/>
                        <a:ext cx="8064500" cy="5418137"/>
                      </a:xfrm>
                      <a:prstGeom prst="rect">
                        <a:avLst/>
                      </a:prstGeom>
                    </p:spPr>
                  </p:pic>
                </p:oleObj>
              </mc:Fallback>
            </mc:AlternateContent>
          </a:graphicData>
        </a:graphic>
      </p:graphicFrame>
    </p:spTree>
    <p:extLst>
      <p:ext uri="{BB962C8B-B14F-4D97-AF65-F5344CB8AC3E}">
        <p14:creationId xmlns:p14="http://schemas.microsoft.com/office/powerpoint/2010/main" val="263638802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Retângulo 2"/>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518615" y="1"/>
            <a:ext cx="7891738"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BALANÇO ORÇAMENTÁRIO</a:t>
            </a:r>
            <a:endParaRPr lang="pt-BR" b="1" dirty="0">
              <a:solidFill>
                <a:schemeClr val="accent6"/>
              </a:solidFill>
              <a:latin typeface="Calibri" panose="020F0502020204030204" pitchFamily="34" charset="0"/>
              <a:cs typeface="Calibri" panose="020F0502020204030204" pitchFamily="34" charset="0"/>
            </a:endParaRPr>
          </a:p>
        </p:txBody>
      </p:sp>
      <p:sp>
        <p:nvSpPr>
          <p:cNvPr id="14" name="Espaço Reservado para Rodapé 1"/>
          <p:cNvSpPr>
            <a:spLocks noGrp="1"/>
          </p:cNvSpPr>
          <p:nvPr>
            <p:ph type="ftr" sz="quarter" idx="11"/>
          </p:nvPr>
        </p:nvSpPr>
        <p:spPr>
          <a:xfrm>
            <a:off x="677334" y="6426370"/>
            <a:ext cx="6297612" cy="365125"/>
          </a:xfrm>
        </p:spPr>
        <p:txBody>
          <a:bodyPr/>
          <a:lstStyle/>
          <a:p>
            <a:pPr rtl="0"/>
            <a:r>
              <a:rPr lang="pt-BR" noProof="0" dirty="0"/>
              <a:t>Relatório Integrado de Gestão 2023 - CAU/PB</a:t>
            </a:r>
          </a:p>
        </p:txBody>
      </p:sp>
      <p:sp>
        <p:nvSpPr>
          <p:cNvPr id="15" name="Espaço Reservado para Número de Slide 6"/>
          <p:cNvSpPr>
            <a:spLocks noGrp="1"/>
          </p:cNvSpPr>
          <p:nvPr>
            <p:ph type="sldNum" sz="quarter" idx="12"/>
          </p:nvPr>
        </p:nvSpPr>
        <p:spPr>
          <a:xfrm>
            <a:off x="11029062" y="6426370"/>
            <a:ext cx="683339" cy="365125"/>
          </a:xfrm>
        </p:spPr>
        <p:txBody>
          <a:bodyPr/>
          <a:lstStyle/>
          <a:p>
            <a:pPr rtl="0"/>
            <a:r>
              <a:rPr lang="pt-BR" noProof="0" dirty="0">
                <a:solidFill>
                  <a:srgbClr val="002060"/>
                </a:solidFill>
              </a:rPr>
              <a:t>112</a:t>
            </a:r>
          </a:p>
        </p:txBody>
      </p:sp>
      <p:sp>
        <p:nvSpPr>
          <p:cNvPr id="21" name="Retângulo 20"/>
          <p:cNvSpPr/>
          <p:nvPr/>
        </p:nvSpPr>
        <p:spPr>
          <a:xfrm>
            <a:off x="8517664" y="4045745"/>
            <a:ext cx="2737651" cy="553998"/>
          </a:xfrm>
          <a:prstGeom prst="rect">
            <a:avLst/>
          </a:prstGeom>
        </p:spPr>
        <p:txBody>
          <a:bodyPr wrap="square">
            <a:spAutoFit/>
          </a:bodyPr>
          <a:lstStyle/>
          <a:p>
            <a:r>
              <a:rPr lang="pt-BR" sz="1000" dirty="0"/>
              <a:t>Demonstração contábil completa disponível em:</a:t>
            </a:r>
          </a:p>
          <a:p>
            <a:r>
              <a:rPr lang="pt-BR" sz="1000" dirty="0">
                <a:hlinkClick r:id="rId4"/>
              </a:rPr>
              <a:t>https://transparencia.caupb.gov.br/balancoorcamentario/</a:t>
            </a:r>
            <a:endParaRPr lang="pt-BR" sz="1000" dirty="0"/>
          </a:p>
        </p:txBody>
      </p:sp>
      <p:graphicFrame>
        <p:nvGraphicFramePr>
          <p:cNvPr id="7" name="Objeto 6"/>
          <p:cNvGraphicFramePr>
            <a:graphicFrameLocks noChangeAspect="1"/>
          </p:cNvGraphicFramePr>
          <p:nvPr>
            <p:extLst>
              <p:ext uri="{D42A27DB-BD31-4B8C-83A1-F6EECF244321}">
                <p14:modId xmlns:p14="http://schemas.microsoft.com/office/powerpoint/2010/main" val="3381215972"/>
              </p:ext>
            </p:extLst>
          </p:nvPr>
        </p:nvGraphicFramePr>
        <p:xfrm>
          <a:off x="570205" y="1008233"/>
          <a:ext cx="7786687" cy="5418137"/>
        </p:xfrm>
        <a:graphic>
          <a:graphicData uri="http://schemas.openxmlformats.org/presentationml/2006/ole">
            <mc:AlternateContent xmlns:mc="http://schemas.openxmlformats.org/markup-compatibility/2006">
              <mc:Choice xmlns:v="urn:schemas-microsoft-com:vml" Requires="v">
                <p:oleObj spid="_x0000_s31762" name="Planilha" r:id="rId5" imgW="10334787" imgH="7191520" progId="Excel.Sheet.12">
                  <p:embed/>
                </p:oleObj>
              </mc:Choice>
              <mc:Fallback>
                <p:oleObj name="Planilha" r:id="rId5" imgW="10334787" imgH="7191520" progId="Excel.Sheet.12">
                  <p:embed/>
                  <p:pic>
                    <p:nvPicPr>
                      <p:cNvPr id="0" name=""/>
                      <p:cNvPicPr/>
                      <p:nvPr/>
                    </p:nvPicPr>
                    <p:blipFill>
                      <a:blip r:embed="rId6"/>
                      <a:stretch>
                        <a:fillRect/>
                      </a:stretch>
                    </p:blipFill>
                    <p:spPr>
                      <a:xfrm>
                        <a:off x="570205" y="1008233"/>
                        <a:ext cx="7786687" cy="5418137"/>
                      </a:xfrm>
                      <a:prstGeom prst="rect">
                        <a:avLst/>
                      </a:prstGeom>
                    </p:spPr>
                  </p:pic>
                </p:oleObj>
              </mc:Fallback>
            </mc:AlternateContent>
          </a:graphicData>
        </a:graphic>
      </p:graphicFrame>
    </p:spTree>
    <p:extLst>
      <p:ext uri="{BB962C8B-B14F-4D97-AF65-F5344CB8AC3E}">
        <p14:creationId xmlns:p14="http://schemas.microsoft.com/office/powerpoint/2010/main" val="69956765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Retângulo 2"/>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4" name="Espaço Reservado para Rodapé 1"/>
          <p:cNvSpPr>
            <a:spLocks noGrp="1"/>
          </p:cNvSpPr>
          <p:nvPr>
            <p:ph type="ftr" sz="quarter" idx="11"/>
          </p:nvPr>
        </p:nvSpPr>
        <p:spPr>
          <a:xfrm>
            <a:off x="677334" y="6474496"/>
            <a:ext cx="6297612" cy="365125"/>
          </a:xfrm>
        </p:spPr>
        <p:txBody>
          <a:bodyPr/>
          <a:lstStyle/>
          <a:p>
            <a:pPr rtl="0"/>
            <a:r>
              <a:rPr lang="pt-BR" noProof="0" dirty="0"/>
              <a:t>Relatório Integrado de Gestão 2023 - CAU/PB</a:t>
            </a:r>
          </a:p>
        </p:txBody>
      </p:sp>
      <p:sp>
        <p:nvSpPr>
          <p:cNvPr id="15" name="Espaço Reservado para Número de Slide 6"/>
          <p:cNvSpPr>
            <a:spLocks noGrp="1"/>
          </p:cNvSpPr>
          <p:nvPr>
            <p:ph type="sldNum" sz="quarter" idx="12"/>
          </p:nvPr>
        </p:nvSpPr>
        <p:spPr>
          <a:xfrm>
            <a:off x="10932811" y="6474496"/>
            <a:ext cx="683339" cy="365125"/>
          </a:xfrm>
        </p:spPr>
        <p:txBody>
          <a:bodyPr/>
          <a:lstStyle/>
          <a:p>
            <a:pPr rtl="0"/>
            <a:r>
              <a:rPr lang="pt-BR" noProof="0" dirty="0">
                <a:solidFill>
                  <a:srgbClr val="002060"/>
                </a:solidFill>
              </a:rPr>
              <a:t>113</a:t>
            </a:r>
          </a:p>
        </p:txBody>
      </p:sp>
      <p:sp>
        <p:nvSpPr>
          <p:cNvPr id="6" name="Retângulo 5"/>
          <p:cNvSpPr/>
          <p:nvPr/>
        </p:nvSpPr>
        <p:spPr>
          <a:xfrm>
            <a:off x="8009931" y="3428999"/>
            <a:ext cx="2737651" cy="553998"/>
          </a:xfrm>
          <a:prstGeom prst="rect">
            <a:avLst/>
          </a:prstGeom>
        </p:spPr>
        <p:txBody>
          <a:bodyPr wrap="square">
            <a:spAutoFit/>
          </a:bodyPr>
          <a:lstStyle/>
          <a:p>
            <a:r>
              <a:rPr lang="pt-BR" sz="1000" dirty="0"/>
              <a:t>Demonstração contábil completa disponível em: </a:t>
            </a:r>
            <a:r>
              <a:rPr lang="pt-BR" sz="1000" dirty="0">
                <a:hlinkClick r:id="rId3"/>
              </a:rPr>
              <a:t>https://transparencia.caupb.gov.br/balancofinanceiro/</a:t>
            </a:r>
            <a:endParaRPr lang="pt-BR" sz="1000" dirty="0"/>
          </a:p>
        </p:txBody>
      </p:sp>
      <p:graphicFrame>
        <p:nvGraphicFramePr>
          <p:cNvPr id="5" name="Objeto 4"/>
          <p:cNvGraphicFramePr>
            <a:graphicFrameLocks noChangeAspect="1"/>
          </p:cNvGraphicFramePr>
          <p:nvPr>
            <p:extLst>
              <p:ext uri="{D42A27DB-BD31-4B8C-83A1-F6EECF244321}">
                <p14:modId xmlns:p14="http://schemas.microsoft.com/office/powerpoint/2010/main" val="576365742"/>
              </p:ext>
            </p:extLst>
          </p:nvPr>
        </p:nvGraphicFramePr>
        <p:xfrm>
          <a:off x="677334" y="719931"/>
          <a:ext cx="6627813" cy="5418137"/>
        </p:xfrm>
        <a:graphic>
          <a:graphicData uri="http://schemas.openxmlformats.org/presentationml/2006/ole">
            <mc:AlternateContent xmlns:mc="http://schemas.openxmlformats.org/markup-compatibility/2006">
              <mc:Choice xmlns:v="urn:schemas-microsoft-com:vml" Requires="v">
                <p:oleObj spid="_x0000_s32785" name="Planilha" r:id="rId4" imgW="10334787" imgH="8448679" progId="Excel.Sheet.12">
                  <p:embed/>
                </p:oleObj>
              </mc:Choice>
              <mc:Fallback>
                <p:oleObj name="Planilha" r:id="rId4" imgW="10334787" imgH="8448679" progId="Excel.Sheet.12">
                  <p:embed/>
                  <p:pic>
                    <p:nvPicPr>
                      <p:cNvPr id="0" name=""/>
                      <p:cNvPicPr/>
                      <p:nvPr/>
                    </p:nvPicPr>
                    <p:blipFill>
                      <a:blip r:embed="rId5"/>
                      <a:stretch>
                        <a:fillRect/>
                      </a:stretch>
                    </p:blipFill>
                    <p:spPr>
                      <a:xfrm>
                        <a:off x="677334" y="719931"/>
                        <a:ext cx="6627813" cy="5418137"/>
                      </a:xfrm>
                      <a:prstGeom prst="rect">
                        <a:avLst/>
                      </a:prstGeom>
                    </p:spPr>
                  </p:pic>
                </p:oleObj>
              </mc:Fallback>
            </mc:AlternateContent>
          </a:graphicData>
        </a:graphic>
      </p:graphicFrame>
    </p:spTree>
    <p:extLst>
      <p:ext uri="{BB962C8B-B14F-4D97-AF65-F5344CB8AC3E}">
        <p14:creationId xmlns:p14="http://schemas.microsoft.com/office/powerpoint/2010/main" val="25106549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Retângulo 2"/>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4" name="Espaço Reservado para Rodapé 1"/>
          <p:cNvSpPr>
            <a:spLocks noGrp="1"/>
          </p:cNvSpPr>
          <p:nvPr>
            <p:ph type="ftr" sz="quarter" idx="11"/>
          </p:nvPr>
        </p:nvSpPr>
        <p:spPr>
          <a:xfrm>
            <a:off x="677334" y="6394286"/>
            <a:ext cx="6297612" cy="365125"/>
          </a:xfrm>
        </p:spPr>
        <p:txBody>
          <a:bodyPr/>
          <a:lstStyle/>
          <a:p>
            <a:pPr rtl="0"/>
            <a:r>
              <a:rPr lang="pt-BR" noProof="0" dirty="0"/>
              <a:t>Relatório Integrado de Gestão 2023 - CAU/PB</a:t>
            </a:r>
          </a:p>
        </p:txBody>
      </p:sp>
      <p:sp>
        <p:nvSpPr>
          <p:cNvPr id="15" name="Espaço Reservado para Número de Slide 6"/>
          <p:cNvSpPr>
            <a:spLocks noGrp="1"/>
          </p:cNvSpPr>
          <p:nvPr>
            <p:ph type="sldNum" sz="quarter" idx="12"/>
          </p:nvPr>
        </p:nvSpPr>
        <p:spPr>
          <a:xfrm>
            <a:off x="10948853" y="6394286"/>
            <a:ext cx="683339" cy="365125"/>
          </a:xfrm>
        </p:spPr>
        <p:txBody>
          <a:bodyPr/>
          <a:lstStyle/>
          <a:p>
            <a:pPr rtl="0"/>
            <a:r>
              <a:rPr lang="pt-BR" noProof="0" dirty="0">
                <a:solidFill>
                  <a:srgbClr val="002060"/>
                </a:solidFill>
              </a:rPr>
              <a:t>114</a:t>
            </a:r>
          </a:p>
        </p:txBody>
      </p:sp>
      <p:sp>
        <p:nvSpPr>
          <p:cNvPr id="10" name="Retângulo 9"/>
          <p:cNvSpPr/>
          <p:nvPr/>
        </p:nvSpPr>
        <p:spPr>
          <a:xfrm>
            <a:off x="6400800" y="3228945"/>
            <a:ext cx="3403978" cy="400110"/>
          </a:xfrm>
          <a:prstGeom prst="rect">
            <a:avLst/>
          </a:prstGeom>
        </p:spPr>
        <p:txBody>
          <a:bodyPr wrap="square">
            <a:spAutoFit/>
          </a:bodyPr>
          <a:lstStyle/>
          <a:p>
            <a:r>
              <a:rPr lang="pt-BR" sz="1000" dirty="0"/>
              <a:t>Demonstração contábil completa disponível em:</a:t>
            </a:r>
          </a:p>
          <a:p>
            <a:r>
              <a:rPr lang="pt-BR" sz="1000" dirty="0">
                <a:hlinkClick r:id="rId3"/>
              </a:rPr>
              <a:t>https://transparencia.caupb.gov.br/caixa/</a:t>
            </a:r>
            <a:endParaRPr lang="pt-BR" sz="1000" dirty="0"/>
          </a:p>
        </p:txBody>
      </p:sp>
      <p:graphicFrame>
        <p:nvGraphicFramePr>
          <p:cNvPr id="6" name="Objeto 5"/>
          <p:cNvGraphicFramePr>
            <a:graphicFrameLocks noChangeAspect="1"/>
          </p:cNvGraphicFramePr>
          <p:nvPr>
            <p:extLst>
              <p:ext uri="{D42A27DB-BD31-4B8C-83A1-F6EECF244321}">
                <p14:modId xmlns:p14="http://schemas.microsoft.com/office/powerpoint/2010/main" val="497135905"/>
              </p:ext>
            </p:extLst>
          </p:nvPr>
        </p:nvGraphicFramePr>
        <p:xfrm>
          <a:off x="575725" y="0"/>
          <a:ext cx="5215475" cy="6428464"/>
        </p:xfrm>
        <a:graphic>
          <a:graphicData uri="http://schemas.openxmlformats.org/presentationml/2006/ole">
            <mc:AlternateContent xmlns:mc="http://schemas.openxmlformats.org/markup-compatibility/2006">
              <mc:Choice xmlns:v="urn:schemas-microsoft-com:vml" Requires="v">
                <p:oleObj spid="_x0000_s19520" name="Planilha" r:id="rId4" imgW="7210598" imgH="8886837" progId="Excel.Sheet.12">
                  <p:embed/>
                </p:oleObj>
              </mc:Choice>
              <mc:Fallback>
                <p:oleObj name="Planilha" r:id="rId4" imgW="7210598" imgH="8886837" progId="Excel.Sheet.12">
                  <p:embed/>
                  <p:pic>
                    <p:nvPicPr>
                      <p:cNvPr id="0" name=""/>
                      <p:cNvPicPr/>
                      <p:nvPr/>
                    </p:nvPicPr>
                    <p:blipFill>
                      <a:blip r:embed="rId5"/>
                      <a:stretch>
                        <a:fillRect/>
                      </a:stretch>
                    </p:blipFill>
                    <p:spPr>
                      <a:xfrm>
                        <a:off x="575725" y="0"/>
                        <a:ext cx="5215475" cy="6428464"/>
                      </a:xfrm>
                      <a:prstGeom prst="rect">
                        <a:avLst/>
                      </a:prstGeom>
                    </p:spPr>
                  </p:pic>
                </p:oleObj>
              </mc:Fallback>
            </mc:AlternateContent>
          </a:graphicData>
        </a:graphic>
      </p:graphicFrame>
    </p:spTree>
    <p:extLst>
      <p:ext uri="{BB962C8B-B14F-4D97-AF65-F5344CB8AC3E}">
        <p14:creationId xmlns:p14="http://schemas.microsoft.com/office/powerpoint/2010/main" val="336137948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10328"/>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64892" y="6410328"/>
            <a:ext cx="683339" cy="365125"/>
          </a:xfrm>
        </p:spPr>
        <p:txBody>
          <a:bodyPr/>
          <a:lstStyle/>
          <a:p>
            <a:pPr rtl="0"/>
            <a:fld id="{5A4A7955-6230-48B4-BD8B-A7C460F75945}" type="slidenum">
              <a:rPr lang="pt-BR" noProof="0" smtClean="0">
                <a:solidFill>
                  <a:srgbClr val="002060"/>
                </a:solidFill>
              </a:rPr>
              <a:t>129</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464743" y="1"/>
            <a:ext cx="5636525" cy="1015663"/>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ea typeface="Calibri" panose="020F0502020204030204" pitchFamily="34" charset="0"/>
                <a:cs typeface="Calibri" panose="020F0502020204030204" pitchFamily="34" charset="0"/>
              </a:rPr>
              <a:t>GESTÃO DE LICITAÇÕES E CONTRATOS </a:t>
            </a:r>
            <a:endParaRPr lang="pt-BR" b="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Retângulo 37"/>
          <p:cNvSpPr/>
          <p:nvPr/>
        </p:nvSpPr>
        <p:spPr>
          <a:xfrm>
            <a:off x="418408" y="1302265"/>
            <a:ext cx="11254977" cy="4185761"/>
          </a:xfrm>
          <a:prstGeom prst="rect">
            <a:avLst/>
          </a:prstGeom>
        </p:spPr>
        <p:txBody>
          <a:bodyPr wrap="square" numCol="1" spcCol="360000">
            <a:spAutoFit/>
          </a:bodyPr>
          <a:lstStyle/>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dirty="0">
                <a:latin typeface="Calibri" panose="020F0502020204030204" pitchFamily="34" charset="0"/>
                <a:ea typeface="Calibri" panose="020F0502020204030204" pitchFamily="34" charset="0"/>
                <a:cs typeface="Calibri" panose="020F0502020204030204" pitchFamily="34" charset="0"/>
              </a:rPr>
              <a:t>As Demonstrações Contábeis do CAU/PB estão fundamentadas na Lei nº 4.320/1964 e em consonância com o Manual de Contabilidade aplicado ao Setor Público, aprovado pela Portaria Conjunta STN/SOF nº 01/14, e Portaria STN n° 700 de 10/12/2014, 8ª edição, e com as Normas Brasileiras de Contabilidade aplicadas ao setor público, conforme NBC TSP Estrutura conceitual, NBC TSP 07, NBC TSP 11 e NBC TSP 17.</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dirty="0">
                <a:latin typeface="Calibri" panose="020F0502020204030204" pitchFamily="34" charset="0"/>
                <a:ea typeface="Calibri" panose="020F0502020204030204" pitchFamily="34" charset="0"/>
                <a:cs typeface="Calibri" panose="020F0502020204030204" pitchFamily="34" charset="0"/>
              </a:rPr>
              <a:t>As demonstrações contábeis emitidas pelo CAU/PB são o Balanço patrimonial, Balanço orçamentário, Balanço financeiro, Demonstração das variações patrimoniais e Demonstração do fluxo de caixa.</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dirty="0">
                <a:latin typeface="Calibri" panose="020F0502020204030204" pitchFamily="34" charset="0"/>
                <a:ea typeface="Calibri" panose="020F0502020204030204" pitchFamily="34" charset="0"/>
                <a:cs typeface="Calibri" panose="020F0502020204030204" pitchFamily="34" charset="0"/>
              </a:rPr>
              <a:t>Os resultados apurados pelo CAU/PB em seus demonstrativos contábeis </a:t>
            </a:r>
            <a:r>
              <a:rPr lang="pt-BR" sz="1400" dirty="0" smtClean="0">
                <a:latin typeface="Calibri" panose="020F0502020204030204" pitchFamily="34" charset="0"/>
                <a:ea typeface="Calibri" panose="020F0502020204030204" pitchFamily="34" charset="0"/>
                <a:cs typeface="Calibri" panose="020F0502020204030204" pitchFamily="34" charset="0"/>
              </a:rPr>
              <a:t>do Exercício de </a:t>
            </a:r>
            <a:r>
              <a:rPr lang="pt-BR" sz="1400" dirty="0">
                <a:latin typeface="Calibri" panose="020F0502020204030204" pitchFamily="34" charset="0"/>
                <a:ea typeface="Calibri" panose="020F0502020204030204" pitchFamily="34" charset="0"/>
                <a:cs typeface="Calibri" panose="020F0502020204030204" pitchFamily="34" charset="0"/>
              </a:rPr>
              <a:t>2023 foram todos superavitários.</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r>
              <a:rPr lang="pt-BR" sz="1400" dirty="0">
                <a:latin typeface="Calibri" panose="020F0502020204030204" pitchFamily="34" charset="0"/>
                <a:ea typeface="Calibri" panose="020F0502020204030204" pitchFamily="34" charset="0"/>
                <a:cs typeface="Calibri" panose="020F0502020204030204" pitchFamily="34" charset="0"/>
              </a:rPr>
              <a:t>Declara-se que as informações constantes das demonstrações contábeis, regidas pelas diretrizes do Manual de Contabilidade Aplicada ao Setor Público (MCASP) e Normas Brasileiras de Contabilidade Aplicadas ao Setor Público (NBCs TSP), do Conselho Federal de Contabilidade (CFC), relativas ao período de janeiro a </a:t>
            </a:r>
            <a:r>
              <a:rPr lang="pt-BR" sz="1400" dirty="0" smtClean="0">
                <a:latin typeface="Calibri" panose="020F0502020204030204" pitchFamily="34" charset="0"/>
                <a:ea typeface="Calibri" panose="020F0502020204030204" pitchFamily="34" charset="0"/>
                <a:cs typeface="Calibri" panose="020F0502020204030204" pitchFamily="34" charset="0"/>
              </a:rPr>
              <a:t>dezembro </a:t>
            </a:r>
            <a:r>
              <a:rPr lang="pt-BR" sz="1400" dirty="0">
                <a:latin typeface="Calibri" panose="020F0502020204030204" pitchFamily="34" charset="0"/>
                <a:ea typeface="Calibri" panose="020F0502020204030204" pitchFamily="34" charset="0"/>
                <a:cs typeface="Calibri" panose="020F0502020204030204" pitchFamily="34" charset="0"/>
              </a:rPr>
              <a:t>de </a:t>
            </a:r>
            <a:r>
              <a:rPr lang="pt-BR" sz="1400" dirty="0" smtClean="0">
                <a:latin typeface="Calibri" panose="020F0502020204030204" pitchFamily="34" charset="0"/>
                <a:ea typeface="Calibri" panose="020F0502020204030204" pitchFamily="34" charset="0"/>
                <a:cs typeface="Calibri" panose="020F0502020204030204" pitchFamily="34" charset="0"/>
              </a:rPr>
              <a:t>2023, </a:t>
            </a:r>
            <a:r>
              <a:rPr lang="pt-BR" sz="1400" dirty="0">
                <a:latin typeface="Calibri" panose="020F0502020204030204" pitchFamily="34" charset="0"/>
                <a:ea typeface="Calibri" panose="020F0502020204030204" pitchFamily="34" charset="0"/>
                <a:cs typeface="Calibri" panose="020F0502020204030204" pitchFamily="34" charset="0"/>
              </a:rPr>
              <a:t>refletem nos seus aspectos mais relevantes a situação orçamentária, financeira e patrimonial do Conselho de Arquitetura e Urbanismo da Paraíba(CAU/PB).</a:t>
            </a: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lvl="0" algn="r"/>
            <a:r>
              <a:rPr lang="pt-BR" sz="1400" dirty="0">
                <a:latin typeface="Calibri" panose="020F0502020204030204" pitchFamily="34" charset="0"/>
                <a:ea typeface="Calibri" panose="020F0502020204030204" pitchFamily="34" charset="0"/>
                <a:cs typeface="Calibri" panose="020F0502020204030204" pitchFamily="34" charset="0"/>
              </a:rPr>
              <a:t>Mônica Cristina Vieira Smith</a:t>
            </a:r>
          </a:p>
          <a:p>
            <a:pPr lvl="0" algn="r"/>
            <a:r>
              <a:rPr lang="pt-BR" sz="1400" dirty="0">
                <a:latin typeface="Calibri" panose="020F0502020204030204" pitchFamily="34" charset="0"/>
                <a:ea typeface="Calibri" panose="020F0502020204030204" pitchFamily="34" charset="0"/>
                <a:cs typeface="Calibri" panose="020F0502020204030204" pitchFamily="34" charset="0"/>
              </a:rPr>
              <a:t>Contadora - CRC/PB 005920/O-3</a:t>
            </a:r>
          </a:p>
        </p:txBody>
      </p:sp>
      <p:sp>
        <p:nvSpPr>
          <p:cNvPr id="14" name="Retângulo 13"/>
          <p:cNvSpPr/>
          <p:nvPr/>
        </p:nvSpPr>
        <p:spPr>
          <a:xfrm>
            <a:off x="518615" y="1"/>
            <a:ext cx="10972800"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r>
              <a:rPr lang="pt-BR" sz="2400" dirty="0">
                <a:solidFill>
                  <a:schemeClr val="accent6"/>
                </a:solidFill>
                <a:latin typeface="Calibri" panose="020F0502020204030204" pitchFamily="34" charset="0"/>
                <a:ea typeface="Calibri" panose="020F0502020204030204" pitchFamily="34" charset="0"/>
                <a:cs typeface="Calibri" panose="020F0502020204030204" pitchFamily="34" charset="0"/>
              </a:rPr>
              <a:t>INFORMAÇÕES ORÇAMENTÁRIAS, FINANCEIRAS E CONTÁBEIS</a:t>
            </a:r>
          </a:p>
          <a:p>
            <a:r>
              <a:rPr lang="pt-BR" sz="2400" b="1" dirty="0">
                <a:solidFill>
                  <a:schemeClr val="accent6"/>
                </a:solidFill>
                <a:latin typeface="Calibri" panose="020F0502020204030204" pitchFamily="34" charset="0"/>
                <a:ea typeface="Calibri" panose="020F0502020204030204" pitchFamily="34" charset="0"/>
                <a:cs typeface="Calibri" panose="020F0502020204030204" pitchFamily="34" charset="0"/>
              </a:rPr>
              <a:t>NOTAS EXPLICATIVAS ÀS DEMONSTRAÇÕES CONTÁBEIS </a:t>
            </a:r>
            <a:endParaRPr lang="pt-BR" b="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tângulo 7"/>
          <p:cNvSpPr/>
          <p:nvPr/>
        </p:nvSpPr>
        <p:spPr>
          <a:xfrm>
            <a:off x="463305" y="5850171"/>
            <a:ext cx="6096000" cy="246221"/>
          </a:xfrm>
          <a:prstGeom prst="rect">
            <a:avLst/>
          </a:prstGeom>
        </p:spPr>
        <p:txBody>
          <a:bodyPr>
            <a:spAutoFit/>
          </a:bodyPr>
          <a:lstStyle/>
          <a:p>
            <a:r>
              <a:rPr lang="pt-BR" sz="1000" dirty="0"/>
              <a:t>Notas explicativas completas e disponíveis em: </a:t>
            </a:r>
            <a:r>
              <a:rPr lang="pt-BR" sz="1000" dirty="0">
                <a:hlinkClick r:id="rId3"/>
              </a:rPr>
              <a:t>https://transparencia.caupb.gov.br/notasexplicativas/</a:t>
            </a:r>
            <a:endParaRPr lang="pt-BR" sz="1000" dirty="0"/>
          </a:p>
        </p:txBody>
      </p:sp>
    </p:spTree>
    <p:extLst>
      <p:ext uri="{BB962C8B-B14F-4D97-AF65-F5344CB8AC3E}">
        <p14:creationId xmlns:p14="http://schemas.microsoft.com/office/powerpoint/2010/main" val="3056590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32264" y="1528548"/>
            <a:ext cx="10963701" cy="4770537"/>
          </a:xfrm>
          <a:prstGeom prst="rect">
            <a:avLst/>
          </a:prstGeom>
          <a:noFill/>
        </p:spPr>
        <p:txBody>
          <a:bodyPr wrap="square" numCol="2" spcCol="360000">
            <a:spAutoFit/>
          </a:bodyPr>
          <a:lstStyle/>
          <a:p>
            <a:pPr algn="just"/>
            <a:r>
              <a:rPr lang="pt-BR" sz="1400" dirty="0" smtClean="0">
                <a:latin typeface="Calibri" panose="020F0502020204030204" pitchFamily="34" charset="0"/>
                <a:cs typeface="Calibri" panose="020F0502020204030204" pitchFamily="34" charset="0"/>
              </a:rPr>
              <a:t>O </a:t>
            </a:r>
            <a:r>
              <a:rPr lang="pt-BR" sz="1400" dirty="0">
                <a:latin typeface="Calibri" panose="020F0502020204030204" pitchFamily="34" charset="0"/>
                <a:cs typeface="Calibri" panose="020F0502020204030204" pitchFamily="34" charset="0"/>
              </a:rPr>
              <a:t>Conselho de Arquitetura e Urbanismo da Paraíba (CAU/PB), instituído como autarquia federal pela </a:t>
            </a:r>
            <a:r>
              <a:rPr lang="pt-BR" sz="1400" dirty="0">
                <a:latin typeface="Calibri" panose="020F0502020204030204" pitchFamily="34" charset="0"/>
                <a:cs typeface="Calibri" panose="020F0502020204030204" pitchFamily="34" charset="0"/>
                <a:hlinkClick r:id="rId2"/>
              </a:rPr>
              <a:t>Lei Federal nº 12.378/2010</a:t>
            </a:r>
            <a:r>
              <a:rPr lang="pt-BR" sz="1400" dirty="0">
                <a:latin typeface="Calibri" panose="020F0502020204030204" pitchFamily="34" charset="0"/>
                <a:cs typeface="Calibri" panose="020F0502020204030204" pitchFamily="34" charset="0"/>
              </a:rPr>
              <a:t>, desempenha um papel crucial na orientação, disciplina e fiscalização do exercício da profissão de Arquitetura e Urbanismo em todo o território paraibano. Comprometido com a preservação dos princípios éticos e disciplinares que regem a classe, bem como com o aprimoramento contínuo das práticas profissionais, o CAU/PB se dedica incansavelmente à missão de zelar pela excelência e integridade da atividade arquitetônica e urbanística no estado</a:t>
            </a:r>
            <a:r>
              <a:rPr lang="pt-BR" sz="1400" dirty="0" smtClean="0">
                <a:latin typeface="Calibri" panose="020F0502020204030204" pitchFamily="34" charset="0"/>
                <a:cs typeface="Calibri" panose="020F0502020204030204" pitchFamily="34" charset="0"/>
              </a:rPr>
              <a:t>.</a:t>
            </a:r>
          </a:p>
          <a:p>
            <a:pPr algn="just"/>
            <a:endParaRPr lang="pt-BR" sz="1400" dirty="0" smtClean="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Desde sua criação, o CAU/PB tem sido um agente ativo na promoção da valorização da profissão e na salvaguarda do patrimônio cultural e ambiental da Paraíba. Ao longo dos anos, temos consolidado nossa presença e influência no cenário urbano e arquitetônico paraibano, estabelecendo parcerias estratégicas com entidades públicas e privadas. Por meio de uma abordagem colaborativa, buscamos incessantemente elevar a qualidade de vida dos cidadãos, contribuindo para o desenvolvimento sustentável e equitativo da região.</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O CAU/PB não apenas se destaca como um órgão fiscalizador, mas também como uma voz ativa na defesa dos interesses da arquitetura e urbanismo na Paraíba. Nossa atuação integrada com a sociedade reflete nosso compromisso em garantir um futuro mais promissor, sustentável e harmonioso para nosso estado. Estamos empenhados em continuar sendo catalisadores de mudanças positivas, promovendo o diálogo construtivo e ações concretas que visam à construção de um ambiente urbano mais inclusivo, resiliente e inspirador para todos os paraibanos</a:t>
            </a:r>
            <a:r>
              <a:rPr lang="pt-BR" sz="1400" dirty="0" smtClean="0">
                <a:latin typeface="Calibri" panose="020F0502020204030204" pitchFamily="34" charset="0"/>
                <a:cs typeface="Calibri" panose="020F0502020204030204" pitchFamily="34" charset="0"/>
              </a:rPr>
              <a:t>.</a:t>
            </a:r>
          </a:p>
          <a:p>
            <a:pPr algn="just"/>
            <a:endParaRPr lang="pt-BR" sz="1400" dirty="0" smtClean="0">
              <a:latin typeface="Calibri" panose="020F0502020204030204" pitchFamily="34" charset="0"/>
              <a:cs typeface="Calibri" panose="020F0502020204030204" pitchFamily="34" charset="0"/>
            </a:endParaRPr>
          </a:p>
          <a:p>
            <a:pPr algn="just"/>
            <a:endParaRPr lang="pt-BR" sz="1400" dirty="0" smtClean="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68911"/>
            <a:ext cx="6297612" cy="365125"/>
          </a:xfrm>
        </p:spPr>
        <p:txBody>
          <a:bodyPr/>
          <a:lstStyle/>
          <a:p>
            <a:pPr rtl="0"/>
            <a:r>
              <a:rPr lang="pt-BR" noProof="0" dirty="0"/>
              <a:t>Relatório Integrado de Gestão 2023 - CAU/PB</a:t>
            </a:r>
          </a:p>
        </p:txBody>
      </p:sp>
      <p:sp>
        <p:nvSpPr>
          <p:cNvPr id="8" name="Espaço Reservado para Número de Slide 7"/>
          <p:cNvSpPr>
            <a:spLocks noGrp="1"/>
          </p:cNvSpPr>
          <p:nvPr>
            <p:ph type="sldNum" sz="quarter" idx="12"/>
          </p:nvPr>
        </p:nvSpPr>
        <p:spPr>
          <a:xfrm>
            <a:off x="10719719" y="6368911"/>
            <a:ext cx="683339" cy="365125"/>
          </a:xfrm>
        </p:spPr>
        <p:txBody>
          <a:bodyPr/>
          <a:lstStyle/>
          <a:p>
            <a:pPr rtl="0"/>
            <a:fld id="{5A4A7955-6230-48B4-BD8B-A7C460F75945}" type="slidenum">
              <a:rPr lang="pt-BR" noProof="0" smtClean="0">
                <a:solidFill>
                  <a:srgbClr val="002060"/>
                </a:solidFill>
              </a:rPr>
              <a:t>13</a:t>
            </a:fld>
            <a:endParaRPr lang="pt-BR" noProof="0" dirty="0">
              <a:solidFill>
                <a:srgbClr val="002060"/>
              </a:solidFill>
            </a:endParaRPr>
          </a:p>
        </p:txBody>
      </p:sp>
      <p:sp>
        <p:nvSpPr>
          <p:cNvPr id="17" name="Retângulo 16"/>
          <p:cNvSpPr/>
          <p:nvPr/>
        </p:nvSpPr>
        <p:spPr>
          <a:xfrm>
            <a:off x="518615" y="449871"/>
            <a:ext cx="7328848" cy="369332"/>
          </a:xfrm>
          <a:prstGeom prst="rect">
            <a:avLst/>
          </a:prstGeom>
        </p:spPr>
        <p:txBody>
          <a:bodyPr wrap="square">
            <a:spAutoFit/>
          </a:bodyPr>
          <a:lstStyle/>
          <a:p>
            <a:r>
              <a:rPr lang="pt-BR" b="1" dirty="0">
                <a:solidFill>
                  <a:srgbClr val="B2160A"/>
                </a:solidFill>
                <a:latin typeface="AkzidenzGroteskBQ-BdCnd"/>
              </a:rPr>
              <a:t>O CONSELHO DE ARQUITETURA E URBANISMO DA PARAÍBA </a:t>
            </a:r>
          </a:p>
        </p:txBody>
      </p:sp>
    </p:spTree>
    <p:extLst>
      <p:ext uri="{BB962C8B-B14F-4D97-AF65-F5344CB8AC3E}">
        <p14:creationId xmlns:p14="http://schemas.microsoft.com/office/powerpoint/2010/main" val="58290532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130</a:t>
            </a:fld>
            <a:endParaRPr lang="pt-BR" noProof="0" dirty="0"/>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8" name="Retângulo 7"/>
          <p:cNvSpPr/>
          <p:nvPr/>
        </p:nvSpPr>
        <p:spPr>
          <a:xfrm>
            <a:off x="463305" y="5850171"/>
            <a:ext cx="6096000" cy="246221"/>
          </a:xfrm>
          <a:prstGeom prst="rect">
            <a:avLst/>
          </a:prstGeom>
        </p:spPr>
        <p:txBody>
          <a:bodyPr>
            <a:spAutoFit/>
          </a:bodyPr>
          <a:lstStyle/>
          <a:p>
            <a:r>
              <a:rPr lang="pt-BR" sz="1000" dirty="0"/>
              <a:t>Notas explicativas completas e disponíveis em: </a:t>
            </a:r>
            <a:r>
              <a:rPr lang="pt-BR" sz="1000" dirty="0">
                <a:hlinkClick r:id="rId3"/>
              </a:rPr>
              <a:t>https://transparencia.caupb.gov.br/notasexplicativas/</a:t>
            </a:r>
            <a:endParaRPr lang="pt-BR" sz="1000" dirty="0"/>
          </a:p>
        </p:txBody>
      </p:sp>
      <p:pic>
        <p:nvPicPr>
          <p:cNvPr id="12" name="Imagem 11"/>
          <p:cNvPicPr>
            <a:picLocks noChangeAspect="1"/>
          </p:cNvPicPr>
          <p:nvPr/>
        </p:nvPicPr>
        <p:blipFill rotWithShape="1">
          <a:blip r:embed="rId4"/>
          <a:srcRect l="10410" t="33226" r="47948" b="25162"/>
          <a:stretch/>
        </p:blipFill>
        <p:spPr>
          <a:xfrm>
            <a:off x="24553" y="17892"/>
            <a:ext cx="12142893" cy="6822217"/>
          </a:xfrm>
          <a:prstGeom prst="rect">
            <a:avLst/>
          </a:prstGeom>
        </p:spPr>
      </p:pic>
    </p:spTree>
    <p:extLst>
      <p:ext uri="{BB962C8B-B14F-4D97-AF65-F5344CB8AC3E}">
        <p14:creationId xmlns:p14="http://schemas.microsoft.com/office/powerpoint/2010/main" val="263167279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13649" y="-19889"/>
            <a:ext cx="12214747" cy="2011043"/>
          </a:xfrm>
          <a:prstGeom prst="rect">
            <a:avLst/>
          </a:prstGeom>
          <a:solidFill>
            <a:srgbClr val="25241C"/>
          </a:solidFill>
          <a:ln>
            <a:solidFill>
              <a:srgbClr val="25241C"/>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pic>
        <p:nvPicPr>
          <p:cNvPr id="5" name="Imagem 4"/>
          <p:cNvPicPr>
            <a:picLocks noChangeAspect="1"/>
          </p:cNvPicPr>
          <p:nvPr/>
        </p:nvPicPr>
        <p:blipFill rotWithShape="1">
          <a:blip r:embed="rId2"/>
          <a:srcRect l="14664" t="27374" r="15821" b="12419"/>
          <a:stretch/>
        </p:blipFill>
        <p:spPr>
          <a:xfrm>
            <a:off x="0" y="955343"/>
            <a:ext cx="12192000" cy="5936776"/>
          </a:xfrm>
          <a:prstGeom prst="rect">
            <a:avLst/>
          </a:prstGeom>
          <a:ln>
            <a:solidFill>
              <a:srgbClr val="25241C"/>
            </a:solidFill>
          </a:ln>
        </p:spPr>
      </p:pic>
      <p:sp>
        <p:nvSpPr>
          <p:cNvPr id="6" name="Espaço Reservado para Rodapé 5"/>
          <p:cNvSpPr>
            <a:spLocks noGrp="1"/>
          </p:cNvSpPr>
          <p:nvPr>
            <p:ph type="ftr" sz="quarter" idx="11"/>
          </p:nvPr>
        </p:nvSpPr>
        <p:spPr>
          <a:xfrm>
            <a:off x="677334" y="6426370"/>
            <a:ext cx="6297612" cy="365125"/>
          </a:xfrm>
        </p:spPr>
        <p:txBody>
          <a:bodyPr/>
          <a:lstStyle/>
          <a:p>
            <a:pPr rtl="0"/>
            <a:r>
              <a:rPr lang="pt-BR" noProof="0" dirty="0"/>
              <a:t>Relatório Integrado de Gestão 2023 - CAU/PB</a:t>
            </a:r>
          </a:p>
        </p:txBody>
      </p:sp>
      <p:sp>
        <p:nvSpPr>
          <p:cNvPr id="2" name="Espaço Reservado para Número de Slide 1"/>
          <p:cNvSpPr>
            <a:spLocks noGrp="1"/>
          </p:cNvSpPr>
          <p:nvPr>
            <p:ph type="sldNum" sz="quarter" idx="12"/>
          </p:nvPr>
        </p:nvSpPr>
        <p:spPr>
          <a:xfrm>
            <a:off x="11301779" y="6426370"/>
            <a:ext cx="683339" cy="365125"/>
          </a:xfrm>
        </p:spPr>
        <p:txBody>
          <a:bodyPr/>
          <a:lstStyle/>
          <a:p>
            <a:pPr rtl="0"/>
            <a:fld id="{5A4A7955-6230-48B4-BD8B-A7C460F75945}" type="slidenum">
              <a:rPr lang="pt-BR" noProof="0" smtClean="0">
                <a:solidFill>
                  <a:schemeClr val="bg1"/>
                </a:solidFill>
              </a:rPr>
              <a:t>131</a:t>
            </a:fld>
            <a:endParaRPr lang="pt-BR" noProof="0" dirty="0">
              <a:solidFill>
                <a:schemeClr val="bg1"/>
              </a:solidFill>
            </a:endParaRPr>
          </a:p>
        </p:txBody>
      </p:sp>
      <p:pic>
        <p:nvPicPr>
          <p:cNvPr id="4" name="Imagem 3"/>
          <p:cNvPicPr>
            <a:picLocks noChangeAspect="1"/>
          </p:cNvPicPr>
          <p:nvPr/>
        </p:nvPicPr>
        <p:blipFill>
          <a:blip r:embed="rId3"/>
          <a:stretch>
            <a:fillRect/>
          </a:stretch>
        </p:blipFill>
        <p:spPr>
          <a:xfrm>
            <a:off x="6086479" y="3419476"/>
            <a:ext cx="19041" cy="19047"/>
          </a:xfrm>
          <a:prstGeom prst="rect">
            <a:avLst/>
          </a:prstGeom>
        </p:spPr>
      </p:pic>
      <p:sp>
        <p:nvSpPr>
          <p:cNvPr id="7" name="Retângulo 6"/>
          <p:cNvSpPr/>
          <p:nvPr/>
        </p:nvSpPr>
        <p:spPr>
          <a:xfrm>
            <a:off x="1910687" y="1155238"/>
            <a:ext cx="8079474" cy="2011043"/>
          </a:xfrm>
          <a:prstGeom prst="rect">
            <a:avLst/>
          </a:prstGeom>
          <a:solidFill>
            <a:srgbClr val="25241C"/>
          </a:solidFill>
          <a:ln>
            <a:solidFill>
              <a:srgbClr val="25241C"/>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CaixaDeTexto 2"/>
          <p:cNvSpPr txBox="1"/>
          <p:nvPr/>
        </p:nvSpPr>
        <p:spPr>
          <a:xfrm>
            <a:off x="1277981" y="2109932"/>
            <a:ext cx="9655078" cy="2283339"/>
          </a:xfrm>
          <a:prstGeom prst="rect">
            <a:avLst/>
          </a:prstGeom>
        </p:spPr>
        <p:txBody>
          <a:bodyPr wrap="square" numCol="2" spcCol="360000" rtlCol="0">
            <a:noAutofit/>
          </a:bodyPr>
          <a:lstStyle/>
          <a:p>
            <a:pPr marL="0" indent="0" algn="just">
              <a:lnSpc>
                <a:spcPct val="100000"/>
              </a:lnSpc>
              <a:buNone/>
            </a:pPr>
            <a:r>
              <a:rPr lang="pt-BR" sz="3200" b="1" dirty="0">
                <a:solidFill>
                  <a:schemeClr val="bg1"/>
                </a:solidFill>
                <a:latin typeface="DaxCompact-ExtraBold"/>
                <a:cs typeface="Arial" panose="020B0604020202020204" pitchFamily="34" charset="0"/>
              </a:rPr>
              <a:t>6. Anexos e apêndices</a:t>
            </a:r>
          </a:p>
        </p:txBody>
      </p:sp>
    </p:spTree>
    <p:extLst>
      <p:ext uri="{BB962C8B-B14F-4D97-AF65-F5344CB8AC3E}">
        <p14:creationId xmlns:p14="http://schemas.microsoft.com/office/powerpoint/2010/main" val="61233523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412750" y="71437"/>
            <a:ext cx="4794250" cy="6791854"/>
          </a:xfrm>
          <a:prstGeom prst="rect">
            <a:avLst/>
          </a:prstGeom>
        </p:spPr>
      </p:pic>
      <p:sp>
        <p:nvSpPr>
          <p:cNvPr id="2" name="Espaço Reservado para Rodapé 1"/>
          <p:cNvSpPr>
            <a:spLocks noGrp="1"/>
          </p:cNvSpPr>
          <p:nvPr>
            <p:ph type="ftr" sz="quarter" idx="11"/>
          </p:nvPr>
        </p:nvSpPr>
        <p:spPr>
          <a:xfrm>
            <a:off x="677334" y="6474496"/>
            <a:ext cx="6297612" cy="365125"/>
          </a:xfrm>
        </p:spPr>
        <p:txBody>
          <a:bodyPr/>
          <a:lstStyle/>
          <a:p>
            <a:pPr rtl="0"/>
            <a:r>
              <a:rPr lang="pt-BR" noProof="0" dirty="0" smtClean="0"/>
              <a:t>Relatório Integrado de Gestão 2023 - CAU/PB</a:t>
            </a:r>
            <a:endParaRPr lang="pt-BR" noProof="0" dirty="0"/>
          </a:p>
        </p:txBody>
      </p:sp>
      <p:sp>
        <p:nvSpPr>
          <p:cNvPr id="3" name="Espaço Reservado para Número de Slide 2"/>
          <p:cNvSpPr>
            <a:spLocks noGrp="1"/>
          </p:cNvSpPr>
          <p:nvPr>
            <p:ph type="sldNum" sz="quarter" idx="12"/>
          </p:nvPr>
        </p:nvSpPr>
        <p:spPr>
          <a:xfrm>
            <a:off x="11414074" y="6474496"/>
            <a:ext cx="683339" cy="365125"/>
          </a:xfrm>
        </p:spPr>
        <p:txBody>
          <a:bodyPr/>
          <a:lstStyle/>
          <a:p>
            <a:pPr rtl="0"/>
            <a:fld id="{5A4A7955-6230-48B4-BD8B-A7C460F75945}" type="slidenum">
              <a:rPr lang="pt-BR" noProof="0" smtClean="0">
                <a:solidFill>
                  <a:srgbClr val="002060"/>
                </a:solidFill>
              </a:rPr>
              <a:t>132</a:t>
            </a:fld>
            <a:endParaRPr lang="pt-BR" noProof="0" dirty="0">
              <a:solidFill>
                <a:srgbClr val="002060"/>
              </a:solidFill>
            </a:endParaRPr>
          </a:p>
        </p:txBody>
      </p:sp>
      <p:pic>
        <p:nvPicPr>
          <p:cNvPr id="7" name="Imagem 6"/>
          <p:cNvPicPr>
            <a:picLocks noChangeAspect="1"/>
          </p:cNvPicPr>
          <p:nvPr/>
        </p:nvPicPr>
        <p:blipFill>
          <a:blip r:embed="rId3"/>
          <a:stretch>
            <a:fillRect/>
          </a:stretch>
        </p:blipFill>
        <p:spPr>
          <a:xfrm>
            <a:off x="4154487" y="71437"/>
            <a:ext cx="4442585" cy="6284917"/>
          </a:xfrm>
          <a:prstGeom prst="rect">
            <a:avLst/>
          </a:prstGeom>
        </p:spPr>
      </p:pic>
      <p:pic>
        <p:nvPicPr>
          <p:cNvPr id="8" name="Imagem 7"/>
          <p:cNvPicPr>
            <a:picLocks noChangeAspect="1"/>
          </p:cNvPicPr>
          <p:nvPr/>
        </p:nvPicPr>
        <p:blipFill>
          <a:blip r:embed="rId4"/>
          <a:stretch>
            <a:fillRect/>
          </a:stretch>
        </p:blipFill>
        <p:spPr>
          <a:xfrm>
            <a:off x="8274583" y="261937"/>
            <a:ext cx="3917417" cy="5541963"/>
          </a:xfrm>
          <a:prstGeom prst="rect">
            <a:avLst/>
          </a:prstGeom>
        </p:spPr>
      </p:pic>
    </p:spTree>
    <p:extLst>
      <p:ext uri="{BB962C8B-B14F-4D97-AF65-F5344CB8AC3E}">
        <p14:creationId xmlns:p14="http://schemas.microsoft.com/office/powerpoint/2010/main" val="112478632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4467455" y="0"/>
            <a:ext cx="4851105" cy="6858000"/>
          </a:xfrm>
          <a:prstGeom prst="rect">
            <a:avLst/>
          </a:prstGeom>
        </p:spPr>
      </p:pic>
      <p:pic>
        <p:nvPicPr>
          <p:cNvPr id="5" name="Imagem 4"/>
          <p:cNvPicPr>
            <a:picLocks noChangeAspect="1"/>
          </p:cNvPicPr>
          <p:nvPr/>
        </p:nvPicPr>
        <p:blipFill>
          <a:blip r:embed="rId3"/>
          <a:stretch>
            <a:fillRect/>
          </a:stretch>
        </p:blipFill>
        <p:spPr>
          <a:xfrm>
            <a:off x="0" y="0"/>
            <a:ext cx="4823055" cy="6858000"/>
          </a:xfrm>
          <a:prstGeom prst="rect">
            <a:avLst/>
          </a:prstGeom>
        </p:spPr>
      </p:pic>
      <p:sp>
        <p:nvSpPr>
          <p:cNvPr id="2" name="Espaço Reservado para Rodapé 1"/>
          <p:cNvSpPr>
            <a:spLocks noGrp="1"/>
          </p:cNvSpPr>
          <p:nvPr>
            <p:ph type="ftr" sz="quarter" idx="11"/>
          </p:nvPr>
        </p:nvSpPr>
        <p:spPr>
          <a:xfrm>
            <a:off x="677334" y="6490538"/>
            <a:ext cx="6297612" cy="365125"/>
          </a:xfrm>
        </p:spPr>
        <p:txBody>
          <a:bodyPr/>
          <a:lstStyle/>
          <a:p>
            <a:pPr rtl="0"/>
            <a:r>
              <a:rPr lang="pt-BR" noProof="0" dirty="0" smtClean="0"/>
              <a:t>Relatório Integrado de Gestão 2023 - CAU/PB</a:t>
            </a:r>
            <a:endParaRPr lang="pt-BR" noProof="0" dirty="0"/>
          </a:p>
        </p:txBody>
      </p:sp>
      <p:sp>
        <p:nvSpPr>
          <p:cNvPr id="3" name="Espaço Reservado para Número de Slide 2"/>
          <p:cNvSpPr>
            <a:spLocks noGrp="1"/>
          </p:cNvSpPr>
          <p:nvPr>
            <p:ph type="sldNum" sz="quarter" idx="12"/>
          </p:nvPr>
        </p:nvSpPr>
        <p:spPr>
          <a:xfrm>
            <a:off x="11365948" y="6490538"/>
            <a:ext cx="683339" cy="365125"/>
          </a:xfrm>
        </p:spPr>
        <p:txBody>
          <a:bodyPr/>
          <a:lstStyle/>
          <a:p>
            <a:pPr rtl="0"/>
            <a:fld id="{5A4A7955-6230-48B4-BD8B-A7C460F75945}" type="slidenum">
              <a:rPr lang="pt-BR" noProof="0" smtClean="0">
                <a:solidFill>
                  <a:srgbClr val="002060"/>
                </a:solidFill>
              </a:rPr>
              <a:t>133</a:t>
            </a:fld>
            <a:endParaRPr lang="pt-BR" noProof="0" dirty="0">
              <a:solidFill>
                <a:srgbClr val="002060"/>
              </a:solidFill>
            </a:endParaRPr>
          </a:p>
        </p:txBody>
      </p:sp>
    </p:spTree>
    <p:extLst>
      <p:ext uri="{BB962C8B-B14F-4D97-AF65-F5344CB8AC3E}">
        <p14:creationId xmlns:p14="http://schemas.microsoft.com/office/powerpoint/2010/main" val="14218539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stretch>
            <a:fillRect/>
          </a:stretch>
        </p:blipFill>
        <p:spPr>
          <a:xfrm>
            <a:off x="16277" y="0"/>
            <a:ext cx="4860524" cy="6858000"/>
          </a:xfrm>
          <a:prstGeom prst="rect">
            <a:avLst/>
          </a:prstGeom>
        </p:spPr>
      </p:pic>
      <p:sp>
        <p:nvSpPr>
          <p:cNvPr id="2" name="Espaço Reservado para Rodapé 1"/>
          <p:cNvSpPr>
            <a:spLocks noGrp="1"/>
          </p:cNvSpPr>
          <p:nvPr>
            <p:ph type="ftr" sz="quarter" idx="11"/>
          </p:nvPr>
        </p:nvSpPr>
        <p:spPr>
          <a:xfrm>
            <a:off x="677334" y="6522622"/>
            <a:ext cx="6297612" cy="365125"/>
          </a:xfrm>
        </p:spPr>
        <p:txBody>
          <a:bodyPr/>
          <a:lstStyle/>
          <a:p>
            <a:pPr rtl="0"/>
            <a:r>
              <a:rPr lang="pt-BR" noProof="0" dirty="0" smtClean="0"/>
              <a:t>Relatório Integrado de Gestão 2023 - CAU/PB</a:t>
            </a:r>
            <a:endParaRPr lang="pt-BR" noProof="0" dirty="0"/>
          </a:p>
        </p:txBody>
      </p:sp>
      <p:sp>
        <p:nvSpPr>
          <p:cNvPr id="3" name="Espaço Reservado para Número de Slide 2"/>
          <p:cNvSpPr>
            <a:spLocks noGrp="1"/>
          </p:cNvSpPr>
          <p:nvPr>
            <p:ph type="sldNum" sz="quarter" idx="12"/>
          </p:nvPr>
        </p:nvSpPr>
        <p:spPr>
          <a:xfrm>
            <a:off x="11398030" y="6522622"/>
            <a:ext cx="683339" cy="365125"/>
          </a:xfrm>
        </p:spPr>
        <p:txBody>
          <a:bodyPr/>
          <a:lstStyle/>
          <a:p>
            <a:pPr rtl="0"/>
            <a:fld id="{5A4A7955-6230-48B4-BD8B-A7C460F75945}" type="slidenum">
              <a:rPr lang="pt-BR" noProof="0" smtClean="0">
                <a:solidFill>
                  <a:srgbClr val="002060"/>
                </a:solidFill>
              </a:rPr>
              <a:t>134</a:t>
            </a:fld>
            <a:endParaRPr lang="pt-BR" noProof="0" dirty="0">
              <a:solidFill>
                <a:srgbClr val="002060"/>
              </a:solidFill>
            </a:endParaRPr>
          </a:p>
        </p:txBody>
      </p:sp>
      <p:pic>
        <p:nvPicPr>
          <p:cNvPr id="4" name="Imagem 3"/>
          <p:cNvPicPr>
            <a:picLocks noChangeAspect="1"/>
          </p:cNvPicPr>
          <p:nvPr/>
        </p:nvPicPr>
        <p:blipFill>
          <a:blip r:embed="rId3"/>
          <a:stretch>
            <a:fillRect/>
          </a:stretch>
        </p:blipFill>
        <p:spPr>
          <a:xfrm>
            <a:off x="4703345" y="0"/>
            <a:ext cx="4549326" cy="6406487"/>
          </a:xfrm>
          <a:prstGeom prst="rect">
            <a:avLst/>
          </a:prstGeom>
        </p:spPr>
      </p:pic>
    </p:spTree>
    <p:extLst>
      <p:ext uri="{BB962C8B-B14F-4D97-AF65-F5344CB8AC3E}">
        <p14:creationId xmlns:p14="http://schemas.microsoft.com/office/powerpoint/2010/main" val="349469244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p:cNvSpPr>
            <a:spLocks noGrp="1"/>
          </p:cNvSpPr>
          <p:nvPr>
            <p:ph type="ftr" sz="quarter" idx="11"/>
          </p:nvPr>
        </p:nvSpPr>
        <p:spPr>
          <a:xfrm>
            <a:off x="677334" y="6410329"/>
            <a:ext cx="6297612" cy="365125"/>
          </a:xfrm>
        </p:spPr>
        <p:txBody>
          <a:bodyPr/>
          <a:lstStyle/>
          <a:p>
            <a:pPr rtl="0"/>
            <a:r>
              <a:rPr lang="pt-BR" noProof="0" dirty="0" smtClean="0"/>
              <a:t>Relatório Integrado de Gestão 2023 - CAU/PB</a:t>
            </a:r>
            <a:endParaRPr lang="pt-BR" noProof="0" dirty="0"/>
          </a:p>
        </p:txBody>
      </p:sp>
      <p:sp>
        <p:nvSpPr>
          <p:cNvPr id="3" name="Espaço Reservado para Número de Slide 2"/>
          <p:cNvSpPr>
            <a:spLocks noGrp="1"/>
          </p:cNvSpPr>
          <p:nvPr>
            <p:ph type="sldNum" sz="quarter" idx="12"/>
          </p:nvPr>
        </p:nvSpPr>
        <p:spPr>
          <a:xfrm>
            <a:off x="11301777" y="6410329"/>
            <a:ext cx="683339" cy="365125"/>
          </a:xfrm>
        </p:spPr>
        <p:txBody>
          <a:bodyPr/>
          <a:lstStyle/>
          <a:p>
            <a:pPr rtl="0"/>
            <a:fld id="{5A4A7955-6230-48B4-BD8B-A7C460F75945}" type="slidenum">
              <a:rPr lang="pt-BR" noProof="0" smtClean="0">
                <a:solidFill>
                  <a:srgbClr val="002060"/>
                </a:solidFill>
              </a:rPr>
              <a:t>135</a:t>
            </a:fld>
            <a:endParaRPr lang="pt-BR" noProof="0" dirty="0">
              <a:solidFill>
                <a:srgbClr val="002060"/>
              </a:solidFill>
            </a:endParaRPr>
          </a:p>
        </p:txBody>
      </p:sp>
      <p:pic>
        <p:nvPicPr>
          <p:cNvPr id="5" name="Imagem 4"/>
          <p:cNvPicPr>
            <a:picLocks noChangeAspect="1"/>
          </p:cNvPicPr>
          <p:nvPr/>
        </p:nvPicPr>
        <p:blipFill>
          <a:blip r:embed="rId2"/>
          <a:stretch>
            <a:fillRect/>
          </a:stretch>
        </p:blipFill>
        <p:spPr>
          <a:xfrm>
            <a:off x="142623" y="0"/>
            <a:ext cx="4621881" cy="6546450"/>
          </a:xfrm>
          <a:prstGeom prst="rect">
            <a:avLst/>
          </a:prstGeom>
        </p:spPr>
      </p:pic>
      <p:pic>
        <p:nvPicPr>
          <p:cNvPr id="4" name="Imagem 3"/>
          <p:cNvPicPr>
            <a:picLocks noChangeAspect="1"/>
          </p:cNvPicPr>
          <p:nvPr/>
        </p:nvPicPr>
        <p:blipFill>
          <a:blip r:embed="rId3"/>
          <a:stretch>
            <a:fillRect/>
          </a:stretch>
        </p:blipFill>
        <p:spPr>
          <a:xfrm>
            <a:off x="4251715" y="35338"/>
            <a:ext cx="4026011" cy="5689149"/>
          </a:xfrm>
          <a:prstGeom prst="rect">
            <a:avLst/>
          </a:prstGeom>
        </p:spPr>
      </p:pic>
      <p:pic>
        <p:nvPicPr>
          <p:cNvPr id="6" name="Imagem 5"/>
          <p:cNvPicPr>
            <a:picLocks noChangeAspect="1"/>
          </p:cNvPicPr>
          <p:nvPr/>
        </p:nvPicPr>
        <p:blipFill>
          <a:blip r:embed="rId4"/>
          <a:stretch>
            <a:fillRect/>
          </a:stretch>
        </p:blipFill>
        <p:spPr>
          <a:xfrm>
            <a:off x="8018437" y="0"/>
            <a:ext cx="4025179" cy="5657556"/>
          </a:xfrm>
          <a:prstGeom prst="rect">
            <a:avLst/>
          </a:prstGeom>
        </p:spPr>
      </p:pic>
    </p:spTree>
    <p:extLst>
      <p:ext uri="{BB962C8B-B14F-4D97-AF65-F5344CB8AC3E}">
        <p14:creationId xmlns:p14="http://schemas.microsoft.com/office/powerpoint/2010/main" val="322342075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 y="0"/>
            <a:ext cx="12197955" cy="6858000"/>
          </a:xfrm>
          <a:prstGeom prst="rect">
            <a:avLst/>
          </a:prstGeom>
        </p:spPr>
      </p:pic>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Tree>
    <p:extLst>
      <p:ext uri="{BB962C8B-B14F-4D97-AF65-F5344CB8AC3E}">
        <p14:creationId xmlns:p14="http://schemas.microsoft.com/office/powerpoint/2010/main" val="899240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015659" cy="7017306"/>
          </a:xfrm>
          <a:prstGeom prst="rect">
            <a:avLst/>
          </a:prstGeom>
          <a:solidFill>
            <a:schemeClr val="bg1"/>
          </a:solidFill>
        </p:spPr>
        <p:txBody>
          <a:bodyPr wrap="square" numCol="2" spcCol="360000">
            <a:spAutoFit/>
          </a:bodyPr>
          <a:lstStyle/>
          <a:p>
            <a:endParaRPr lang="pt-BR" sz="1400" b="1" dirty="0">
              <a:solidFill>
                <a:srgbClr val="FF0000"/>
              </a:solidFill>
              <a:latin typeface="Calibri" panose="020F0502020204030204" pitchFamily="34" charset="0"/>
              <a:cs typeface="Calibri" panose="020F0502020204030204" pitchFamily="34" charset="0"/>
            </a:endParaRPr>
          </a:p>
          <a:p>
            <a:endParaRPr lang="pt-BR" sz="1400" b="1" dirty="0">
              <a:solidFill>
                <a:srgbClr val="FF0000"/>
              </a:solidFill>
              <a:latin typeface="Calibri" panose="020F0502020204030204" pitchFamily="34" charset="0"/>
              <a:cs typeface="Calibri" panose="020F0502020204030204" pitchFamily="34" charset="0"/>
            </a:endParaRPr>
          </a:p>
          <a:p>
            <a:r>
              <a:rPr lang="pt-BR" sz="1400" b="1" dirty="0">
                <a:solidFill>
                  <a:srgbClr val="B2160A"/>
                </a:solidFill>
                <a:latin typeface="Calibri" panose="020F0502020204030204" pitchFamily="34" charset="0"/>
                <a:cs typeface="Calibri" panose="020F0502020204030204" pitchFamily="34" charset="0"/>
              </a:rPr>
              <a:t>ESTRUTURA ORGANIZACIONAL</a:t>
            </a:r>
          </a:p>
          <a:p>
            <a:pPr algn="just"/>
            <a:endParaRPr lang="pt-BR" sz="1400" b="1" dirty="0">
              <a:solidFill>
                <a:srgbClr val="FF0000"/>
              </a:solidFill>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O CAU/PB tem sua estrutura organizacional definida no seu </a:t>
            </a:r>
            <a:r>
              <a:rPr lang="pt-BR" sz="1400" dirty="0">
                <a:latin typeface="Calibri" panose="020F0502020204030204" pitchFamily="34" charset="0"/>
                <a:cs typeface="Calibri" panose="020F0502020204030204" pitchFamily="34" charset="0"/>
                <a:hlinkClick r:id="rId2"/>
              </a:rPr>
              <a:t>Regimento Interno. </a:t>
            </a:r>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Para o desempenho de sua finalidade, o CAU/PB está organizado da seguinte forma: </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I - Órgãos Deliberativos:</a:t>
            </a:r>
          </a:p>
          <a:p>
            <a:pPr lvl="0" algn="just"/>
            <a:r>
              <a:rPr lang="pt-BR" sz="1400" dirty="0">
                <a:latin typeface="Calibri" panose="020F0502020204030204" pitchFamily="34" charset="0"/>
                <a:cs typeface="Calibri" panose="020F0502020204030204" pitchFamily="34" charset="0"/>
              </a:rPr>
              <a:t>Plenário;</a:t>
            </a:r>
          </a:p>
          <a:p>
            <a:pPr lvl="0" algn="just"/>
            <a:r>
              <a:rPr lang="pt-BR" sz="1400" dirty="0">
                <a:latin typeface="Calibri" panose="020F0502020204030204" pitchFamily="34" charset="0"/>
                <a:cs typeface="Calibri" panose="020F0502020204030204" pitchFamily="34" charset="0"/>
              </a:rPr>
              <a:t>Presidência;</a:t>
            </a:r>
          </a:p>
          <a:p>
            <a:pPr algn="just"/>
            <a:r>
              <a:rPr lang="pt-BR" sz="1400" dirty="0">
                <a:latin typeface="Calibri" panose="020F0502020204030204" pitchFamily="34" charset="0"/>
                <a:cs typeface="Calibri" panose="020F0502020204030204" pitchFamily="34" charset="0"/>
              </a:rPr>
              <a:t>Conselho Diretor;</a:t>
            </a:r>
          </a:p>
          <a:p>
            <a:pPr lvl="0" algn="just"/>
            <a:r>
              <a:rPr lang="pt-BR" sz="1400" dirty="0">
                <a:latin typeface="Calibri" panose="020F0502020204030204" pitchFamily="34" charset="0"/>
                <a:cs typeface="Calibri" panose="020F0502020204030204" pitchFamily="34" charset="0"/>
              </a:rPr>
              <a:t>Comissões Permanentes: </a:t>
            </a:r>
          </a:p>
          <a:p>
            <a:pPr algn="just"/>
            <a:r>
              <a:rPr lang="pt-BR" sz="1400" dirty="0">
                <a:latin typeface="Calibri" panose="020F0502020204030204" pitchFamily="34" charset="0"/>
                <a:cs typeface="Calibri" panose="020F0502020204030204" pitchFamily="34" charset="0"/>
              </a:rPr>
              <a:t>1.Comissões Ordinárias; e</a:t>
            </a:r>
          </a:p>
          <a:p>
            <a:pPr algn="just"/>
            <a:r>
              <a:rPr lang="pt-BR" sz="1400" dirty="0">
                <a:latin typeface="Calibri" panose="020F0502020204030204" pitchFamily="34" charset="0"/>
                <a:cs typeface="Calibri" panose="020F0502020204030204" pitchFamily="34" charset="0"/>
              </a:rPr>
              <a:t>2.Comissões Especiais, quando instituídas.</a:t>
            </a:r>
          </a:p>
          <a:p>
            <a:pPr lvl="0" algn="just"/>
            <a:r>
              <a:rPr lang="pt-BR" sz="1400" dirty="0">
                <a:latin typeface="Calibri" panose="020F0502020204030204" pitchFamily="34" charset="0"/>
                <a:cs typeface="Calibri" panose="020F0502020204030204" pitchFamily="34" charset="0"/>
              </a:rPr>
              <a:t>Comissão Eleitoral do CAU/PB. </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II - Órgãos Consultivos:</a:t>
            </a:r>
          </a:p>
          <a:p>
            <a:pPr lvl="0" algn="just"/>
            <a:r>
              <a:rPr lang="pt-BR" sz="1400" dirty="0">
                <a:latin typeface="Calibri" panose="020F0502020204030204" pitchFamily="34" charset="0"/>
                <a:cs typeface="Calibri" panose="020F0502020204030204" pitchFamily="34" charset="0"/>
              </a:rPr>
              <a:t>Colegiado das Entidades Estaduais de Arquitetos e Urbanistas do CAU/PB (CEAU);</a:t>
            </a:r>
          </a:p>
          <a:p>
            <a:pPr algn="just"/>
            <a:r>
              <a:rPr lang="pt-BR" sz="1400" dirty="0">
                <a:latin typeface="Calibri" panose="020F0502020204030204" pitchFamily="34" charset="0"/>
                <a:cs typeface="Calibri" panose="020F0502020204030204" pitchFamily="34" charset="0"/>
              </a:rPr>
              <a:t>Comissões Temporárias; e</a:t>
            </a:r>
          </a:p>
          <a:p>
            <a:pPr algn="just"/>
            <a:r>
              <a:rPr lang="pt-BR" sz="1400" dirty="0">
                <a:latin typeface="Calibri" panose="020F0502020204030204" pitchFamily="34" charset="0"/>
                <a:cs typeface="Calibri" panose="020F0502020204030204" pitchFamily="34" charset="0"/>
              </a:rPr>
              <a:t>Grupos de Trabalho.</a:t>
            </a:r>
          </a:p>
          <a:p>
            <a:pPr algn="just"/>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Para o desempenho de atividades e funções específicas, o CAU/PB poderá instituir comissões temporárias, como órgãos consultivos, de acordo com os planos de ação e orçamento do CAU/PB e Planejamento Estratégico do CAU.</a:t>
            </a: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 </a:t>
            </a: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 Comissão Eleitoral é temporária e terá caráter deliberativo no período em que estiver instituída. </a:t>
            </a:r>
          </a:p>
          <a:p>
            <a:pPr algn="just"/>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Para a execução de suas ações, o CAU/PB está estruturado em unidades organizacionais responsáveis pelos serviços administrativos, financeiros, técnicos, jurídicos e de comunicação, na forma do seu organograma.</a:t>
            </a:r>
          </a:p>
          <a:p>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 </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 </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8" name="Imagem 7"/>
          <p:cNvPicPr>
            <a:picLocks noChangeAspect="1"/>
          </p:cNvPicPr>
          <p:nvPr/>
        </p:nvPicPr>
        <p:blipFill>
          <a:blip r:embed="rId3" cstate="print">
            <a:lum bright="-5000" contrast="10000"/>
            <a:extLst>
              <a:ext uri="{BEBA8EAE-BF5A-486C-A8C5-ECC9F3942E4B}">
                <a14:imgProps xmlns:a14="http://schemas.microsoft.com/office/drawing/2010/main">
                  <a14:imgLayer r:embed="rId4">
                    <a14:imgEffect>
                      <a14:brightnessContrast contrast="8000"/>
                    </a14:imgEffect>
                  </a14:imgLayer>
                </a14:imgProps>
              </a:ext>
              <a:ext uri="{28A0092B-C50C-407E-A947-70E740481C1C}">
                <a14:useLocalDpi xmlns:a14="http://schemas.microsoft.com/office/drawing/2010/main" val="0"/>
              </a:ext>
            </a:extLst>
          </a:blip>
          <a:stretch>
            <a:fillRect/>
          </a:stretch>
        </p:blipFill>
        <p:spPr>
          <a:xfrm>
            <a:off x="7140075" y="1108430"/>
            <a:ext cx="3807325" cy="28554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Espaço Reservado para Rodapé 1"/>
          <p:cNvSpPr>
            <a:spLocks noGrp="1"/>
          </p:cNvSpPr>
          <p:nvPr>
            <p:ph type="ftr" sz="quarter" idx="11"/>
          </p:nvPr>
        </p:nvSpPr>
        <p:spPr>
          <a:xfrm>
            <a:off x="677334" y="6327967"/>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624183" y="6327967"/>
            <a:ext cx="683339" cy="365125"/>
          </a:xfrm>
        </p:spPr>
        <p:txBody>
          <a:bodyPr/>
          <a:lstStyle/>
          <a:p>
            <a:pPr rtl="0"/>
            <a:fld id="{5A4A7955-6230-48B4-BD8B-A7C460F75945}" type="slidenum">
              <a:rPr lang="pt-BR" noProof="0" smtClean="0">
                <a:solidFill>
                  <a:srgbClr val="002060"/>
                </a:solidFill>
              </a:rPr>
              <a:t>14</a:t>
            </a:fld>
            <a:endParaRPr lang="pt-BR" noProof="0" dirty="0">
              <a:solidFill>
                <a:srgbClr val="002060"/>
              </a:solidFill>
            </a:endParaRPr>
          </a:p>
        </p:txBody>
      </p:sp>
    </p:spTree>
    <p:extLst>
      <p:ext uri="{BB962C8B-B14F-4D97-AF65-F5344CB8AC3E}">
        <p14:creationId xmlns:p14="http://schemas.microsoft.com/office/powerpoint/2010/main" val="11306543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015659" cy="1015663"/>
          </a:xfrm>
          <a:prstGeom prst="rect">
            <a:avLst/>
          </a:prstGeom>
          <a:solidFill>
            <a:schemeClr val="bg1"/>
          </a:solidFill>
        </p:spPr>
        <p:txBody>
          <a:bodyPr wrap="square" numCol="2" spcCol="360000">
            <a:spAutoFit/>
          </a:bodyPr>
          <a:lstStyle/>
          <a:p>
            <a:endParaRPr lang="pt-BR" sz="1500" b="1" dirty="0">
              <a:solidFill>
                <a:srgbClr val="FF0000"/>
              </a:solidFill>
            </a:endParaRPr>
          </a:p>
          <a:p>
            <a:endParaRPr lang="pt-BR" sz="1500" b="1" dirty="0">
              <a:solidFill>
                <a:srgbClr val="FF0000"/>
              </a:solidFill>
            </a:endParaRPr>
          </a:p>
          <a:p>
            <a:r>
              <a:rPr lang="pt-BR" sz="1500" b="1" dirty="0">
                <a:solidFill>
                  <a:srgbClr val="B2160A"/>
                </a:solidFill>
              </a:rPr>
              <a:t>ESTRUTURA ORGANIZACIONAL DO CAU/PB</a:t>
            </a:r>
          </a:p>
          <a:p>
            <a:pPr algn="just"/>
            <a:endParaRPr lang="pt-BR" sz="1500" b="1" dirty="0">
              <a:solidFill>
                <a:srgbClr val="FF0000"/>
              </a:solidFill>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9" name="Imagem 8"/>
          <p:cNvPicPr>
            <a:picLocks noChangeAspect="1"/>
          </p:cNvPicPr>
          <p:nvPr/>
        </p:nvPicPr>
        <p:blipFill rotWithShape="1">
          <a:blip r:embed="rId2"/>
          <a:srcRect l="26184" t="26654" r="28290" b="9455"/>
          <a:stretch/>
        </p:blipFill>
        <p:spPr>
          <a:xfrm>
            <a:off x="2245896" y="1015663"/>
            <a:ext cx="6768787" cy="5340690"/>
          </a:xfrm>
          <a:prstGeom prst="rect">
            <a:avLst/>
          </a:prstGeom>
        </p:spPr>
      </p:pic>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15</a:t>
            </a:fld>
            <a:endParaRPr lang="pt-BR" noProof="0" dirty="0"/>
          </a:p>
        </p:txBody>
      </p:sp>
    </p:spTree>
    <p:extLst>
      <p:ext uri="{BB962C8B-B14F-4D97-AF65-F5344CB8AC3E}">
        <p14:creationId xmlns:p14="http://schemas.microsoft.com/office/powerpoint/2010/main" val="2055023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73688" y="1088624"/>
            <a:ext cx="11093142" cy="5267730"/>
          </a:xfrm>
          <a:prstGeom prst="rect">
            <a:avLst/>
          </a:prstGeom>
          <a:noFill/>
        </p:spPr>
        <p:txBody>
          <a:bodyPr wrap="square" numCol="2" spcCol="360000">
            <a:spAutoFit/>
          </a:bodyPr>
          <a:lstStyle/>
          <a:p>
            <a:pPr algn="just"/>
            <a:r>
              <a:rPr lang="pt-BR" sz="1400" dirty="0">
                <a:latin typeface="Calibri" panose="020F0502020204030204" pitchFamily="34" charset="0"/>
                <a:cs typeface="Calibri" panose="020F0502020204030204" pitchFamily="34" charset="0"/>
              </a:rPr>
              <a:t>O Conselho de Arquitetura e Urbanismo da Paraíba (CAU/PB) opera a partir de uma sede estrategicamente localizada na região Norte da capital, ocupando quatro salas no oitavo andar de um edifício comercial. Com uma área total de 127,60 m2, as instalações são cuidadosamente distribuídas para atender às diversas demandas operacionais do </a:t>
            </a:r>
            <a:r>
              <a:rPr lang="pt-BR" sz="1400" dirty="0" smtClean="0">
                <a:latin typeface="Calibri" panose="020F0502020204030204" pitchFamily="34" charset="0"/>
                <a:cs typeface="Calibri" panose="020F0502020204030204" pitchFamily="34" charset="0"/>
              </a:rPr>
              <a:t>Conselho.</a:t>
            </a:r>
          </a:p>
          <a:p>
            <a:pPr algn="just"/>
            <a:endParaRPr lang="pt-BR" sz="1400" dirty="0">
              <a:latin typeface="Calibri" panose="020F0502020204030204" pitchFamily="34" charset="0"/>
              <a:cs typeface="Calibri" panose="020F0502020204030204" pitchFamily="34" charset="0"/>
            </a:endParaRPr>
          </a:p>
          <a:p>
            <a:pPr algn="just">
              <a:spcAft>
                <a:spcPts val="600"/>
              </a:spcAft>
            </a:pPr>
            <a:r>
              <a:rPr lang="pt-BR" sz="1400" dirty="0" smtClean="0">
                <a:latin typeface="Calibri" panose="020F0502020204030204" pitchFamily="34" charset="0"/>
                <a:cs typeface="Calibri" panose="020F0502020204030204" pitchFamily="34" charset="0"/>
              </a:rPr>
              <a:t>A </a:t>
            </a:r>
            <a:r>
              <a:rPr lang="pt-BR" sz="1400" dirty="0">
                <a:latin typeface="Calibri" panose="020F0502020204030204" pitchFamily="34" charset="0"/>
                <a:cs typeface="Calibri" panose="020F0502020204030204" pitchFamily="34" charset="0"/>
              </a:rPr>
              <a:t>disposição dos setores dentro do espaço físico foi concebida com base em um projeto gentilmente doado pelos conselheiros Eduardo Nóbrega e Giovanni Alencar, garantindo uma distribuição funcional e eficiente. O layout e mobiliário seguem rigorosamente o projeto executivo, promovendo um ambiente de trabalho otimizado e colaborativo</a:t>
            </a:r>
            <a:r>
              <a:rPr lang="pt-BR" sz="1400" dirty="0" smtClean="0">
                <a:latin typeface="Calibri" panose="020F0502020204030204" pitchFamily="34" charset="0"/>
                <a:cs typeface="Calibri" panose="020F0502020204030204" pitchFamily="34" charset="0"/>
              </a:rPr>
              <a:t>.</a:t>
            </a:r>
          </a:p>
          <a:p>
            <a:pPr algn="just">
              <a:spcAft>
                <a:spcPts val="600"/>
              </a:spcAft>
            </a:pPr>
            <a:endParaRPr lang="pt-BR" sz="1400" dirty="0" smtClean="0">
              <a:latin typeface="Calibri" panose="020F0502020204030204" pitchFamily="34" charset="0"/>
              <a:cs typeface="Calibri" panose="020F0502020204030204" pitchFamily="34" charset="0"/>
            </a:endParaRPr>
          </a:p>
          <a:p>
            <a:pPr algn="just">
              <a:spcAft>
                <a:spcPts val="600"/>
              </a:spcAft>
            </a:pPr>
            <a:r>
              <a:rPr lang="pt-BR" sz="1400" dirty="0">
                <a:latin typeface="Calibri" panose="020F0502020204030204" pitchFamily="34" charset="0"/>
                <a:cs typeface="Calibri" panose="020F0502020204030204" pitchFamily="34" charset="0"/>
              </a:rPr>
              <a:t>As quatro salas abrigam diferentes áreas de atuação do CAU/PB. A primeira sala é dedicada ao Atendimento, Fiscalização, Comunicação e Secretaria Geral, proporcionando um ponto central para interação com os profissionais e o público em geral. Ademais, uma pequena copa está disponível para a realização de refeições rápidas, garantindo o conforto e praticidade dos colaboradores</a:t>
            </a:r>
            <a:r>
              <a:rPr lang="pt-BR" sz="1400" dirty="0" smtClean="0">
                <a:latin typeface="Calibri" panose="020F0502020204030204" pitchFamily="34" charset="0"/>
                <a:cs typeface="Calibri" panose="020F0502020204030204" pitchFamily="34" charset="0"/>
              </a:rPr>
              <a:t>.</a:t>
            </a:r>
          </a:p>
          <a:p>
            <a:pPr algn="just">
              <a:spcAft>
                <a:spcPts val="600"/>
              </a:spcAft>
            </a:pPr>
            <a:endParaRPr lang="pt-BR" sz="1400" dirty="0" smtClean="0">
              <a:latin typeface="Calibri" panose="020F0502020204030204" pitchFamily="34" charset="0"/>
              <a:cs typeface="Calibri" panose="020F0502020204030204" pitchFamily="34" charset="0"/>
            </a:endParaRPr>
          </a:p>
          <a:p>
            <a:pPr algn="just">
              <a:spcAft>
                <a:spcPts val="600"/>
              </a:spcAft>
            </a:pPr>
            <a:r>
              <a:rPr lang="pt-BR" sz="1400" dirty="0">
                <a:latin typeface="Calibri" panose="020F0502020204030204" pitchFamily="34" charset="0"/>
                <a:cs typeface="Calibri" panose="020F0502020204030204" pitchFamily="34" charset="0"/>
              </a:rPr>
              <a:t>A sala da Gerência Geral é destinada aos setores financeiros, administrativos e jurídicos, oferecendo um espaço adequado para a gestão estratégica e operacional do Conselho. Por fim, a sala do Plenário e da Presidência representa o coração do CAU/PB, servindo como local de reuniões, deliberações e liderança, onde são tomadas as principais decisões que orientam as atividades do Conselho</a:t>
            </a:r>
            <a:r>
              <a:rPr lang="pt-BR" sz="1400" dirty="0" smtClean="0">
                <a:latin typeface="Calibri" panose="020F0502020204030204" pitchFamily="34" charset="0"/>
                <a:cs typeface="Calibri" panose="020F0502020204030204" pitchFamily="34" charset="0"/>
              </a:rPr>
              <a:t>.</a:t>
            </a:r>
          </a:p>
          <a:p>
            <a:pPr algn="just">
              <a:spcAft>
                <a:spcPts val="600"/>
              </a:spcAft>
            </a:pPr>
            <a:endParaRPr lang="pt-BR" sz="1400" dirty="0" smtClean="0">
              <a:latin typeface="Calibri" panose="020F0502020204030204" pitchFamily="34" charset="0"/>
              <a:cs typeface="Calibri" panose="020F0502020204030204" pitchFamily="34" charset="0"/>
            </a:endParaRPr>
          </a:p>
          <a:p>
            <a:pPr algn="just">
              <a:spcAft>
                <a:spcPts val="600"/>
              </a:spcAft>
            </a:pPr>
            <a:r>
              <a:rPr lang="pt-BR" sz="1400" dirty="0" smtClean="0">
                <a:latin typeface="Calibri" panose="020F0502020204030204" pitchFamily="34" charset="0"/>
                <a:cs typeface="Calibri" panose="020F0502020204030204" pitchFamily="34" charset="0"/>
              </a:rPr>
              <a:t>Essa </a:t>
            </a:r>
            <a:r>
              <a:rPr lang="pt-BR" sz="1400" dirty="0">
                <a:latin typeface="Calibri" panose="020F0502020204030204" pitchFamily="34" charset="0"/>
                <a:cs typeface="Calibri" panose="020F0502020204030204" pitchFamily="34" charset="0"/>
              </a:rPr>
              <a:t>estrutura física, planejada com cuidado e funcionalidade, reflete o compromisso do CAU/PB em proporcionar um ambiente de trabalho adequado e propício ao desempenho de suas atribuições, garantindo eficiência, transparência e excelência em todas as suas atividades.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4946" y="3410492"/>
            <a:ext cx="3801144" cy="28554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Espaço Reservado para Rodapé 1"/>
          <p:cNvSpPr>
            <a:spLocks noGrp="1"/>
          </p:cNvSpPr>
          <p:nvPr>
            <p:ph type="ftr" sz="quarter" idx="11"/>
          </p:nvPr>
        </p:nvSpPr>
        <p:spPr>
          <a:xfrm>
            <a:off x="677334" y="636891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83491" y="6368912"/>
            <a:ext cx="683339" cy="365125"/>
          </a:xfrm>
        </p:spPr>
        <p:txBody>
          <a:bodyPr/>
          <a:lstStyle/>
          <a:p>
            <a:pPr rtl="0"/>
            <a:fld id="{5A4A7955-6230-48B4-BD8B-A7C460F75945}" type="slidenum">
              <a:rPr lang="pt-BR" noProof="0" smtClean="0">
                <a:solidFill>
                  <a:schemeClr val="tx1"/>
                </a:solidFill>
              </a:rPr>
              <a:t>16</a:t>
            </a:fld>
            <a:endParaRPr lang="pt-BR" noProof="0" dirty="0">
              <a:solidFill>
                <a:schemeClr val="tx1"/>
              </a:solidFill>
            </a:endParaRPr>
          </a:p>
        </p:txBody>
      </p:sp>
      <p:sp>
        <p:nvSpPr>
          <p:cNvPr id="10" name="Retângulo 9"/>
          <p:cNvSpPr/>
          <p:nvPr/>
        </p:nvSpPr>
        <p:spPr>
          <a:xfrm>
            <a:off x="623816" y="466380"/>
            <a:ext cx="1890069" cy="369332"/>
          </a:xfrm>
          <a:prstGeom prst="rect">
            <a:avLst/>
          </a:prstGeom>
        </p:spPr>
        <p:txBody>
          <a:bodyPr wrap="none">
            <a:spAutoFit/>
          </a:bodyPr>
          <a:lstStyle/>
          <a:p>
            <a:r>
              <a:rPr lang="pt-BR" b="1" dirty="0">
                <a:solidFill>
                  <a:srgbClr val="B2160A"/>
                </a:solidFill>
              </a:rPr>
              <a:t>ESTRUTURA FÍSICA</a:t>
            </a:r>
          </a:p>
        </p:txBody>
      </p:sp>
    </p:spTree>
    <p:extLst>
      <p:ext uri="{BB962C8B-B14F-4D97-AF65-F5344CB8AC3E}">
        <p14:creationId xmlns:p14="http://schemas.microsoft.com/office/powerpoint/2010/main" val="321289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09433" y="136479"/>
            <a:ext cx="11373134" cy="1969770"/>
          </a:xfrm>
          <a:prstGeom prst="rect">
            <a:avLst/>
          </a:prstGeom>
          <a:solidFill>
            <a:schemeClr val="bg1"/>
          </a:solidFill>
        </p:spPr>
        <p:txBody>
          <a:bodyPr wrap="square" numCol="1" spcCol="360000">
            <a:spAutoFit/>
          </a:bodyPr>
          <a:lstStyle/>
          <a:p>
            <a:endParaRPr lang="pt-BR" sz="2000" b="1" dirty="0">
              <a:solidFill>
                <a:srgbClr val="FF0000"/>
              </a:solidFill>
              <a:latin typeface="Calibri" panose="020F0502020204030204" pitchFamily="34" charset="0"/>
              <a:cs typeface="Calibri" panose="020F0502020204030204" pitchFamily="34" charset="0"/>
            </a:endParaRPr>
          </a:p>
          <a:p>
            <a:endParaRPr lang="pt-BR" sz="2000" b="1" dirty="0">
              <a:solidFill>
                <a:srgbClr val="FF0000"/>
              </a:solidFill>
              <a:latin typeface="Calibri" panose="020F0502020204030204" pitchFamily="34" charset="0"/>
              <a:cs typeface="Calibri" panose="020F0502020204030204" pitchFamily="34" charset="0"/>
            </a:endParaRPr>
          </a:p>
          <a:p>
            <a:r>
              <a:rPr lang="pt-BR" sz="2000" b="1" dirty="0">
                <a:solidFill>
                  <a:srgbClr val="B2160A"/>
                </a:solidFill>
                <a:latin typeface="Calibri" panose="020F0502020204030204" pitchFamily="34" charset="0"/>
                <a:cs typeface="Calibri" panose="020F0502020204030204" pitchFamily="34" charset="0"/>
              </a:rPr>
              <a:t>COMPOSIÇÃO DO CONSELHO DE ARQUITETURA E URBANISMO DA PARAÍBA </a:t>
            </a:r>
          </a:p>
          <a:p>
            <a:endParaRPr lang="pt-BR" b="1" dirty="0">
              <a:solidFill>
                <a:srgbClr val="FF0000"/>
              </a:solidFill>
              <a:latin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cs typeface="Calibri" panose="020F0502020204030204" pitchFamily="34" charset="0"/>
              </a:rPr>
              <a:t>Em 2023 o </a:t>
            </a:r>
            <a:r>
              <a:rPr lang="pt-BR" sz="1400" dirty="0">
                <a:latin typeface="Calibri" panose="020F0502020204030204" pitchFamily="34" charset="0"/>
                <a:cs typeface="Calibri" panose="020F0502020204030204" pitchFamily="34" charset="0"/>
              </a:rPr>
              <a:t>CAU/PB </a:t>
            </a:r>
            <a:r>
              <a:rPr lang="pt-BR" sz="1400" dirty="0" smtClean="0">
                <a:latin typeface="Calibri" panose="020F0502020204030204" pitchFamily="34" charset="0"/>
                <a:cs typeface="Calibri" panose="020F0502020204030204" pitchFamily="34" charset="0"/>
              </a:rPr>
              <a:t>era </a:t>
            </a:r>
            <a:r>
              <a:rPr lang="pt-BR" sz="1400" dirty="0">
                <a:latin typeface="Calibri" panose="020F0502020204030204" pitchFamily="34" charset="0"/>
                <a:cs typeface="Calibri" panose="020F0502020204030204" pitchFamily="34" charset="0"/>
              </a:rPr>
              <a:t>integrado por 9 conselheiros estaduais titulares e 9 suplentes, escolhidos pelos arquitetos e urbanistas registrados no CAU, por meio de voto secreto. </a:t>
            </a:r>
          </a:p>
          <a:p>
            <a:pPr algn="just"/>
            <a:endParaRPr lang="pt-BR" sz="1600" dirty="0">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grpSp>
        <p:nvGrpSpPr>
          <p:cNvPr id="14" name="Grupo 13"/>
          <p:cNvGrpSpPr/>
          <p:nvPr/>
        </p:nvGrpSpPr>
        <p:grpSpPr>
          <a:xfrm>
            <a:off x="2879676" y="1908213"/>
            <a:ext cx="6432649" cy="622992"/>
            <a:chOff x="409433" y="1908213"/>
            <a:chExt cx="6432649" cy="622992"/>
          </a:xfrm>
        </p:grpSpPr>
        <p:sp>
          <p:nvSpPr>
            <p:cNvPr id="8" name="Retângulo 7"/>
            <p:cNvSpPr/>
            <p:nvPr/>
          </p:nvSpPr>
          <p:spPr>
            <a:xfrm>
              <a:off x="409433" y="1908213"/>
              <a:ext cx="6096000" cy="369332"/>
            </a:xfrm>
            <a:prstGeom prst="rect">
              <a:avLst/>
            </a:prstGeom>
          </p:spPr>
          <p:txBody>
            <a:bodyPr>
              <a:spAutoFit/>
            </a:bodyPr>
            <a:lstStyle/>
            <a:p>
              <a:r>
                <a:rPr lang="pt-BR" b="1" dirty="0">
                  <a:solidFill>
                    <a:srgbClr val="B2160A"/>
                  </a:solidFill>
                  <a:latin typeface="AkzidenzGroteskBQ-BdCnd"/>
                </a:rPr>
                <a:t>COMPOSIÇÃO DO PLENÁRIO DO CAU/PB</a:t>
              </a:r>
            </a:p>
          </p:txBody>
        </p:sp>
        <p:cxnSp>
          <p:nvCxnSpPr>
            <p:cNvPr id="13" name="Conector reto 12"/>
            <p:cNvCxnSpPr/>
            <p:nvPr/>
          </p:nvCxnSpPr>
          <p:spPr>
            <a:xfrm flipV="1">
              <a:off x="518615" y="2427151"/>
              <a:ext cx="750627" cy="2145"/>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tângulo 14"/>
            <p:cNvSpPr/>
            <p:nvPr/>
          </p:nvSpPr>
          <p:spPr>
            <a:xfrm>
              <a:off x="2619726" y="2223428"/>
              <a:ext cx="2115403" cy="307777"/>
            </a:xfrm>
            <a:prstGeom prst="rect">
              <a:avLst/>
            </a:prstGeom>
          </p:spPr>
          <p:txBody>
            <a:bodyPr wrap="square">
              <a:spAutoFit/>
            </a:bodyPr>
            <a:lstStyle/>
            <a:p>
              <a:r>
                <a:rPr lang="pt-BR" sz="1400" b="1" dirty="0">
                  <a:solidFill>
                    <a:srgbClr val="FF0000"/>
                  </a:solidFill>
                  <a:latin typeface="AkzidenzGroteskBQ-BdCnd"/>
                </a:rPr>
                <a:t>Conselheiros Titulares</a:t>
              </a:r>
            </a:p>
          </p:txBody>
        </p:sp>
        <p:cxnSp>
          <p:nvCxnSpPr>
            <p:cNvPr id="16" name="Conector reto 15"/>
            <p:cNvCxnSpPr/>
            <p:nvPr/>
          </p:nvCxnSpPr>
          <p:spPr>
            <a:xfrm flipV="1">
              <a:off x="6091455" y="2377317"/>
              <a:ext cx="750627" cy="2145"/>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9" name="Picture 2" descr="https://transparencia.caupb.gov.br/wp-content/uploads/eduard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091" y="2984745"/>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0" name="Retângulo 19"/>
          <p:cNvSpPr/>
          <p:nvPr/>
        </p:nvSpPr>
        <p:spPr>
          <a:xfrm>
            <a:off x="1837253" y="3815954"/>
            <a:ext cx="1377300" cy="600164"/>
          </a:xfrm>
          <a:prstGeom prst="rect">
            <a:avLst/>
          </a:prstGeom>
        </p:spPr>
        <p:txBody>
          <a:bodyPr wrap="none">
            <a:spAutoFit/>
          </a:bodyPr>
          <a:lstStyle/>
          <a:p>
            <a:pPr algn="ctr"/>
            <a:r>
              <a:rPr lang="pt-BR" sz="1100" dirty="0">
                <a:latin typeface="Arial Narrow" panose="020B0606020202030204" pitchFamily="34" charset="0"/>
                <a:cs typeface="Arial" panose="020B0604020202020204" pitchFamily="34" charset="0"/>
              </a:rPr>
              <a:t>Conselheiro</a:t>
            </a:r>
          </a:p>
          <a:p>
            <a:pPr algn="ctr"/>
            <a:r>
              <a:rPr lang="pt-BR" sz="1100" dirty="0">
                <a:latin typeface="Arial Narrow" panose="020B0606020202030204" pitchFamily="34" charset="0"/>
                <a:cs typeface="Arial" panose="020B0604020202020204" pitchFamily="34" charset="0"/>
              </a:rPr>
              <a:t>Eduardo Nóbrega Filho</a:t>
            </a:r>
          </a:p>
          <a:p>
            <a:pPr algn="ctr"/>
            <a:r>
              <a:rPr lang="pt-BR" sz="1100" dirty="0">
                <a:latin typeface="Arial Narrow" panose="020B0606020202030204" pitchFamily="34" charset="0"/>
                <a:cs typeface="Arial" panose="020B0604020202020204" pitchFamily="34" charset="0"/>
              </a:rPr>
              <a:t>Presidente</a:t>
            </a:r>
          </a:p>
        </p:txBody>
      </p:sp>
      <p:grpSp>
        <p:nvGrpSpPr>
          <p:cNvPr id="9" name="Grupo 8"/>
          <p:cNvGrpSpPr/>
          <p:nvPr/>
        </p:nvGrpSpPr>
        <p:grpSpPr>
          <a:xfrm>
            <a:off x="7403980" y="4839069"/>
            <a:ext cx="1644054" cy="1431373"/>
            <a:chOff x="2128288" y="2725433"/>
            <a:chExt cx="1644054" cy="1431373"/>
          </a:xfrm>
        </p:grpSpPr>
        <p:pic>
          <p:nvPicPr>
            <p:cNvPr id="21" name="Picture 10" descr="https://transparencia.caupb.gov.br/wp-content/uploads/daniel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502" y="2725433"/>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2" name="Retângulo 21"/>
            <p:cNvSpPr/>
            <p:nvPr/>
          </p:nvSpPr>
          <p:spPr>
            <a:xfrm>
              <a:off x="2128288" y="3556642"/>
              <a:ext cx="1644054" cy="600164"/>
            </a:xfrm>
            <a:prstGeom prst="rect">
              <a:avLst/>
            </a:prstGeom>
          </p:spPr>
          <p:txBody>
            <a:bodyPr wrap="square">
              <a:spAutoFit/>
            </a:bodyPr>
            <a:lstStyle/>
            <a:p>
              <a:pPr algn="ctr"/>
              <a:r>
                <a:rPr lang="pt-BR" sz="1100" dirty="0">
                  <a:latin typeface="Arial Narrow" panose="020B0606020202030204" pitchFamily="34" charset="0"/>
                  <a:cs typeface="Arial" panose="020B0604020202020204" pitchFamily="34" charset="0"/>
                </a:rPr>
                <a:t>Conselheira</a:t>
              </a:r>
            </a:p>
            <a:p>
              <a:pPr algn="ctr"/>
              <a:r>
                <a:rPr lang="pt-BR" sz="1100" dirty="0">
                  <a:latin typeface="Arial Narrow" panose="020B0606020202030204" pitchFamily="34" charset="0"/>
                  <a:cs typeface="Arial" panose="020B0604020202020204" pitchFamily="34" charset="0"/>
                </a:rPr>
                <a:t>Daniela Benício – Membro da CED e da COAPFI</a:t>
              </a:r>
            </a:p>
          </p:txBody>
        </p:sp>
      </p:grpSp>
      <p:grpSp>
        <p:nvGrpSpPr>
          <p:cNvPr id="10" name="Grupo 9"/>
          <p:cNvGrpSpPr/>
          <p:nvPr/>
        </p:nvGrpSpPr>
        <p:grpSpPr>
          <a:xfrm>
            <a:off x="8631549" y="2979110"/>
            <a:ext cx="1389480" cy="1600650"/>
            <a:chOff x="3968968" y="2725433"/>
            <a:chExt cx="1389480" cy="1600650"/>
          </a:xfrm>
        </p:grpSpPr>
        <p:pic>
          <p:nvPicPr>
            <p:cNvPr id="23" name="Picture 2" descr="https://transparencia.caupb.gov.br/wp-content/uploads/paul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2805" y="2725433"/>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Retângulo 23"/>
            <p:cNvSpPr/>
            <p:nvPr/>
          </p:nvSpPr>
          <p:spPr>
            <a:xfrm>
              <a:off x="3968968" y="3556642"/>
              <a:ext cx="1389480" cy="769441"/>
            </a:xfrm>
            <a:prstGeom prst="rect">
              <a:avLst/>
            </a:prstGeom>
          </p:spPr>
          <p:txBody>
            <a:bodyPr wrap="square">
              <a:spAutoFit/>
            </a:bodyPr>
            <a:lstStyle/>
            <a:p>
              <a:pPr algn="ctr"/>
              <a:r>
                <a:rPr lang="pt-BR" sz="1100" dirty="0">
                  <a:latin typeface="Arial Narrow" panose="020B0606020202030204" pitchFamily="34" charset="0"/>
                  <a:cs typeface="Arial" panose="020B0604020202020204" pitchFamily="34" charset="0"/>
                </a:rPr>
                <a:t>Conselheira</a:t>
              </a:r>
            </a:p>
            <a:p>
              <a:pPr algn="ctr"/>
              <a:r>
                <a:rPr lang="pt-BR" sz="1100" dirty="0">
                  <a:latin typeface="Arial Narrow" panose="020B0606020202030204" pitchFamily="34" charset="0"/>
                  <a:cs typeface="Arial" panose="020B0604020202020204" pitchFamily="34" charset="0"/>
                </a:rPr>
                <a:t>Paula Ismael – Coord. Da COAPFI </a:t>
              </a:r>
              <a:r>
                <a:rPr lang="pt-BR" sz="1100" dirty="0" smtClean="0">
                  <a:latin typeface="Arial Narrow" panose="020B0606020202030204" pitchFamily="34" charset="0"/>
                  <a:cs typeface="Arial" panose="020B0604020202020204" pitchFamily="34" charset="0"/>
                </a:rPr>
                <a:t>(Licença </a:t>
              </a:r>
              <a:r>
                <a:rPr lang="pt-BR" sz="1100" dirty="0">
                  <a:latin typeface="Arial Narrow" panose="020B0606020202030204" pitchFamily="34" charset="0"/>
                  <a:cs typeface="Arial" panose="020B0604020202020204" pitchFamily="34" charset="0"/>
                </a:rPr>
                <a:t>10/04 a </a:t>
              </a:r>
              <a:r>
                <a:rPr lang="pt-BR" sz="1100" dirty="0" smtClean="0">
                  <a:latin typeface="Arial Narrow" panose="020B0606020202030204" pitchFamily="34" charset="0"/>
                  <a:cs typeface="Arial" panose="020B0604020202020204" pitchFamily="34" charset="0"/>
                </a:rPr>
                <a:t>10/07/2023)</a:t>
              </a:r>
              <a:endParaRPr lang="pt-BR" sz="1100" dirty="0">
                <a:latin typeface="Arial Narrow" panose="020B0606020202030204" pitchFamily="34" charset="0"/>
                <a:cs typeface="Arial" panose="020B0604020202020204" pitchFamily="34" charset="0"/>
              </a:endParaRPr>
            </a:p>
          </p:txBody>
        </p:sp>
      </p:grpSp>
      <p:sp>
        <p:nvSpPr>
          <p:cNvPr id="25" name="Retângulo 24"/>
          <p:cNvSpPr/>
          <p:nvPr/>
        </p:nvSpPr>
        <p:spPr>
          <a:xfrm>
            <a:off x="6743758" y="3829473"/>
            <a:ext cx="1622322" cy="600164"/>
          </a:xfrm>
          <a:prstGeom prst="rect">
            <a:avLst/>
          </a:prstGeom>
        </p:spPr>
        <p:txBody>
          <a:bodyPr wrap="square">
            <a:spAutoFit/>
          </a:bodyPr>
          <a:lstStyle/>
          <a:p>
            <a:pPr algn="ctr"/>
            <a:r>
              <a:rPr lang="pt-BR" sz="1100" dirty="0">
                <a:latin typeface="Arial Narrow" panose="020B0606020202030204" pitchFamily="34" charset="0"/>
                <a:cs typeface="Arial" panose="020B0604020202020204" pitchFamily="34" charset="0"/>
              </a:rPr>
              <a:t>Conselheira</a:t>
            </a:r>
          </a:p>
          <a:p>
            <a:pPr algn="ctr"/>
            <a:r>
              <a:rPr lang="pt-BR" sz="1100" dirty="0">
                <a:latin typeface="Arial Narrow" panose="020B0606020202030204" pitchFamily="34" charset="0"/>
                <a:cs typeface="Arial" panose="020B0604020202020204" pitchFamily="34" charset="0"/>
              </a:rPr>
              <a:t>Renata Nóbrega</a:t>
            </a:r>
          </a:p>
          <a:p>
            <a:pPr algn="ctr"/>
            <a:r>
              <a:rPr lang="pt-BR" sz="1100" dirty="0">
                <a:latin typeface="Arial Narrow" panose="020B0606020202030204" pitchFamily="34" charset="0"/>
                <a:cs typeface="Arial" panose="020B0604020202020204" pitchFamily="34" charset="0"/>
              </a:rPr>
              <a:t>Coord. da CEPEF</a:t>
            </a:r>
          </a:p>
        </p:txBody>
      </p:sp>
      <p:pic>
        <p:nvPicPr>
          <p:cNvPr id="26" name="Picture 14" descr="https://www.caupb.gov.br/wp-content/uploads/2012/11/RENATA_85-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6337" y="2984745"/>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1" name="Grupo 10"/>
          <p:cNvGrpSpPr/>
          <p:nvPr/>
        </p:nvGrpSpPr>
        <p:grpSpPr>
          <a:xfrm>
            <a:off x="3650461" y="2978897"/>
            <a:ext cx="1244344" cy="1579067"/>
            <a:chOff x="647070" y="4296825"/>
            <a:chExt cx="1244344" cy="1579067"/>
          </a:xfrm>
        </p:grpSpPr>
        <p:sp>
          <p:nvSpPr>
            <p:cNvPr id="27" name="Retângulo 26"/>
            <p:cNvSpPr/>
            <p:nvPr/>
          </p:nvSpPr>
          <p:spPr>
            <a:xfrm>
              <a:off x="647070" y="5106451"/>
              <a:ext cx="1244344" cy="769441"/>
            </a:xfrm>
            <a:prstGeom prst="rect">
              <a:avLst/>
            </a:prstGeom>
          </p:spPr>
          <p:txBody>
            <a:bodyPr wrap="square">
              <a:spAutoFit/>
            </a:bodyPr>
            <a:lstStyle/>
            <a:p>
              <a:pPr algn="ctr"/>
              <a:r>
                <a:rPr lang="pt-BR" sz="1100" dirty="0">
                  <a:latin typeface="Arial Narrow" panose="020B0606020202030204" pitchFamily="34" charset="0"/>
                  <a:cs typeface="Arial" panose="020B0604020202020204" pitchFamily="34" charset="0"/>
                </a:rPr>
                <a:t>Conselheira</a:t>
              </a:r>
            </a:p>
            <a:p>
              <a:pPr algn="ctr"/>
              <a:r>
                <a:rPr lang="pt-BR" sz="1100" dirty="0">
                  <a:latin typeface="Arial Narrow" panose="020B0606020202030204" pitchFamily="34" charset="0"/>
                  <a:cs typeface="Arial" panose="020B0604020202020204" pitchFamily="34" charset="0"/>
                </a:rPr>
                <a:t>Julliana Queiroga</a:t>
              </a:r>
            </a:p>
            <a:p>
              <a:pPr algn="ctr"/>
              <a:r>
                <a:rPr lang="pt-BR" sz="1100" dirty="0">
                  <a:latin typeface="Arial Narrow" panose="020B0606020202030204" pitchFamily="34" charset="0"/>
                  <a:cs typeface="Arial" panose="020B0604020202020204" pitchFamily="34" charset="0"/>
                </a:rPr>
                <a:t>Coord. da CED – 1ª Vice Presidente</a:t>
              </a:r>
            </a:p>
          </p:txBody>
        </p:sp>
        <p:pic>
          <p:nvPicPr>
            <p:cNvPr id="28" name="Picture 18" descr="https://www.caupb.gov.br/wp-content/uploads/2012/11/JULIA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198" y="4296825"/>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29" name="Retângulo 28"/>
          <p:cNvSpPr/>
          <p:nvPr/>
        </p:nvSpPr>
        <p:spPr>
          <a:xfrm>
            <a:off x="3990742" y="5625072"/>
            <a:ext cx="1611026" cy="769441"/>
          </a:xfrm>
          <a:prstGeom prst="rect">
            <a:avLst/>
          </a:prstGeom>
        </p:spPr>
        <p:txBody>
          <a:bodyPr wrap="square">
            <a:spAutoFit/>
          </a:bodyPr>
          <a:lstStyle/>
          <a:p>
            <a:pPr algn="ctr"/>
            <a:r>
              <a:rPr lang="pt-BR" sz="1100" dirty="0">
                <a:latin typeface="Arial Narrow" panose="020B0606020202030204" pitchFamily="34" charset="0"/>
                <a:cs typeface="Arial" panose="020B0604020202020204" pitchFamily="34" charset="0"/>
              </a:rPr>
              <a:t>Conselheiro</a:t>
            </a:r>
          </a:p>
          <a:p>
            <a:pPr algn="ctr"/>
            <a:r>
              <a:rPr lang="pt-BR" sz="1100" dirty="0">
                <a:latin typeface="Arial Narrow" panose="020B0606020202030204" pitchFamily="34" charset="0"/>
                <a:cs typeface="Arial" panose="020B0604020202020204" pitchFamily="34" charset="0"/>
              </a:rPr>
              <a:t>Pedro Rossi</a:t>
            </a:r>
          </a:p>
          <a:p>
            <a:pPr algn="ctr"/>
            <a:r>
              <a:rPr lang="pt-BR" sz="1100" dirty="0">
                <a:latin typeface="Arial Narrow" panose="020B0606020202030204" pitchFamily="34" charset="0"/>
                <a:cs typeface="Arial" panose="020B0604020202020204" pitchFamily="34" charset="0"/>
              </a:rPr>
              <a:t>Coord. Adjunto da </a:t>
            </a:r>
            <a:r>
              <a:rPr lang="pt-BR" sz="1100" dirty="0" smtClean="0">
                <a:latin typeface="Arial Narrow" panose="020B0606020202030204" pitchFamily="34" charset="0"/>
                <a:cs typeface="Arial" panose="020B0604020202020204" pitchFamily="34" charset="0"/>
              </a:rPr>
              <a:t>COAPFI</a:t>
            </a:r>
          </a:p>
          <a:p>
            <a:pPr algn="ctr"/>
            <a:r>
              <a:rPr lang="pt-BR" sz="1100" dirty="0">
                <a:latin typeface="Arial Narrow" panose="020B0606020202030204" pitchFamily="34" charset="0"/>
                <a:cs typeface="Arial" panose="020B0604020202020204" pitchFamily="34" charset="0"/>
              </a:rPr>
              <a:t>(Renúncia </a:t>
            </a:r>
            <a:r>
              <a:rPr lang="pt-BR" sz="1100" dirty="0" smtClean="0">
                <a:latin typeface="Arial Narrow" panose="020B0606020202030204" pitchFamily="34" charset="0"/>
                <a:cs typeface="Arial" panose="020B0604020202020204" pitchFamily="34" charset="0"/>
              </a:rPr>
              <a:t>13/06/2023</a:t>
            </a:r>
            <a:r>
              <a:rPr lang="pt-BR" sz="1100" dirty="0">
                <a:latin typeface="Arial Narrow" panose="020B0606020202030204" pitchFamily="34" charset="0"/>
                <a:cs typeface="Arial" panose="020B0604020202020204" pitchFamily="34" charset="0"/>
              </a:rPr>
              <a:t>)</a:t>
            </a:r>
          </a:p>
        </p:txBody>
      </p:sp>
      <p:pic>
        <p:nvPicPr>
          <p:cNvPr id="30" name="Picture 14" descr="https://transparencia.caupb.gov.br/wp-content/uploads/pedr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7620" y="4815446"/>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1" name="Retângulo 30"/>
          <p:cNvSpPr/>
          <p:nvPr/>
        </p:nvSpPr>
        <p:spPr>
          <a:xfrm>
            <a:off x="5776756" y="5625072"/>
            <a:ext cx="1563989" cy="938719"/>
          </a:xfrm>
          <a:prstGeom prst="rect">
            <a:avLst/>
          </a:prstGeom>
        </p:spPr>
        <p:txBody>
          <a:bodyPr wrap="square">
            <a:spAutoFit/>
          </a:bodyPr>
          <a:lstStyle/>
          <a:p>
            <a:pPr algn="ctr"/>
            <a:r>
              <a:rPr lang="pt-BR" sz="1100" dirty="0">
                <a:latin typeface="Arial Narrow" panose="020B0606020202030204" pitchFamily="34" charset="0"/>
                <a:cs typeface="Arial" panose="020B0604020202020204" pitchFamily="34" charset="0"/>
              </a:rPr>
              <a:t>Conselheira</a:t>
            </a:r>
          </a:p>
          <a:p>
            <a:pPr algn="ctr"/>
            <a:r>
              <a:rPr lang="pt-BR" sz="1100" dirty="0">
                <a:latin typeface="Arial Narrow" panose="020B0606020202030204" pitchFamily="34" charset="0"/>
                <a:cs typeface="Arial" panose="020B0604020202020204" pitchFamily="34" charset="0"/>
              </a:rPr>
              <a:t>Patrícia Cruz</a:t>
            </a:r>
          </a:p>
          <a:p>
            <a:pPr algn="ctr"/>
            <a:r>
              <a:rPr lang="pt-BR" sz="1100" dirty="0">
                <a:latin typeface="Arial Narrow" panose="020B0606020202030204" pitchFamily="34" charset="0"/>
                <a:cs typeface="Arial" panose="020B0604020202020204" pitchFamily="34" charset="0"/>
              </a:rPr>
              <a:t>Membro da CEPEF </a:t>
            </a:r>
            <a:r>
              <a:rPr lang="pt-BR" sz="1100" dirty="0" smtClean="0">
                <a:latin typeface="Arial Narrow" panose="020B0606020202030204" pitchFamily="34" charset="0"/>
                <a:cs typeface="Arial" panose="020B0604020202020204" pitchFamily="34" charset="0"/>
              </a:rPr>
              <a:t>(Licença 17/04 </a:t>
            </a:r>
            <a:r>
              <a:rPr lang="pt-BR" sz="1100" dirty="0">
                <a:latin typeface="Arial Narrow" panose="020B0606020202030204" pitchFamily="34" charset="0"/>
                <a:cs typeface="Arial" panose="020B0604020202020204" pitchFamily="34" charset="0"/>
              </a:rPr>
              <a:t>a </a:t>
            </a:r>
            <a:r>
              <a:rPr lang="pt-BR" sz="1100" dirty="0" smtClean="0">
                <a:latin typeface="Arial Narrow" panose="020B0606020202030204" pitchFamily="34" charset="0"/>
                <a:cs typeface="Arial" panose="020B0604020202020204" pitchFamily="34" charset="0"/>
              </a:rPr>
              <a:t>15/08/2023</a:t>
            </a:r>
            <a:r>
              <a:rPr lang="pt-BR" sz="1100" dirty="0">
                <a:latin typeface="Arial Narrow" panose="020B0606020202030204" pitchFamily="34" charset="0"/>
                <a:cs typeface="Arial" panose="020B0604020202020204" pitchFamily="34" charset="0"/>
              </a:rPr>
              <a:t>)</a:t>
            </a:r>
          </a:p>
        </p:txBody>
      </p:sp>
      <p:pic>
        <p:nvPicPr>
          <p:cNvPr id="32" name="Picture 6" descr="https://transparencia.caupb.gov.br/wp-content/uploads/patrici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2702" y="4815446"/>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2" name="Grupo 11"/>
          <p:cNvGrpSpPr/>
          <p:nvPr/>
        </p:nvGrpSpPr>
        <p:grpSpPr>
          <a:xfrm>
            <a:off x="5236313" y="2978897"/>
            <a:ext cx="1516134" cy="1640623"/>
            <a:chOff x="5591393" y="4296825"/>
            <a:chExt cx="1516134" cy="1640623"/>
          </a:xfrm>
        </p:grpSpPr>
        <p:sp>
          <p:nvSpPr>
            <p:cNvPr id="33" name="Retângulo 32"/>
            <p:cNvSpPr/>
            <p:nvPr/>
          </p:nvSpPr>
          <p:spPr>
            <a:xfrm>
              <a:off x="5591393" y="5106451"/>
              <a:ext cx="1516134" cy="830997"/>
            </a:xfrm>
            <a:prstGeom prst="rect">
              <a:avLst/>
            </a:prstGeom>
          </p:spPr>
          <p:txBody>
            <a:bodyPr wrap="square">
              <a:spAutoFit/>
            </a:bodyPr>
            <a:lstStyle/>
            <a:p>
              <a:pPr algn="ctr"/>
              <a:r>
                <a:rPr lang="pt-BR" sz="1200" dirty="0">
                  <a:latin typeface="Arial Narrow" panose="020B0606020202030204" pitchFamily="34" charset="0"/>
                  <a:cs typeface="Arial" panose="020B0604020202020204" pitchFamily="34" charset="0"/>
                </a:rPr>
                <a:t>Conselheiro</a:t>
              </a:r>
            </a:p>
            <a:p>
              <a:pPr algn="ctr"/>
              <a:r>
                <a:rPr lang="pt-BR" sz="1200" dirty="0">
                  <a:latin typeface="Arial Narrow" panose="020B0606020202030204" pitchFamily="34" charset="0"/>
                  <a:cs typeface="Arial" panose="020B0604020202020204" pitchFamily="34" charset="0"/>
                </a:rPr>
                <a:t>Giovanni Alencar</a:t>
              </a:r>
            </a:p>
            <a:p>
              <a:pPr algn="ctr"/>
              <a:r>
                <a:rPr lang="pt-BR" sz="1200" dirty="0">
                  <a:latin typeface="Arial Narrow" panose="020B0606020202030204" pitchFamily="34" charset="0"/>
                  <a:cs typeface="Arial" panose="020B0604020202020204" pitchFamily="34" charset="0"/>
                </a:rPr>
                <a:t>Coord. Adjunto da CED – 2º Vice Presidente</a:t>
              </a:r>
            </a:p>
          </p:txBody>
        </p:sp>
        <p:pic>
          <p:nvPicPr>
            <p:cNvPr id="34" name="Picture 6" descr="https://www.caupb.gov.br/wp-content/uploads/2012/11/GIOVANN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3445" y="4296825"/>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17" name="Grupo 16"/>
          <p:cNvGrpSpPr/>
          <p:nvPr/>
        </p:nvGrpSpPr>
        <p:grpSpPr>
          <a:xfrm>
            <a:off x="1980966" y="4818143"/>
            <a:ext cx="2201800" cy="1430716"/>
            <a:chOff x="56626" y="4299522"/>
            <a:chExt cx="2201800" cy="1430716"/>
          </a:xfrm>
        </p:grpSpPr>
        <p:sp>
          <p:nvSpPr>
            <p:cNvPr id="36" name="Retângulo 35"/>
            <p:cNvSpPr/>
            <p:nvPr/>
          </p:nvSpPr>
          <p:spPr>
            <a:xfrm>
              <a:off x="56626" y="5130074"/>
              <a:ext cx="2201800" cy="600164"/>
            </a:xfrm>
            <a:prstGeom prst="rect">
              <a:avLst/>
            </a:prstGeom>
          </p:spPr>
          <p:txBody>
            <a:bodyPr wrap="square">
              <a:spAutoFit/>
            </a:bodyPr>
            <a:lstStyle/>
            <a:p>
              <a:pPr algn="ctr"/>
              <a:r>
                <a:rPr lang="pt-BR" sz="1100" dirty="0">
                  <a:latin typeface="Arial Narrow" panose="020B0606020202030204" pitchFamily="34" charset="0"/>
                  <a:cs typeface="Arial" panose="020B0604020202020204" pitchFamily="34" charset="0"/>
                </a:rPr>
                <a:t>Conselheiro</a:t>
              </a:r>
            </a:p>
            <a:p>
              <a:pPr algn="ctr"/>
              <a:r>
                <a:rPr lang="pt-BR" sz="1100" dirty="0">
                  <a:latin typeface="Arial Narrow" panose="020B0606020202030204" pitchFamily="34" charset="0"/>
                  <a:cs typeface="Arial" panose="020B0604020202020204" pitchFamily="34" charset="0"/>
                </a:rPr>
                <a:t>Washington Dionísio</a:t>
              </a:r>
            </a:p>
            <a:p>
              <a:pPr algn="ctr"/>
              <a:r>
                <a:rPr lang="pt-BR" sz="1100" dirty="0">
                  <a:latin typeface="Arial Narrow" panose="020B0606020202030204" pitchFamily="34" charset="0"/>
                  <a:cs typeface="Arial" panose="020B0604020202020204" pitchFamily="34" charset="0"/>
                </a:rPr>
                <a:t>Coord. Adjunto da CAPEF</a:t>
              </a:r>
            </a:p>
          </p:txBody>
        </p:sp>
        <p:pic>
          <p:nvPicPr>
            <p:cNvPr id="37" name="Picture 10" descr="https://www.caupb.gov.br/wp-content/uploads/2012/11/WASHINGTO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199" y="4299522"/>
              <a:ext cx="809625"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7" name="Espaço Reservado para Número de Slide 6"/>
          <p:cNvSpPr>
            <a:spLocks noGrp="1"/>
          </p:cNvSpPr>
          <p:nvPr>
            <p:ph type="sldNum" sz="quarter" idx="12"/>
          </p:nvPr>
        </p:nvSpPr>
        <p:spPr>
          <a:xfrm>
            <a:off x="10992673" y="6423504"/>
            <a:ext cx="683339" cy="365125"/>
          </a:xfrm>
        </p:spPr>
        <p:txBody>
          <a:bodyPr/>
          <a:lstStyle/>
          <a:p>
            <a:pPr rtl="0"/>
            <a:fld id="{5A4A7955-6230-48B4-BD8B-A7C460F75945}" type="slidenum">
              <a:rPr lang="pt-BR" noProof="0" smtClean="0">
                <a:solidFill>
                  <a:schemeClr val="tx1"/>
                </a:solidFill>
              </a:rPr>
              <a:t>17</a:t>
            </a:fld>
            <a:endParaRPr lang="pt-BR" noProof="0" dirty="0">
              <a:solidFill>
                <a:schemeClr val="tx1"/>
              </a:solidFill>
            </a:endParaRPr>
          </a:p>
        </p:txBody>
      </p:sp>
      <p:sp>
        <p:nvSpPr>
          <p:cNvPr id="39" name="Espaço Reservado para Rodapé 1"/>
          <p:cNvSpPr>
            <a:spLocks noGrp="1"/>
          </p:cNvSpPr>
          <p:nvPr>
            <p:ph type="ftr" sz="quarter" idx="11"/>
          </p:nvPr>
        </p:nvSpPr>
        <p:spPr>
          <a:xfrm>
            <a:off x="677334" y="6368912"/>
            <a:ext cx="6297612" cy="365125"/>
          </a:xfrm>
        </p:spPr>
        <p:txBody>
          <a:bodyPr/>
          <a:lstStyle/>
          <a:p>
            <a:pPr rtl="0"/>
            <a:r>
              <a:rPr lang="pt-BR" noProof="0" dirty="0"/>
              <a:t>Relatório Integrado de Gestão 2023 - CAU/PB</a:t>
            </a:r>
          </a:p>
        </p:txBody>
      </p:sp>
    </p:spTree>
    <p:extLst>
      <p:ext uri="{BB962C8B-B14F-4D97-AF65-F5344CB8AC3E}">
        <p14:creationId xmlns:p14="http://schemas.microsoft.com/office/powerpoint/2010/main" val="188086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38" name="CaixaDeTexto 37"/>
          <p:cNvSpPr txBox="1"/>
          <p:nvPr/>
        </p:nvSpPr>
        <p:spPr>
          <a:xfrm>
            <a:off x="568658" y="1251376"/>
            <a:ext cx="11076956" cy="4967407"/>
          </a:xfrm>
          <a:prstGeom prst="rect">
            <a:avLst/>
          </a:prstGeom>
        </p:spPr>
        <p:txBody>
          <a:bodyPr wrap="square" numCol="2" spcCol="360000" rtlCol="0">
            <a:noAutofit/>
          </a:bodyPr>
          <a:lstStyle/>
          <a:p>
            <a:pPr algn="just"/>
            <a:r>
              <a:rPr lang="pt-BR" sz="1400" dirty="0">
                <a:latin typeface="Calibri" panose="020F0502020204030204" pitchFamily="34" charset="0"/>
                <a:cs typeface="Calibri" panose="020F0502020204030204" pitchFamily="34" charset="0"/>
              </a:rPr>
              <a:t>O CAU/PB é um órgão colegiado que desempenha um papel crucial na orientação e deliberação das atividades relacionadas à arquitetura e urbanismo no estado. Seu funcionamento é regido por um Plenário e Comissões Permanentes e Temporárias, os quais são compostos por conselheiros titulares.</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Os conselheiros suplentes, seis ao todo em dezembro de 2023, têm participação ativa nos colegiados, substituindo os titulares em casos de ausência ou impedimentos legais. Isso garante a continuidade e a representatividade das discussões e decisões do Conselho, contribuindo para a eficiência de suas atividades.</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O Plenário, composto por todos os conselheiros é responsável pela tomada de decisões de maior relevância para o CAU/PB. Ele é presidido por um conselheiro eleito pelos pares para um mandato de três anos, enquanto as Comissões, formadas por no mínimo três conselheiros titulares, discutem e deliberam sobre questões específicas relacionadas à área de atuação do Conselho.</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As sessões do Plenário e das Comissões ocorrem ao longo do ano, de 3 de janeiro a 23 de dezembro, em sessões ordinárias, podendo ser convocadas também para sessões extraordinárias conforme a necessidade</a:t>
            </a:r>
            <a:r>
              <a:rPr lang="pt-BR" sz="1400" dirty="0" smtClean="0">
                <a:latin typeface="Calibri" panose="020F0502020204030204" pitchFamily="34" charset="0"/>
                <a:cs typeface="Calibri" panose="020F0502020204030204" pitchFamily="34" charset="0"/>
              </a:rPr>
              <a:t>.</a:t>
            </a:r>
          </a:p>
          <a:p>
            <a:pPr algn="just"/>
            <a:endParaRPr lang="pt-BR" sz="1400" dirty="0">
              <a:latin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cs typeface="Calibri" panose="020F0502020204030204" pitchFamily="34" charset="0"/>
              </a:rPr>
              <a:t>A </a:t>
            </a:r>
            <a:r>
              <a:rPr lang="pt-BR" sz="1400" dirty="0">
                <a:latin typeface="Calibri" panose="020F0502020204030204" pitchFamily="34" charset="0"/>
                <a:cs typeface="Calibri" panose="020F0502020204030204" pitchFamily="34" charset="0"/>
              </a:rPr>
              <a:t>liderança do Conselheiro </a:t>
            </a:r>
            <a:r>
              <a:rPr lang="pt-BR" sz="1400" dirty="0" smtClean="0">
                <a:latin typeface="Calibri" panose="020F0502020204030204" pitchFamily="34" charset="0"/>
                <a:cs typeface="Calibri" panose="020F0502020204030204" pitchFamily="34" charset="0"/>
              </a:rPr>
              <a:t>Eduardo Nóbrega Filho, </a:t>
            </a:r>
            <a:r>
              <a:rPr lang="pt-BR" sz="1400" dirty="0">
                <a:latin typeface="Calibri" panose="020F0502020204030204" pitchFamily="34" charset="0"/>
                <a:cs typeface="Calibri" panose="020F0502020204030204" pitchFamily="34" charset="0"/>
              </a:rPr>
              <a:t>que </a:t>
            </a:r>
            <a:r>
              <a:rPr lang="pt-BR" sz="1400" dirty="0" smtClean="0">
                <a:latin typeface="Calibri" panose="020F0502020204030204" pitchFamily="34" charset="0"/>
                <a:cs typeface="Calibri" panose="020F0502020204030204" pitchFamily="34" charset="0"/>
              </a:rPr>
              <a:t>ocupou </a:t>
            </a:r>
            <a:r>
              <a:rPr lang="pt-BR" sz="1400" dirty="0">
                <a:latin typeface="Calibri" panose="020F0502020204030204" pitchFamily="34" charset="0"/>
                <a:cs typeface="Calibri" panose="020F0502020204030204" pitchFamily="34" charset="0"/>
              </a:rPr>
              <a:t>a Presidência do CAU/PB em 2023, </a:t>
            </a:r>
            <a:r>
              <a:rPr lang="pt-BR" sz="1400" dirty="0" smtClean="0">
                <a:latin typeface="Calibri" panose="020F0502020204030204" pitchFamily="34" charset="0"/>
                <a:cs typeface="Calibri" panose="020F0502020204030204" pitchFamily="34" charset="0"/>
              </a:rPr>
              <a:t>foi fundamental </a:t>
            </a:r>
            <a:r>
              <a:rPr lang="pt-BR" sz="1400" dirty="0">
                <a:latin typeface="Calibri" panose="020F0502020204030204" pitchFamily="34" charset="0"/>
                <a:cs typeface="Calibri" panose="020F0502020204030204" pitchFamily="34" charset="0"/>
              </a:rPr>
              <a:t>para o progresso e sucesso das iniciativas do Conselho. A composição </a:t>
            </a:r>
            <a:r>
              <a:rPr lang="pt-BR" sz="1400" dirty="0" smtClean="0">
                <a:latin typeface="Calibri" panose="020F0502020204030204" pitchFamily="34" charset="0"/>
                <a:cs typeface="Calibri" panose="020F0502020204030204" pitchFamily="34" charset="0"/>
              </a:rPr>
              <a:t>dos </a:t>
            </a:r>
            <a:r>
              <a:rPr lang="pt-BR" sz="1400" dirty="0">
                <a:latin typeface="Calibri" panose="020F0502020204030204" pitchFamily="34" charset="0"/>
                <a:cs typeface="Calibri" panose="020F0502020204030204" pitchFamily="34" charset="0"/>
              </a:rPr>
              <a:t>colegiados </a:t>
            </a:r>
            <a:r>
              <a:rPr lang="pt-BR" sz="1400" dirty="0" smtClean="0">
                <a:latin typeface="Calibri" panose="020F0502020204030204" pitchFamily="34" charset="0"/>
                <a:cs typeface="Calibri" panose="020F0502020204030204" pitchFamily="34" charset="0"/>
              </a:rPr>
              <a:t>em 2023 está </a:t>
            </a:r>
            <a:r>
              <a:rPr lang="pt-BR" sz="1400" dirty="0">
                <a:latin typeface="Calibri" panose="020F0502020204030204" pitchFamily="34" charset="0"/>
                <a:cs typeface="Calibri" panose="020F0502020204030204" pitchFamily="34" charset="0"/>
              </a:rPr>
              <a:t>disponível para acesso em nosso Portal na Internet, refletindo nosso compromisso com a transparência e a prestação de contas à sociedade.</a:t>
            </a:r>
          </a:p>
        </p:txBody>
      </p:sp>
      <p:sp>
        <p:nvSpPr>
          <p:cNvPr id="7" name="Espaço Reservado para Número de Slide 6"/>
          <p:cNvSpPr>
            <a:spLocks noGrp="1"/>
          </p:cNvSpPr>
          <p:nvPr>
            <p:ph type="sldNum" sz="quarter" idx="12"/>
          </p:nvPr>
        </p:nvSpPr>
        <p:spPr>
          <a:xfrm>
            <a:off x="10962275" y="6311906"/>
            <a:ext cx="683339" cy="365125"/>
          </a:xfrm>
        </p:spPr>
        <p:txBody>
          <a:bodyPr/>
          <a:lstStyle/>
          <a:p>
            <a:pPr rtl="0"/>
            <a:fld id="{5A4A7955-6230-48B4-BD8B-A7C460F75945}" type="slidenum">
              <a:rPr lang="pt-BR" noProof="0" smtClean="0">
                <a:solidFill>
                  <a:schemeClr val="tx1"/>
                </a:solidFill>
              </a:rPr>
              <a:t>18</a:t>
            </a:fld>
            <a:endParaRPr lang="pt-BR" noProof="0" dirty="0">
              <a:solidFill>
                <a:schemeClr val="tx1"/>
              </a:solidFill>
            </a:endParaRPr>
          </a:p>
        </p:txBody>
      </p:sp>
      <p:sp>
        <p:nvSpPr>
          <p:cNvPr id="35" name="Espaço Reservado para Rodapé 1"/>
          <p:cNvSpPr>
            <a:spLocks noGrp="1"/>
          </p:cNvSpPr>
          <p:nvPr>
            <p:ph type="ftr" sz="quarter" idx="11"/>
          </p:nvPr>
        </p:nvSpPr>
        <p:spPr>
          <a:xfrm>
            <a:off x="677334" y="6368912"/>
            <a:ext cx="6297612" cy="365125"/>
          </a:xfrm>
        </p:spPr>
        <p:txBody>
          <a:bodyPr/>
          <a:lstStyle/>
          <a:p>
            <a:pPr rtl="0"/>
            <a:r>
              <a:rPr lang="pt-BR" noProof="0" dirty="0"/>
              <a:t>Relatório Integrado de Gestão 2023 - CAU/PB</a:t>
            </a:r>
          </a:p>
        </p:txBody>
      </p:sp>
      <p:pic>
        <p:nvPicPr>
          <p:cNvPr id="14" name="Imagem 13"/>
          <p:cNvPicPr>
            <a:picLocks noChangeAspect="1"/>
          </p:cNvPicPr>
          <p:nvPr/>
        </p:nvPicPr>
        <p:blipFill rotWithShape="1">
          <a:blip r:embed="rId2"/>
          <a:srcRect l="9403" t="18890" r="46716" b="11823"/>
          <a:stretch/>
        </p:blipFill>
        <p:spPr>
          <a:xfrm>
            <a:off x="7137779" y="3062079"/>
            <a:ext cx="3660723" cy="32498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9" name="Retângulo 38"/>
          <p:cNvSpPr/>
          <p:nvPr/>
        </p:nvSpPr>
        <p:spPr>
          <a:xfrm>
            <a:off x="573209" y="136479"/>
            <a:ext cx="11373134" cy="1261884"/>
          </a:xfrm>
          <a:prstGeom prst="rect">
            <a:avLst/>
          </a:prstGeom>
          <a:noFill/>
        </p:spPr>
        <p:txBody>
          <a:bodyPr wrap="square" numCol="1" spcCol="360000">
            <a:spAutoFit/>
          </a:bodyPr>
          <a:lstStyle/>
          <a:p>
            <a:endParaRPr lang="pt-BR" sz="2000" b="1" dirty="0">
              <a:solidFill>
                <a:srgbClr val="FF0000"/>
              </a:solidFill>
              <a:latin typeface="Calibri" panose="020F0502020204030204" pitchFamily="34" charset="0"/>
              <a:cs typeface="Calibri" panose="020F0502020204030204" pitchFamily="34" charset="0"/>
            </a:endParaRPr>
          </a:p>
          <a:p>
            <a:endParaRPr lang="pt-BR" sz="2000" b="1" dirty="0">
              <a:solidFill>
                <a:srgbClr val="FF0000"/>
              </a:solidFill>
              <a:latin typeface="Calibri" panose="020F0502020204030204" pitchFamily="34" charset="0"/>
              <a:cs typeface="Calibri" panose="020F0502020204030204" pitchFamily="34" charset="0"/>
            </a:endParaRPr>
          </a:p>
          <a:p>
            <a:r>
              <a:rPr lang="pt-BR" sz="2000" b="1" dirty="0">
                <a:solidFill>
                  <a:srgbClr val="B2160A"/>
                </a:solidFill>
                <a:latin typeface="Calibri" panose="020F0502020204030204" pitchFamily="34" charset="0"/>
                <a:cs typeface="Calibri" panose="020F0502020204030204" pitchFamily="34" charset="0"/>
              </a:rPr>
              <a:t>COMPOSIÇÃO DO CONSELHO DE ARQUITETURA E URBANISMO DA PARAÍBA </a:t>
            </a:r>
          </a:p>
          <a:p>
            <a:pPr algn="just"/>
            <a:endParaRPr lang="pt-B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6747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409433" y="136479"/>
            <a:ext cx="11373134" cy="954107"/>
          </a:xfrm>
          <a:prstGeom prst="rect">
            <a:avLst/>
          </a:prstGeom>
          <a:noFill/>
        </p:spPr>
        <p:txBody>
          <a:bodyPr wrap="square" numCol="1" spcCol="360000">
            <a:spAutoFit/>
          </a:bodyPr>
          <a:lstStyle/>
          <a:p>
            <a:endParaRPr lang="pt-BR" sz="2000" b="1" dirty="0">
              <a:solidFill>
                <a:srgbClr val="FF0000"/>
              </a:solidFill>
              <a:latin typeface="AkzidenzGroteskBQ-BdCnd"/>
            </a:endParaRPr>
          </a:p>
          <a:p>
            <a:endParaRPr lang="pt-BR" sz="2000" b="1" dirty="0">
              <a:solidFill>
                <a:srgbClr val="FF0000"/>
              </a:solidFill>
              <a:latin typeface="AkzidenzGroteskBQ-BdCnd"/>
            </a:endParaRPr>
          </a:p>
          <a:p>
            <a:pPr algn="just"/>
            <a:endParaRPr lang="pt-BR" sz="1600" dirty="0"/>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8" name="Retângulo 7"/>
          <p:cNvSpPr/>
          <p:nvPr/>
        </p:nvSpPr>
        <p:spPr>
          <a:xfrm>
            <a:off x="409433" y="679608"/>
            <a:ext cx="6096000" cy="369332"/>
          </a:xfrm>
          <a:prstGeom prst="rect">
            <a:avLst/>
          </a:prstGeom>
        </p:spPr>
        <p:txBody>
          <a:bodyPr>
            <a:spAutoFit/>
          </a:bodyPr>
          <a:lstStyle/>
          <a:p>
            <a:r>
              <a:rPr lang="pt-BR" b="1" dirty="0">
                <a:solidFill>
                  <a:srgbClr val="B2160A"/>
                </a:solidFill>
                <a:latin typeface="AkzidenzGroteskBQ-BdCnd"/>
              </a:rPr>
              <a:t>COMPOSIÇÃO DO PLENÁRIO DO CAU/PB</a:t>
            </a:r>
          </a:p>
        </p:txBody>
      </p:sp>
      <p:sp>
        <p:nvSpPr>
          <p:cNvPr id="38" name="CaixaDeTexto 37"/>
          <p:cNvSpPr txBox="1"/>
          <p:nvPr/>
        </p:nvSpPr>
        <p:spPr>
          <a:xfrm>
            <a:off x="484348" y="1366414"/>
            <a:ext cx="11083836" cy="4413422"/>
          </a:xfrm>
          <a:prstGeom prst="rect">
            <a:avLst/>
          </a:prstGeom>
        </p:spPr>
        <p:txBody>
          <a:bodyPr wrap="square" numCol="2" spcCol="360000" rtlCol="0">
            <a:noAutofit/>
          </a:bodyPr>
          <a:lstStyle/>
          <a:p>
            <a:pPr algn="just"/>
            <a:r>
              <a:rPr lang="pt-BR" sz="1400" dirty="0">
                <a:latin typeface="Calibri" panose="020F0502020204030204" pitchFamily="34" charset="0"/>
                <a:cs typeface="Calibri" panose="020F0502020204030204" pitchFamily="34" charset="0"/>
              </a:rPr>
              <a:t>O </a:t>
            </a:r>
            <a:r>
              <a:rPr lang="pt-BR" sz="1400" dirty="0" smtClean="0">
                <a:latin typeface="Calibri" panose="020F0502020204030204" pitchFamily="34" charset="0"/>
                <a:cs typeface="Calibri" panose="020F0502020204030204" pitchFamily="34" charset="0"/>
              </a:rPr>
              <a:t>Presidente Eduardo Nóbrega Filho foi </a:t>
            </a:r>
            <a:r>
              <a:rPr lang="pt-BR" sz="1400" dirty="0">
                <a:latin typeface="Calibri" panose="020F0502020204030204" pitchFamily="34" charset="0"/>
                <a:cs typeface="Calibri" panose="020F0502020204030204" pitchFamily="34" charset="0"/>
              </a:rPr>
              <a:t>eleito e tomou posse para a função em 4 janeiro de </a:t>
            </a:r>
            <a:r>
              <a:rPr lang="pt-BR" sz="1400" dirty="0" smtClean="0">
                <a:latin typeface="Calibri" panose="020F0502020204030204" pitchFamily="34" charset="0"/>
                <a:cs typeface="Calibri" panose="020F0502020204030204" pitchFamily="34" charset="0"/>
              </a:rPr>
              <a:t>2021 e seu mandato teve fim em 31 de dezembro de 2023. </a:t>
            </a:r>
            <a:r>
              <a:rPr lang="pt-BR" sz="1400" dirty="0">
                <a:latin typeface="Calibri" panose="020F0502020204030204" pitchFamily="34" charset="0"/>
                <a:cs typeface="Calibri" panose="020F0502020204030204" pitchFamily="34" charset="0"/>
              </a:rPr>
              <a:t>Já as eleições para 1º e 2º Vice-presidentes se dão na primeira Plenária de cada ano</a:t>
            </a:r>
            <a:r>
              <a:rPr lang="pt-BR" sz="1400" dirty="0" smtClean="0">
                <a:latin typeface="Calibri" panose="020F0502020204030204" pitchFamily="34" charset="0"/>
                <a:cs typeface="Calibri" panose="020F0502020204030204" pitchFamily="34" charset="0"/>
              </a:rPr>
              <a:t>. Os demais conselheiros titulares também compõem o Plenário.</a:t>
            </a:r>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b="1" dirty="0">
                <a:solidFill>
                  <a:srgbClr val="B2160A"/>
                </a:solidFill>
                <a:latin typeface="Calibri" panose="020F0502020204030204" pitchFamily="34" charset="0"/>
                <a:cs typeface="Calibri" panose="020F0502020204030204" pitchFamily="34" charset="0"/>
              </a:rPr>
              <a:t>DELIBERAÇÕES</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As deliberações plenárias são atos privativos do Plenário do CAU/PB, e expressam a posição do conselho acerca da matéria apreciada. </a:t>
            </a:r>
          </a:p>
          <a:p>
            <a:pPr algn="just"/>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As deliberações das Comissão e do Conselho Diretor são atos privativos das comissões permanentes dos CAU/PB, bem como do conselho diretor, expressando a posição dos respectivos órgãos acerca da matéria apreciada, sendo essa terminativa ou não, conforme determinação do regimento interno. </a:t>
            </a:r>
          </a:p>
          <a:p>
            <a:pPr algn="just"/>
            <a:r>
              <a:rPr lang="pt-BR" sz="1400" dirty="0">
                <a:latin typeface="Calibri" panose="020F0502020204030204" pitchFamily="34" charset="0"/>
                <a:cs typeface="Calibri" panose="020F0502020204030204" pitchFamily="34" charset="0"/>
              </a:rPr>
              <a:t>Todas as deliberações de comissão e do Conselho Diretor são encaminhadas à Presidência, para verificação e encaminhamentos, conforme o respectivo regimento interno. </a:t>
            </a:r>
          </a:p>
          <a:p>
            <a:pPr algn="just"/>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A comissão eleitoral do CAU/PB, de caráter temporário, excepcionalmente, manifestam-se por meio de deliberação de comissão. Em 2023 essa comissão foi formada para a realização das eleições dos conselheiros para o mandato de 2024-2026.</a:t>
            </a:r>
          </a:p>
          <a:p>
            <a:pPr algn="just"/>
            <a:r>
              <a:rPr lang="pt-BR" sz="1400" dirty="0">
                <a:latin typeface="Calibri" panose="020F0502020204030204" pitchFamily="34" charset="0"/>
                <a:cs typeface="Calibri" panose="020F0502020204030204" pitchFamily="34" charset="0"/>
              </a:rPr>
              <a:t>Todas as deliberações são publicadas no Portal Transparência do CAU/PB, nos endereços: </a:t>
            </a:r>
            <a:r>
              <a:rPr lang="pt-BR" sz="1400" dirty="0">
                <a:latin typeface="Calibri" panose="020F0502020204030204" pitchFamily="34" charset="0"/>
                <a:cs typeface="Calibri" panose="020F0502020204030204" pitchFamily="34" charset="0"/>
                <a:hlinkClick r:id="rId2"/>
              </a:rPr>
              <a:t>Deliberações Plenárias </a:t>
            </a:r>
            <a:r>
              <a:rPr lang="pt-BR" sz="1400" dirty="0">
                <a:latin typeface="Calibri" panose="020F0502020204030204" pitchFamily="34" charset="0"/>
                <a:cs typeface="Calibri" panose="020F0502020204030204" pitchFamily="34" charset="0"/>
              </a:rPr>
              <a:t>e </a:t>
            </a:r>
            <a:r>
              <a:rPr lang="pt-BR" sz="1400" dirty="0">
                <a:latin typeface="Calibri" panose="020F0502020204030204" pitchFamily="34" charset="0"/>
                <a:cs typeface="Calibri" panose="020F0502020204030204" pitchFamily="34" charset="0"/>
                <a:hlinkClick r:id="rId3"/>
              </a:rPr>
              <a:t>Deliberações das Comissões</a:t>
            </a:r>
            <a:r>
              <a:rPr lang="pt-BR" sz="1400" dirty="0">
                <a:latin typeface="Calibri" panose="020F0502020204030204" pitchFamily="34" charset="0"/>
                <a:cs typeface="Calibri" panose="020F0502020204030204" pitchFamily="34" charset="0"/>
              </a:rPr>
              <a:t>.</a:t>
            </a:r>
          </a:p>
          <a:p>
            <a:pPr algn="just"/>
            <a:endParaRPr lang="pt-BR" sz="1400" dirty="0">
              <a:latin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437147"/>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747015" y="6437147"/>
            <a:ext cx="683339" cy="365125"/>
          </a:xfrm>
        </p:spPr>
        <p:txBody>
          <a:bodyPr/>
          <a:lstStyle/>
          <a:p>
            <a:pPr rtl="0"/>
            <a:fld id="{5A4A7955-6230-48B4-BD8B-A7C460F75945}" type="slidenum">
              <a:rPr lang="pt-BR" noProof="0" smtClean="0">
                <a:solidFill>
                  <a:schemeClr val="tx1"/>
                </a:solidFill>
              </a:rPr>
              <a:t>19</a:t>
            </a:fld>
            <a:endParaRPr lang="pt-BR" noProof="0" dirty="0">
              <a:solidFill>
                <a:schemeClr val="tx1"/>
              </a:solidFill>
            </a:endParaRPr>
          </a:p>
        </p:txBody>
      </p:sp>
      <p:graphicFrame>
        <p:nvGraphicFramePr>
          <p:cNvPr id="35" name="Tabela 34"/>
          <p:cNvGraphicFramePr>
            <a:graphicFrameLocks noGrp="1"/>
          </p:cNvGraphicFramePr>
          <p:nvPr>
            <p:extLst>
              <p:ext uri="{D42A27DB-BD31-4B8C-83A1-F6EECF244321}">
                <p14:modId xmlns:p14="http://schemas.microsoft.com/office/powerpoint/2010/main" val="2731136453"/>
              </p:ext>
            </p:extLst>
          </p:nvPr>
        </p:nvGraphicFramePr>
        <p:xfrm>
          <a:off x="6166204" y="2693409"/>
          <a:ext cx="5251098" cy="2390096"/>
        </p:xfrm>
        <a:graphic>
          <a:graphicData uri="http://schemas.openxmlformats.org/drawingml/2006/table">
            <a:tbl>
              <a:tblPr firstRow="1" bandRow="1">
                <a:tableStyleId>{5C22544A-7EE6-4342-B048-85BDC9FD1C3A}</a:tableStyleId>
              </a:tblPr>
              <a:tblGrid>
                <a:gridCol w="876502">
                  <a:extLst>
                    <a:ext uri="{9D8B030D-6E8A-4147-A177-3AD203B41FA5}">
                      <a16:colId xmlns:a16="http://schemas.microsoft.com/office/drawing/2014/main" xmlns="" val="20000"/>
                    </a:ext>
                  </a:extLst>
                </a:gridCol>
                <a:gridCol w="623811">
                  <a:extLst>
                    <a:ext uri="{9D8B030D-6E8A-4147-A177-3AD203B41FA5}">
                      <a16:colId xmlns:a16="http://schemas.microsoft.com/office/drawing/2014/main" xmlns="" val="20001"/>
                    </a:ext>
                  </a:extLst>
                </a:gridCol>
                <a:gridCol w="750157">
                  <a:extLst>
                    <a:ext uri="{9D8B030D-6E8A-4147-A177-3AD203B41FA5}">
                      <a16:colId xmlns:a16="http://schemas.microsoft.com/office/drawing/2014/main" xmlns="" val="20002"/>
                    </a:ext>
                  </a:extLst>
                </a:gridCol>
                <a:gridCol w="750157">
                  <a:extLst>
                    <a:ext uri="{9D8B030D-6E8A-4147-A177-3AD203B41FA5}">
                      <a16:colId xmlns:a16="http://schemas.microsoft.com/office/drawing/2014/main" xmlns="" val="20003"/>
                    </a:ext>
                  </a:extLst>
                </a:gridCol>
                <a:gridCol w="750157">
                  <a:extLst>
                    <a:ext uri="{9D8B030D-6E8A-4147-A177-3AD203B41FA5}">
                      <a16:colId xmlns:a16="http://schemas.microsoft.com/office/drawing/2014/main" xmlns="" val="20004"/>
                    </a:ext>
                  </a:extLst>
                </a:gridCol>
                <a:gridCol w="750157">
                  <a:extLst>
                    <a:ext uri="{9D8B030D-6E8A-4147-A177-3AD203B41FA5}">
                      <a16:colId xmlns:a16="http://schemas.microsoft.com/office/drawing/2014/main" xmlns="" val="20005"/>
                    </a:ext>
                  </a:extLst>
                </a:gridCol>
                <a:gridCol w="750157">
                  <a:extLst>
                    <a:ext uri="{9D8B030D-6E8A-4147-A177-3AD203B41FA5}">
                      <a16:colId xmlns:a16="http://schemas.microsoft.com/office/drawing/2014/main" xmlns="" val="20006"/>
                    </a:ext>
                  </a:extLst>
                </a:gridCol>
              </a:tblGrid>
              <a:tr h="295764">
                <a:tc>
                  <a:txBody>
                    <a:bodyPr/>
                    <a:lstStyle/>
                    <a:p>
                      <a:r>
                        <a:rPr lang="pt-BR" sz="1100" dirty="0"/>
                        <a:t>Deliberações</a:t>
                      </a:r>
                    </a:p>
                  </a:txBody>
                  <a:tcPr>
                    <a:solidFill>
                      <a:srgbClr val="FF9900"/>
                    </a:solidFill>
                  </a:tcPr>
                </a:tc>
                <a:tc>
                  <a:txBody>
                    <a:bodyPr/>
                    <a:lstStyle/>
                    <a:p>
                      <a:r>
                        <a:rPr lang="pt-BR" sz="1100" dirty="0"/>
                        <a:t>2018</a:t>
                      </a:r>
                    </a:p>
                  </a:txBody>
                  <a:tcPr>
                    <a:solidFill>
                      <a:srgbClr val="FF9900"/>
                    </a:solidFill>
                  </a:tcPr>
                </a:tc>
                <a:tc>
                  <a:txBody>
                    <a:bodyPr/>
                    <a:lstStyle/>
                    <a:p>
                      <a:r>
                        <a:rPr lang="pt-BR" sz="1100" dirty="0"/>
                        <a:t>2019</a:t>
                      </a:r>
                    </a:p>
                  </a:txBody>
                  <a:tcPr>
                    <a:solidFill>
                      <a:srgbClr val="FF9900"/>
                    </a:solidFill>
                  </a:tcPr>
                </a:tc>
                <a:tc>
                  <a:txBody>
                    <a:bodyPr/>
                    <a:lstStyle/>
                    <a:p>
                      <a:r>
                        <a:rPr lang="pt-BR" sz="1100" dirty="0"/>
                        <a:t>2020</a:t>
                      </a:r>
                    </a:p>
                  </a:txBody>
                  <a:tcPr>
                    <a:solidFill>
                      <a:srgbClr val="FF9900"/>
                    </a:solidFill>
                  </a:tcPr>
                </a:tc>
                <a:tc>
                  <a:txBody>
                    <a:bodyPr/>
                    <a:lstStyle/>
                    <a:p>
                      <a:r>
                        <a:rPr lang="pt-BR" sz="1100" dirty="0"/>
                        <a:t>2021</a:t>
                      </a:r>
                    </a:p>
                  </a:txBody>
                  <a:tcPr>
                    <a:solidFill>
                      <a:srgbClr val="FF9900"/>
                    </a:solidFill>
                  </a:tcPr>
                </a:tc>
                <a:tc>
                  <a:txBody>
                    <a:bodyPr/>
                    <a:lstStyle/>
                    <a:p>
                      <a:r>
                        <a:rPr lang="pt-BR" sz="1100" dirty="0"/>
                        <a:t>2022</a:t>
                      </a:r>
                    </a:p>
                  </a:txBody>
                  <a:tcPr>
                    <a:solidFill>
                      <a:srgbClr val="FF9900"/>
                    </a:solidFill>
                  </a:tcPr>
                </a:tc>
                <a:tc>
                  <a:txBody>
                    <a:bodyPr/>
                    <a:lstStyle/>
                    <a:p>
                      <a:r>
                        <a:rPr lang="pt-BR" sz="1100" dirty="0" smtClean="0"/>
                        <a:t>2023</a:t>
                      </a:r>
                      <a:endParaRPr lang="pt-BR" sz="1100" dirty="0"/>
                    </a:p>
                  </a:txBody>
                  <a:tcPr>
                    <a:solidFill>
                      <a:srgbClr val="FF9900"/>
                    </a:solidFill>
                  </a:tcPr>
                </a:tc>
                <a:extLst>
                  <a:ext uri="{0D108BD9-81ED-4DB2-BD59-A6C34878D82A}">
                    <a16:rowId xmlns:a16="http://schemas.microsoft.com/office/drawing/2014/main" xmlns="" val="10000"/>
                  </a:ext>
                </a:extLst>
              </a:tr>
              <a:tr h="295764">
                <a:tc>
                  <a:txBody>
                    <a:bodyPr/>
                    <a:lstStyle/>
                    <a:p>
                      <a:r>
                        <a:rPr lang="pt-BR" sz="1100" dirty="0"/>
                        <a:t>Plenário</a:t>
                      </a:r>
                    </a:p>
                  </a:txBody>
                  <a:tcPr>
                    <a:solidFill>
                      <a:srgbClr val="F9DB59"/>
                    </a:solidFill>
                  </a:tcPr>
                </a:tc>
                <a:tc>
                  <a:txBody>
                    <a:bodyPr/>
                    <a:lstStyle/>
                    <a:p>
                      <a:r>
                        <a:rPr lang="pt-BR" sz="1100" dirty="0"/>
                        <a:t>14</a:t>
                      </a:r>
                    </a:p>
                  </a:txBody>
                  <a:tcPr>
                    <a:solidFill>
                      <a:srgbClr val="F9DB59"/>
                    </a:solidFill>
                  </a:tcPr>
                </a:tc>
                <a:tc>
                  <a:txBody>
                    <a:bodyPr/>
                    <a:lstStyle/>
                    <a:p>
                      <a:r>
                        <a:rPr lang="pt-BR" sz="1100" dirty="0"/>
                        <a:t>43</a:t>
                      </a:r>
                    </a:p>
                  </a:txBody>
                  <a:tcPr>
                    <a:solidFill>
                      <a:srgbClr val="F9DB59"/>
                    </a:solidFill>
                  </a:tcPr>
                </a:tc>
                <a:tc>
                  <a:txBody>
                    <a:bodyPr/>
                    <a:lstStyle/>
                    <a:p>
                      <a:r>
                        <a:rPr lang="pt-BR" sz="1100" dirty="0"/>
                        <a:t>35</a:t>
                      </a:r>
                    </a:p>
                  </a:txBody>
                  <a:tcPr>
                    <a:solidFill>
                      <a:srgbClr val="F9DB59"/>
                    </a:solidFill>
                  </a:tcPr>
                </a:tc>
                <a:tc>
                  <a:txBody>
                    <a:bodyPr/>
                    <a:lstStyle/>
                    <a:p>
                      <a:r>
                        <a:rPr lang="pt-BR" sz="1100" dirty="0"/>
                        <a:t>41</a:t>
                      </a:r>
                    </a:p>
                  </a:txBody>
                  <a:tcPr>
                    <a:solidFill>
                      <a:srgbClr val="F9DB59"/>
                    </a:solidFill>
                  </a:tcPr>
                </a:tc>
                <a:tc>
                  <a:txBody>
                    <a:bodyPr/>
                    <a:lstStyle/>
                    <a:p>
                      <a:r>
                        <a:rPr lang="pt-BR" sz="1100" dirty="0"/>
                        <a:t>53</a:t>
                      </a:r>
                    </a:p>
                  </a:txBody>
                  <a:tcPr>
                    <a:solidFill>
                      <a:srgbClr val="F9DB59"/>
                    </a:solidFill>
                  </a:tcPr>
                </a:tc>
                <a:tc>
                  <a:txBody>
                    <a:bodyPr/>
                    <a:lstStyle/>
                    <a:p>
                      <a:r>
                        <a:rPr lang="pt-BR" sz="1100" dirty="0" smtClean="0"/>
                        <a:t>32</a:t>
                      </a:r>
                      <a:endParaRPr lang="pt-BR" sz="1100" dirty="0"/>
                    </a:p>
                  </a:txBody>
                  <a:tcPr>
                    <a:solidFill>
                      <a:srgbClr val="F9DB59"/>
                    </a:solidFill>
                  </a:tcPr>
                </a:tc>
                <a:extLst>
                  <a:ext uri="{0D108BD9-81ED-4DB2-BD59-A6C34878D82A}">
                    <a16:rowId xmlns:a16="http://schemas.microsoft.com/office/drawing/2014/main" xmlns="" val="10001"/>
                  </a:ext>
                </a:extLst>
              </a:tr>
              <a:tr h="484556">
                <a:tc>
                  <a:txBody>
                    <a:bodyPr/>
                    <a:lstStyle/>
                    <a:p>
                      <a:r>
                        <a:rPr lang="pt-BR" sz="1100" dirty="0"/>
                        <a:t>Conselho Diretor</a:t>
                      </a:r>
                    </a:p>
                  </a:txBody>
                  <a:tcPr/>
                </a:tc>
                <a:tc>
                  <a:txBody>
                    <a:bodyPr/>
                    <a:lstStyle/>
                    <a:p>
                      <a:r>
                        <a:rPr lang="pt-BR" sz="1100" dirty="0"/>
                        <a:t>03</a:t>
                      </a:r>
                    </a:p>
                  </a:txBody>
                  <a:tcPr/>
                </a:tc>
                <a:tc>
                  <a:txBody>
                    <a:bodyPr/>
                    <a:lstStyle/>
                    <a:p>
                      <a:r>
                        <a:rPr lang="pt-BR" sz="1100" dirty="0"/>
                        <a:t>08</a:t>
                      </a:r>
                    </a:p>
                  </a:txBody>
                  <a:tcPr/>
                </a:tc>
                <a:tc>
                  <a:txBody>
                    <a:bodyPr/>
                    <a:lstStyle/>
                    <a:p>
                      <a:r>
                        <a:rPr lang="pt-BR" sz="1100" dirty="0"/>
                        <a:t>10</a:t>
                      </a:r>
                    </a:p>
                  </a:txBody>
                  <a:tcPr/>
                </a:tc>
                <a:tc>
                  <a:txBody>
                    <a:bodyPr/>
                    <a:lstStyle/>
                    <a:p>
                      <a:r>
                        <a:rPr lang="pt-BR" sz="1100" dirty="0"/>
                        <a:t>0</a:t>
                      </a:r>
                    </a:p>
                  </a:txBody>
                  <a:tcPr/>
                </a:tc>
                <a:tc>
                  <a:txBody>
                    <a:bodyPr/>
                    <a:lstStyle/>
                    <a:p>
                      <a:r>
                        <a:rPr lang="pt-BR" sz="1100" dirty="0"/>
                        <a:t>02</a:t>
                      </a:r>
                    </a:p>
                  </a:txBody>
                  <a:tcPr/>
                </a:tc>
                <a:tc>
                  <a:txBody>
                    <a:bodyPr/>
                    <a:lstStyle/>
                    <a:p>
                      <a:r>
                        <a:rPr lang="pt-BR" sz="1100" dirty="0"/>
                        <a:t>0</a:t>
                      </a:r>
                    </a:p>
                  </a:txBody>
                  <a:tcPr/>
                </a:tc>
                <a:extLst>
                  <a:ext uri="{0D108BD9-81ED-4DB2-BD59-A6C34878D82A}">
                    <a16:rowId xmlns:a16="http://schemas.microsoft.com/office/drawing/2014/main" xmlns="" val="10002"/>
                  </a:ext>
                </a:extLst>
              </a:tr>
              <a:tr h="295764">
                <a:tc>
                  <a:txBody>
                    <a:bodyPr/>
                    <a:lstStyle/>
                    <a:p>
                      <a:r>
                        <a:rPr lang="pt-BR" sz="1100" dirty="0"/>
                        <a:t>CED</a:t>
                      </a:r>
                    </a:p>
                  </a:txBody>
                  <a:tcPr>
                    <a:solidFill>
                      <a:srgbClr val="F9DB59"/>
                    </a:solidFill>
                  </a:tcPr>
                </a:tc>
                <a:tc>
                  <a:txBody>
                    <a:bodyPr/>
                    <a:lstStyle/>
                    <a:p>
                      <a:r>
                        <a:rPr lang="pt-BR" sz="1100" dirty="0"/>
                        <a:t>12</a:t>
                      </a:r>
                    </a:p>
                  </a:txBody>
                  <a:tcPr>
                    <a:solidFill>
                      <a:srgbClr val="F9DB59"/>
                    </a:solidFill>
                  </a:tcPr>
                </a:tc>
                <a:tc>
                  <a:txBody>
                    <a:bodyPr/>
                    <a:lstStyle/>
                    <a:p>
                      <a:r>
                        <a:rPr lang="pt-BR" sz="1100" dirty="0"/>
                        <a:t>20</a:t>
                      </a:r>
                    </a:p>
                  </a:txBody>
                  <a:tcPr>
                    <a:solidFill>
                      <a:srgbClr val="F9DB59"/>
                    </a:solidFill>
                  </a:tcPr>
                </a:tc>
                <a:tc>
                  <a:txBody>
                    <a:bodyPr/>
                    <a:lstStyle/>
                    <a:p>
                      <a:r>
                        <a:rPr lang="pt-BR" sz="1100" dirty="0"/>
                        <a:t>13</a:t>
                      </a:r>
                    </a:p>
                  </a:txBody>
                  <a:tcPr>
                    <a:solidFill>
                      <a:srgbClr val="F9DB59"/>
                    </a:solidFill>
                  </a:tcPr>
                </a:tc>
                <a:tc>
                  <a:txBody>
                    <a:bodyPr/>
                    <a:lstStyle/>
                    <a:p>
                      <a:r>
                        <a:rPr lang="pt-BR" sz="1100" dirty="0"/>
                        <a:t>8</a:t>
                      </a:r>
                    </a:p>
                  </a:txBody>
                  <a:tcPr>
                    <a:solidFill>
                      <a:srgbClr val="F9DB59"/>
                    </a:solidFill>
                  </a:tcPr>
                </a:tc>
                <a:tc>
                  <a:txBody>
                    <a:bodyPr/>
                    <a:lstStyle/>
                    <a:p>
                      <a:r>
                        <a:rPr lang="pt-BR" sz="1100" dirty="0"/>
                        <a:t>18</a:t>
                      </a:r>
                    </a:p>
                  </a:txBody>
                  <a:tcPr>
                    <a:solidFill>
                      <a:srgbClr val="F9DB59"/>
                    </a:solidFill>
                  </a:tcPr>
                </a:tc>
                <a:tc>
                  <a:txBody>
                    <a:bodyPr/>
                    <a:lstStyle/>
                    <a:p>
                      <a:r>
                        <a:rPr lang="pt-BR" sz="1100" dirty="0" smtClean="0"/>
                        <a:t>8</a:t>
                      </a:r>
                      <a:endParaRPr lang="pt-BR" sz="1100" dirty="0"/>
                    </a:p>
                  </a:txBody>
                  <a:tcPr>
                    <a:solidFill>
                      <a:srgbClr val="F9DB59"/>
                    </a:solidFill>
                  </a:tcPr>
                </a:tc>
                <a:extLst>
                  <a:ext uri="{0D108BD9-81ED-4DB2-BD59-A6C34878D82A}">
                    <a16:rowId xmlns:a16="http://schemas.microsoft.com/office/drawing/2014/main" xmlns="" val="10003"/>
                  </a:ext>
                </a:extLst>
              </a:tr>
              <a:tr h="295764">
                <a:tc>
                  <a:txBody>
                    <a:bodyPr/>
                    <a:lstStyle/>
                    <a:p>
                      <a:r>
                        <a:rPr lang="pt-BR" sz="1100" dirty="0"/>
                        <a:t>CEPEF</a:t>
                      </a:r>
                    </a:p>
                  </a:txBody>
                  <a:tcPr/>
                </a:tc>
                <a:tc>
                  <a:txBody>
                    <a:bodyPr/>
                    <a:lstStyle/>
                    <a:p>
                      <a:r>
                        <a:rPr lang="pt-BR" sz="1100" dirty="0"/>
                        <a:t>58</a:t>
                      </a:r>
                    </a:p>
                  </a:txBody>
                  <a:tcPr/>
                </a:tc>
                <a:tc>
                  <a:txBody>
                    <a:bodyPr/>
                    <a:lstStyle/>
                    <a:p>
                      <a:r>
                        <a:rPr lang="pt-BR" sz="1100" dirty="0"/>
                        <a:t>126</a:t>
                      </a:r>
                    </a:p>
                  </a:txBody>
                  <a:tcPr/>
                </a:tc>
                <a:tc>
                  <a:txBody>
                    <a:bodyPr/>
                    <a:lstStyle/>
                    <a:p>
                      <a:r>
                        <a:rPr lang="pt-BR" sz="1100" dirty="0"/>
                        <a:t>86</a:t>
                      </a:r>
                    </a:p>
                  </a:txBody>
                  <a:tcPr/>
                </a:tc>
                <a:tc>
                  <a:txBody>
                    <a:bodyPr/>
                    <a:lstStyle/>
                    <a:p>
                      <a:r>
                        <a:rPr lang="pt-BR" sz="1100" dirty="0"/>
                        <a:t>49</a:t>
                      </a:r>
                    </a:p>
                  </a:txBody>
                  <a:tcPr/>
                </a:tc>
                <a:tc>
                  <a:txBody>
                    <a:bodyPr/>
                    <a:lstStyle/>
                    <a:p>
                      <a:r>
                        <a:rPr lang="pt-BR" sz="1100" dirty="0"/>
                        <a:t>48</a:t>
                      </a:r>
                    </a:p>
                  </a:txBody>
                  <a:tcPr/>
                </a:tc>
                <a:tc>
                  <a:txBody>
                    <a:bodyPr/>
                    <a:lstStyle/>
                    <a:p>
                      <a:r>
                        <a:rPr lang="pt-BR" sz="1100" dirty="0" smtClean="0"/>
                        <a:t>36</a:t>
                      </a:r>
                      <a:endParaRPr lang="pt-BR" sz="1100" dirty="0"/>
                    </a:p>
                  </a:txBody>
                  <a:tcPr/>
                </a:tc>
                <a:extLst>
                  <a:ext uri="{0D108BD9-81ED-4DB2-BD59-A6C34878D82A}">
                    <a16:rowId xmlns:a16="http://schemas.microsoft.com/office/drawing/2014/main" xmlns="" val="10004"/>
                  </a:ext>
                </a:extLst>
              </a:tr>
              <a:tr h="295764">
                <a:tc>
                  <a:txBody>
                    <a:bodyPr/>
                    <a:lstStyle/>
                    <a:p>
                      <a:r>
                        <a:rPr lang="pt-BR" sz="1100" dirty="0"/>
                        <a:t>COAPFI</a:t>
                      </a:r>
                    </a:p>
                  </a:txBody>
                  <a:tcPr>
                    <a:solidFill>
                      <a:srgbClr val="F9DB59"/>
                    </a:solidFill>
                  </a:tcPr>
                </a:tc>
                <a:tc>
                  <a:txBody>
                    <a:bodyPr/>
                    <a:lstStyle/>
                    <a:p>
                      <a:r>
                        <a:rPr lang="pt-BR" sz="1100" dirty="0"/>
                        <a:t>72</a:t>
                      </a:r>
                    </a:p>
                  </a:txBody>
                  <a:tcPr>
                    <a:solidFill>
                      <a:srgbClr val="F9DB59"/>
                    </a:solidFill>
                  </a:tcPr>
                </a:tc>
                <a:tc>
                  <a:txBody>
                    <a:bodyPr/>
                    <a:lstStyle/>
                    <a:p>
                      <a:r>
                        <a:rPr lang="pt-BR" sz="1100" dirty="0"/>
                        <a:t>49</a:t>
                      </a:r>
                    </a:p>
                  </a:txBody>
                  <a:tcPr>
                    <a:solidFill>
                      <a:srgbClr val="F9DB59"/>
                    </a:solidFill>
                  </a:tcPr>
                </a:tc>
                <a:tc>
                  <a:txBody>
                    <a:bodyPr/>
                    <a:lstStyle/>
                    <a:p>
                      <a:r>
                        <a:rPr lang="pt-BR" sz="1100" dirty="0"/>
                        <a:t>55</a:t>
                      </a:r>
                    </a:p>
                  </a:txBody>
                  <a:tcPr>
                    <a:solidFill>
                      <a:srgbClr val="F9DB59"/>
                    </a:solidFill>
                  </a:tcPr>
                </a:tc>
                <a:tc>
                  <a:txBody>
                    <a:bodyPr/>
                    <a:lstStyle/>
                    <a:p>
                      <a:r>
                        <a:rPr lang="pt-BR" sz="1100" dirty="0"/>
                        <a:t>34</a:t>
                      </a:r>
                    </a:p>
                  </a:txBody>
                  <a:tcPr>
                    <a:solidFill>
                      <a:srgbClr val="F9DB59"/>
                    </a:solidFill>
                  </a:tcPr>
                </a:tc>
                <a:tc>
                  <a:txBody>
                    <a:bodyPr/>
                    <a:lstStyle/>
                    <a:p>
                      <a:r>
                        <a:rPr lang="pt-BR" sz="1100" dirty="0"/>
                        <a:t>44</a:t>
                      </a:r>
                    </a:p>
                  </a:txBody>
                  <a:tcPr>
                    <a:solidFill>
                      <a:srgbClr val="F9DB59"/>
                    </a:solidFill>
                  </a:tcPr>
                </a:tc>
                <a:tc>
                  <a:txBody>
                    <a:bodyPr/>
                    <a:lstStyle/>
                    <a:p>
                      <a:r>
                        <a:rPr lang="pt-BR" sz="1100" dirty="0" smtClean="0"/>
                        <a:t>38</a:t>
                      </a:r>
                      <a:endParaRPr lang="pt-BR" sz="1100" dirty="0"/>
                    </a:p>
                  </a:txBody>
                  <a:tcPr>
                    <a:solidFill>
                      <a:srgbClr val="F9DB59"/>
                    </a:solidFill>
                  </a:tcPr>
                </a:tc>
                <a:extLst>
                  <a:ext uri="{0D108BD9-81ED-4DB2-BD59-A6C34878D82A}">
                    <a16:rowId xmlns:a16="http://schemas.microsoft.com/office/drawing/2014/main" xmlns="" val="10005"/>
                  </a:ext>
                </a:extLst>
              </a:tr>
              <a:tr h="295764">
                <a:tc>
                  <a:txBody>
                    <a:bodyPr/>
                    <a:lstStyle/>
                    <a:p>
                      <a:r>
                        <a:rPr lang="pt-BR" sz="1100" dirty="0"/>
                        <a:t>CE-PB</a:t>
                      </a:r>
                    </a:p>
                  </a:txBody>
                  <a:tcPr>
                    <a:solidFill>
                      <a:schemeClr val="bg1">
                        <a:lumMod val="95000"/>
                      </a:schemeClr>
                    </a:solidFill>
                  </a:tcPr>
                </a:tc>
                <a:tc>
                  <a:txBody>
                    <a:bodyPr/>
                    <a:lstStyle/>
                    <a:p>
                      <a:endParaRPr lang="pt-BR" sz="1100" dirty="0"/>
                    </a:p>
                  </a:txBody>
                  <a:tcPr>
                    <a:solidFill>
                      <a:schemeClr val="bg1">
                        <a:lumMod val="95000"/>
                      </a:schemeClr>
                    </a:solidFill>
                  </a:tcPr>
                </a:tc>
                <a:tc>
                  <a:txBody>
                    <a:bodyPr/>
                    <a:lstStyle/>
                    <a:p>
                      <a:endParaRPr lang="pt-BR" sz="1100" dirty="0"/>
                    </a:p>
                  </a:txBody>
                  <a:tcPr>
                    <a:solidFill>
                      <a:schemeClr val="bg1">
                        <a:lumMod val="95000"/>
                      </a:schemeClr>
                    </a:solidFill>
                  </a:tcPr>
                </a:tc>
                <a:tc>
                  <a:txBody>
                    <a:bodyPr/>
                    <a:lstStyle/>
                    <a:p>
                      <a:r>
                        <a:rPr lang="pt-BR" sz="1100" dirty="0"/>
                        <a:t>4</a:t>
                      </a:r>
                    </a:p>
                  </a:txBody>
                  <a:tcPr>
                    <a:solidFill>
                      <a:schemeClr val="bg1">
                        <a:lumMod val="95000"/>
                      </a:schemeClr>
                    </a:solidFill>
                  </a:tcPr>
                </a:tc>
                <a:tc>
                  <a:txBody>
                    <a:bodyPr/>
                    <a:lstStyle/>
                    <a:p>
                      <a:endParaRPr lang="pt-BR" sz="1100" dirty="0"/>
                    </a:p>
                  </a:txBody>
                  <a:tcPr>
                    <a:solidFill>
                      <a:schemeClr val="bg1">
                        <a:lumMod val="95000"/>
                      </a:schemeClr>
                    </a:solidFill>
                  </a:tcPr>
                </a:tc>
                <a:tc>
                  <a:txBody>
                    <a:bodyPr/>
                    <a:lstStyle/>
                    <a:p>
                      <a:endParaRPr lang="pt-BR" sz="1100" dirty="0"/>
                    </a:p>
                  </a:txBody>
                  <a:tcPr>
                    <a:solidFill>
                      <a:schemeClr val="bg1">
                        <a:lumMod val="95000"/>
                      </a:schemeClr>
                    </a:solidFill>
                  </a:tcPr>
                </a:tc>
                <a:tc>
                  <a:txBody>
                    <a:bodyPr/>
                    <a:lstStyle/>
                    <a:p>
                      <a:r>
                        <a:rPr lang="pt-BR" sz="1100" dirty="0" smtClean="0"/>
                        <a:t>4</a:t>
                      </a:r>
                      <a:endParaRPr lang="pt-BR" sz="1100" dirty="0"/>
                    </a:p>
                  </a:txBody>
                  <a:tcPr>
                    <a:solidFill>
                      <a:schemeClr val="bg1">
                        <a:lumMod val="95000"/>
                      </a:schemeClr>
                    </a:solidFill>
                  </a:tcPr>
                </a:tc>
                <a:extLst>
                  <a:ext uri="{0D108BD9-81ED-4DB2-BD59-A6C34878D82A}">
                    <a16:rowId xmlns:a16="http://schemas.microsoft.com/office/drawing/2014/main" xmlns="" val="10006"/>
                  </a:ext>
                </a:extLst>
              </a:tr>
            </a:tbl>
          </a:graphicData>
        </a:graphic>
      </p:graphicFrame>
      <p:sp>
        <p:nvSpPr>
          <p:cNvPr id="39" name="Retângulo 38"/>
          <p:cNvSpPr/>
          <p:nvPr/>
        </p:nvSpPr>
        <p:spPr>
          <a:xfrm>
            <a:off x="6505433" y="5144464"/>
            <a:ext cx="4534341" cy="461665"/>
          </a:xfrm>
          <a:prstGeom prst="rect">
            <a:avLst/>
          </a:prstGeom>
        </p:spPr>
        <p:txBody>
          <a:bodyPr wrap="square">
            <a:spAutoFit/>
          </a:bodyPr>
          <a:lstStyle/>
          <a:p>
            <a:pPr algn="ctr"/>
            <a:r>
              <a:rPr lang="pt-BR" sz="1200" dirty="0">
                <a:solidFill>
                  <a:srgbClr val="164F78"/>
                </a:solidFill>
                <a:latin typeface="Gotham-Medium"/>
              </a:rPr>
              <a:t>Tabela - Quantidade de deliberações proferidas pelo CAU/PB</a:t>
            </a:r>
            <a:r>
              <a:rPr lang="pt-BR" sz="1200" dirty="0"/>
              <a:t> </a:t>
            </a:r>
            <a:br>
              <a:rPr lang="pt-BR" sz="1200" dirty="0"/>
            </a:br>
            <a:endParaRPr lang="pt-BR" sz="1200" dirty="0"/>
          </a:p>
        </p:txBody>
      </p:sp>
    </p:spTree>
    <p:extLst>
      <p:ext uri="{BB962C8B-B14F-4D97-AF65-F5344CB8AC3E}">
        <p14:creationId xmlns:p14="http://schemas.microsoft.com/office/powerpoint/2010/main" val="4013597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7955" cy="6858000"/>
          </a:xfrm>
          <a:prstGeom prst="rect">
            <a:avLst/>
          </a:prstGeom>
        </p:spPr>
      </p:pic>
      <p:sp>
        <p:nvSpPr>
          <p:cNvPr id="3" name="Retângulo 2"/>
          <p:cNvSpPr/>
          <p:nvPr/>
        </p:nvSpPr>
        <p:spPr>
          <a:xfrm>
            <a:off x="0" y="0"/>
            <a:ext cx="12192000" cy="6858000"/>
          </a:xfrm>
          <a:prstGeom prst="rect">
            <a:avLst/>
          </a:prstGeom>
          <a:solidFill>
            <a:schemeClr val="lt1">
              <a:alpha val="76000"/>
            </a:schemeClr>
          </a:solidFill>
          <a:ln/>
        </p:spPr>
        <p:style>
          <a:lnRef idx="2">
            <a:schemeClr val="dk1"/>
          </a:lnRef>
          <a:fillRef idx="1001">
            <a:schemeClr val="lt1"/>
          </a:fillRef>
          <a:effectRef idx="0">
            <a:schemeClr val="dk1"/>
          </a:effectRef>
          <a:fontRef idx="minor">
            <a:schemeClr val="dk1"/>
          </a:fontRef>
        </p:style>
        <p:txBody>
          <a:bodyPr numCol="2" rtlCol="0" anchor="ctr"/>
          <a:lstStyle/>
          <a:p>
            <a:pPr marL="936000" algn="just"/>
            <a:endParaRPr lang="pt-BR"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a:endParaRPr lang="pt-BR" dirty="0"/>
          </a:p>
        </p:txBody>
      </p:sp>
      <p:graphicFrame>
        <p:nvGraphicFramePr>
          <p:cNvPr id="5" name="Tabela 4"/>
          <p:cNvGraphicFramePr>
            <a:graphicFrameLocks noGrp="1"/>
          </p:cNvGraphicFramePr>
          <p:nvPr>
            <p:extLst>
              <p:ext uri="{D42A27DB-BD31-4B8C-83A1-F6EECF244321}">
                <p14:modId xmlns:p14="http://schemas.microsoft.com/office/powerpoint/2010/main" val="3456906546"/>
              </p:ext>
            </p:extLst>
          </p:nvPr>
        </p:nvGraphicFramePr>
        <p:xfrm>
          <a:off x="767991" y="172530"/>
          <a:ext cx="11119208" cy="6552142"/>
        </p:xfrm>
        <a:graphic>
          <a:graphicData uri="http://schemas.openxmlformats.org/drawingml/2006/table">
            <a:tbl>
              <a:tblPr firstRow="1" bandRow="1">
                <a:tableStyleId>{2D5ABB26-0587-4C30-8999-92F81FD0307C}</a:tableStyleId>
              </a:tblPr>
              <a:tblGrid>
                <a:gridCol w="5559604">
                  <a:extLst>
                    <a:ext uri="{9D8B030D-6E8A-4147-A177-3AD203B41FA5}">
                      <a16:colId xmlns:a16="http://schemas.microsoft.com/office/drawing/2014/main" xmlns="" val="20000"/>
                    </a:ext>
                  </a:extLst>
                </a:gridCol>
                <a:gridCol w="5559604">
                  <a:extLst>
                    <a:ext uri="{9D8B030D-6E8A-4147-A177-3AD203B41FA5}">
                      <a16:colId xmlns:a16="http://schemas.microsoft.com/office/drawing/2014/main" xmlns="" val="20001"/>
                    </a:ext>
                  </a:extLst>
                </a:gridCol>
              </a:tblGrid>
              <a:tr h="732372">
                <a:tc>
                  <a:txBody>
                    <a:bodyPr/>
                    <a:lstStyle/>
                    <a:p>
                      <a:r>
                        <a:rPr lang="pt-BR" sz="2800" b="1" dirty="0">
                          <a:latin typeface="Calibri" panose="020F0502020204030204" pitchFamily="34" charset="0"/>
                          <a:cs typeface="Calibri" panose="020F0502020204030204" pitchFamily="34" charset="0"/>
                        </a:rPr>
                        <a:t>Conselheiros</a:t>
                      </a:r>
                    </a:p>
                    <a:p>
                      <a:r>
                        <a:rPr lang="pt-BR" sz="1800" b="0" dirty="0">
                          <a:latin typeface="Calibri" panose="020F0502020204030204" pitchFamily="34" charset="0"/>
                          <a:cs typeface="Calibri" panose="020F0502020204030204" pitchFamily="34" charset="0"/>
                        </a:rPr>
                        <a:t>Conselheiros (Gestão 2021-2023)</a:t>
                      </a:r>
                    </a:p>
                  </a:txBody>
                  <a:tcPr/>
                </a:tc>
                <a:tc>
                  <a:txBody>
                    <a:bodyPr/>
                    <a:lstStyle/>
                    <a:p>
                      <a:endParaRPr lang="pt-BR" sz="20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0"/>
                  </a:ext>
                </a:extLst>
              </a:tr>
              <a:tr h="366186">
                <a:tc>
                  <a:txBody>
                    <a:bodyPr/>
                    <a:lstStyle/>
                    <a:p>
                      <a:endParaRPr lang="pt-BR" sz="2000" b="1" dirty="0">
                        <a:latin typeface="Calibri" panose="020F0502020204030204" pitchFamily="34" charset="0"/>
                        <a:cs typeface="Calibri" panose="020F0502020204030204" pitchFamily="34" charset="0"/>
                      </a:endParaRPr>
                    </a:p>
                  </a:txBody>
                  <a:tcPr/>
                </a:tc>
                <a:tc>
                  <a:txBody>
                    <a:bodyPr/>
                    <a:lstStyle/>
                    <a:p>
                      <a:endParaRPr lang="pt-BR" sz="20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01"/>
                  </a:ext>
                </a:extLst>
              </a:tr>
              <a:tr h="366186">
                <a:tc>
                  <a:txBody>
                    <a:bodyPr/>
                    <a:lstStyle/>
                    <a:p>
                      <a:r>
                        <a:rPr lang="pt-BR" sz="2000" b="1" u="sng" dirty="0">
                          <a:latin typeface="Calibri" panose="020F0502020204030204" pitchFamily="34" charset="0"/>
                          <a:cs typeface="Calibri" panose="020F0502020204030204" pitchFamily="34" charset="0"/>
                        </a:rPr>
                        <a:t>Conselheiros Titulares</a:t>
                      </a:r>
                    </a:p>
                  </a:txBody>
                  <a:tcPr/>
                </a:tc>
                <a:tc>
                  <a:txBody>
                    <a:bodyPr/>
                    <a:lstStyle/>
                    <a:p>
                      <a:r>
                        <a:rPr lang="pt-BR" sz="2000" b="1" u="sng" dirty="0">
                          <a:effectLst/>
                          <a:latin typeface="Calibri" panose="020F0502020204030204" pitchFamily="34" charset="0"/>
                          <a:cs typeface="Calibri" panose="020F0502020204030204" pitchFamily="34" charset="0"/>
                        </a:rPr>
                        <a:t>Conselheiros Suplentes</a:t>
                      </a:r>
                    </a:p>
                  </a:txBody>
                  <a:tcPr/>
                </a:tc>
                <a:extLst>
                  <a:ext uri="{0D108BD9-81ED-4DB2-BD59-A6C34878D82A}">
                    <a16:rowId xmlns:a16="http://schemas.microsoft.com/office/drawing/2014/main" xmlns="" val="10002"/>
                  </a:ext>
                </a:extLst>
              </a:tr>
              <a:tr h="309850">
                <a:tc>
                  <a:txBody>
                    <a:bodyPr/>
                    <a:lstStyle/>
                    <a:p>
                      <a:r>
                        <a:rPr lang="pt-BR" sz="1600" dirty="0">
                          <a:latin typeface="Calibri" panose="020F0502020204030204" pitchFamily="34" charset="0"/>
                          <a:cs typeface="Calibri" panose="020F0502020204030204" pitchFamily="34" charset="0"/>
                        </a:rPr>
                        <a:t>Eduardo de Oliveira Nóbrega Filho – Presidente</a:t>
                      </a:r>
                    </a:p>
                  </a:txBody>
                  <a:tcPr/>
                </a:tc>
                <a:tc>
                  <a:txBody>
                    <a:bodyPr/>
                    <a:lstStyle/>
                    <a:p>
                      <a:r>
                        <a:rPr lang="pt-BR" sz="1600" dirty="0">
                          <a:latin typeface="Calibri" panose="020F0502020204030204" pitchFamily="34" charset="0"/>
                          <a:cs typeface="Calibri" panose="020F0502020204030204" pitchFamily="34" charset="0"/>
                        </a:rPr>
                        <a:t>Manoel Brito de Farias Segundo</a:t>
                      </a:r>
                    </a:p>
                  </a:txBody>
                  <a:tcPr/>
                </a:tc>
                <a:extLst>
                  <a:ext uri="{0D108BD9-81ED-4DB2-BD59-A6C34878D82A}">
                    <a16:rowId xmlns:a16="http://schemas.microsoft.com/office/drawing/2014/main" xmlns="" val="10003"/>
                  </a:ext>
                </a:extLst>
              </a:tr>
              <a:tr h="535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Julliana Queiroga de Lucena – 1ª Vice-Presidente e Coord. Da Comissão de Ética e Disciplina (CED)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Camila Sales Nóbrega de Santana</a:t>
                      </a:r>
                    </a:p>
                  </a:txBody>
                  <a:tcPr/>
                </a:tc>
                <a:extLst>
                  <a:ext uri="{0D108BD9-81ED-4DB2-BD59-A6C34878D82A}">
                    <a16:rowId xmlns:a16="http://schemas.microsoft.com/office/drawing/2014/main" xmlns="" val="10004"/>
                  </a:ext>
                </a:extLst>
              </a:tr>
              <a:tr h="535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Giovanni Soares de Alencar –  2º Vice-Presidente e Coord. Adjunto da CED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Claudino Lins Nóbrega Júnior</a:t>
                      </a:r>
                    </a:p>
                  </a:txBody>
                  <a:tcPr/>
                </a:tc>
                <a:extLst>
                  <a:ext uri="{0D108BD9-81ED-4DB2-BD59-A6C34878D82A}">
                    <a16:rowId xmlns:a16="http://schemas.microsoft.com/office/drawing/2014/main" xmlns="" val="10005"/>
                  </a:ext>
                </a:extLst>
              </a:tr>
              <a:tr h="7605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Paula Augusta Ismael da Costa –Coord. Da Comissão de Organização, Administração, Planejamento e Finanças (COAPFI</a:t>
                      </a:r>
                      <a:r>
                        <a:rPr lang="pt-BR" sz="1600" dirty="0" smtClean="0">
                          <a:latin typeface="Calibri" panose="020F0502020204030204" pitchFamily="34" charset="0"/>
                          <a:cs typeface="Calibri" panose="020F0502020204030204" pitchFamily="34" charset="0"/>
                        </a:rPr>
                        <a:t>) </a:t>
                      </a:r>
                      <a:r>
                        <a:rPr lang="pt-BR" sz="1200" dirty="0" smtClean="0">
                          <a:latin typeface="Calibri" panose="020F0502020204030204" pitchFamily="34" charset="0"/>
                          <a:cs typeface="Calibri" panose="020F0502020204030204" pitchFamily="34" charset="0"/>
                        </a:rPr>
                        <a:t>Licença médica 10/04 a 10/07/2023</a:t>
                      </a:r>
                      <a:endParaRPr lang="pt-BR" sz="12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Alessandra Soares de Moura</a:t>
                      </a:r>
                    </a:p>
                  </a:txBody>
                  <a:tcPr/>
                </a:tc>
                <a:extLst>
                  <a:ext uri="{0D108BD9-81ED-4DB2-BD59-A6C34878D82A}">
                    <a16:rowId xmlns:a16="http://schemas.microsoft.com/office/drawing/2014/main" xmlns="" val="10006"/>
                  </a:ext>
                </a:extLst>
              </a:tr>
              <a:tr h="535195">
                <a:tc>
                  <a:txBody>
                    <a:bodyPr/>
                    <a:lstStyle/>
                    <a:p>
                      <a:r>
                        <a:rPr lang="pt-BR" sz="1600" dirty="0">
                          <a:latin typeface="Calibri" panose="020F0502020204030204" pitchFamily="34" charset="0"/>
                          <a:cs typeface="Calibri" panose="020F0502020204030204" pitchFamily="34" charset="0"/>
                        </a:rPr>
                        <a:t>Renata de Sousa e Nóbrega – Coord. da Comissão do Exercício Profissional, Ensino e Formação (CEPEF)</a:t>
                      </a:r>
                    </a:p>
                  </a:txBody>
                  <a:tcPr/>
                </a:tc>
                <a:tc>
                  <a:txBody>
                    <a:bodyPr/>
                    <a:lstStyle/>
                    <a:p>
                      <a:r>
                        <a:rPr lang="pt-BR" sz="1600" dirty="0">
                          <a:latin typeface="Calibri" panose="020F0502020204030204" pitchFamily="34" charset="0"/>
                          <a:cs typeface="Calibri" panose="020F0502020204030204" pitchFamily="34" charset="0"/>
                        </a:rPr>
                        <a:t>Vacância</a:t>
                      </a:r>
                    </a:p>
                  </a:txBody>
                  <a:tcPr/>
                </a:tc>
                <a:extLst>
                  <a:ext uri="{0D108BD9-81ED-4DB2-BD59-A6C34878D82A}">
                    <a16:rowId xmlns:a16="http://schemas.microsoft.com/office/drawing/2014/main" xmlns="" val="10007"/>
                  </a:ext>
                </a:extLst>
              </a:tr>
              <a:tr h="535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Daniela Almeida Farias Benício – Membro da CED e da COAPFI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600" dirty="0">
                          <a:latin typeface="Calibri" panose="020F0502020204030204" pitchFamily="34" charset="0"/>
                          <a:cs typeface="Calibri" panose="020F0502020204030204" pitchFamily="34" charset="0"/>
                        </a:rPr>
                        <a:t>Eudes Raony Silva</a:t>
                      </a:r>
                    </a:p>
                  </a:txBody>
                  <a:tcPr/>
                </a:tc>
                <a:extLst>
                  <a:ext uri="{0D108BD9-81ED-4DB2-BD59-A6C34878D82A}">
                    <a16:rowId xmlns:a16="http://schemas.microsoft.com/office/drawing/2014/main" xmlns="" val="10008"/>
                  </a:ext>
                </a:extLst>
              </a:tr>
              <a:tr h="478858">
                <a:tc>
                  <a:txBody>
                    <a:bodyPr/>
                    <a:lstStyle/>
                    <a:p>
                      <a:r>
                        <a:rPr lang="pt-BR" sz="1600" dirty="0">
                          <a:latin typeface="Calibri" panose="020F0502020204030204" pitchFamily="34" charset="0"/>
                          <a:cs typeface="Calibri" panose="020F0502020204030204" pitchFamily="34" charset="0"/>
                        </a:rPr>
                        <a:t>Patrícia Costa e Silva Cruz – Membro da </a:t>
                      </a:r>
                      <a:r>
                        <a:rPr lang="pt-BR" sz="1600" dirty="0" smtClean="0">
                          <a:latin typeface="Calibri" panose="020F0502020204030204" pitchFamily="34" charset="0"/>
                          <a:cs typeface="Calibri" panose="020F0502020204030204" pitchFamily="34" charset="0"/>
                        </a:rPr>
                        <a:t>CEPEF</a:t>
                      </a:r>
                    </a:p>
                    <a:p>
                      <a:r>
                        <a:rPr lang="pt-BR" sz="1200" dirty="0" smtClean="0">
                          <a:latin typeface="Calibri" panose="020F0502020204030204" pitchFamily="34" charset="0"/>
                          <a:cs typeface="Calibri" panose="020F0502020204030204" pitchFamily="34" charset="0"/>
                        </a:rPr>
                        <a:t>Licença maternidade 17/04 a 15/08/2023</a:t>
                      </a:r>
                      <a:endParaRPr lang="pt-BR" sz="1200" dirty="0">
                        <a:latin typeface="Calibri" panose="020F0502020204030204" pitchFamily="34" charset="0"/>
                        <a:cs typeface="Calibri" panose="020F0502020204030204" pitchFamily="34" charset="0"/>
                      </a:endParaRPr>
                    </a:p>
                  </a:txBody>
                  <a:tcPr/>
                </a:tc>
                <a:tc>
                  <a:txBody>
                    <a:bodyPr/>
                    <a:lstStyle/>
                    <a:p>
                      <a:r>
                        <a:rPr lang="pt-BR" sz="1600" dirty="0">
                          <a:latin typeface="Calibri" panose="020F0502020204030204" pitchFamily="34" charset="0"/>
                          <a:cs typeface="Calibri" panose="020F0502020204030204" pitchFamily="34" charset="0"/>
                        </a:rPr>
                        <a:t>Vacância</a:t>
                      </a:r>
                    </a:p>
                  </a:txBody>
                  <a:tcPr/>
                </a:tc>
                <a:extLst>
                  <a:ext uri="{0D108BD9-81ED-4DB2-BD59-A6C34878D82A}">
                    <a16:rowId xmlns:a16="http://schemas.microsoft.com/office/drawing/2014/main" xmlns="" val="10009"/>
                  </a:ext>
                </a:extLst>
              </a:tr>
              <a:tr h="625811">
                <a:tc>
                  <a:txBody>
                    <a:bodyPr/>
                    <a:lstStyle/>
                    <a:p>
                      <a:r>
                        <a:rPr lang="pt-BR" sz="1600" dirty="0">
                          <a:latin typeface="Calibri" panose="020F0502020204030204" pitchFamily="34" charset="0"/>
                          <a:cs typeface="Calibri" panose="020F0502020204030204" pitchFamily="34" charset="0"/>
                        </a:rPr>
                        <a:t>Pedro Freire de </a:t>
                      </a:r>
                      <a:r>
                        <a:rPr lang="pt-BR" sz="1600" dirty="0" smtClean="0">
                          <a:latin typeface="Calibri" panose="020F0502020204030204" pitchFamily="34" charset="0"/>
                          <a:cs typeface="Calibri" panose="020F0502020204030204" pitchFamily="34" charset="0"/>
                        </a:rPr>
                        <a:t>Oliveira </a:t>
                      </a:r>
                      <a:r>
                        <a:rPr lang="pt-BR" sz="1600" dirty="0">
                          <a:latin typeface="Calibri" panose="020F0502020204030204" pitchFamily="34" charset="0"/>
                          <a:cs typeface="Calibri" panose="020F0502020204030204" pitchFamily="34" charset="0"/>
                        </a:rPr>
                        <a:t>Rossi – Coord. Adjunto da </a:t>
                      </a:r>
                      <a:r>
                        <a:rPr lang="pt-BR" sz="1600" dirty="0" smtClean="0">
                          <a:latin typeface="Calibri" panose="020F0502020204030204" pitchFamily="34" charset="0"/>
                          <a:cs typeface="Calibri" panose="020F0502020204030204" pitchFamily="34" charset="0"/>
                        </a:rPr>
                        <a:t>COAPFI</a:t>
                      </a:r>
                    </a:p>
                    <a:p>
                      <a:r>
                        <a:rPr lang="pt-BR" sz="1200" dirty="0" smtClean="0">
                          <a:latin typeface="Calibri" panose="020F0502020204030204" pitchFamily="34" charset="0"/>
                          <a:cs typeface="Calibri" panose="020F0502020204030204" pitchFamily="34" charset="0"/>
                        </a:rPr>
                        <a:t>Renúncia 13/06/2023</a:t>
                      </a:r>
                      <a:endParaRPr lang="pt-BR" sz="1200" dirty="0">
                        <a:latin typeface="Calibri" panose="020F0502020204030204" pitchFamily="34" charset="0"/>
                        <a:cs typeface="Calibri" panose="020F0502020204030204" pitchFamily="34" charset="0"/>
                      </a:endParaRPr>
                    </a:p>
                  </a:txBody>
                  <a:tcPr/>
                </a:tc>
                <a:tc>
                  <a:txBody>
                    <a:bodyPr/>
                    <a:lstStyle/>
                    <a:p>
                      <a:r>
                        <a:rPr lang="pt-BR" sz="1600" dirty="0" smtClean="0">
                          <a:latin typeface="Calibri" panose="020F0502020204030204" pitchFamily="34" charset="0"/>
                          <a:cs typeface="Calibri" panose="020F0502020204030204" pitchFamily="34" charset="0"/>
                        </a:rPr>
                        <a:t>Vacância</a:t>
                      </a:r>
                      <a:endParaRPr lang="pt-BR"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010"/>
                  </a:ext>
                </a:extLst>
              </a:tr>
              <a:tr h="453376">
                <a:tc>
                  <a:txBody>
                    <a:bodyPr/>
                    <a:lstStyle/>
                    <a:p>
                      <a:r>
                        <a:rPr lang="pt-BR" sz="1600" dirty="0">
                          <a:latin typeface="Calibri" panose="020F0502020204030204" pitchFamily="34" charset="0"/>
                          <a:cs typeface="Calibri" panose="020F0502020204030204" pitchFamily="34" charset="0"/>
                        </a:rPr>
                        <a:t>Washington Dionísio Sobrinho - Coord. Adjunto da CEPEF</a:t>
                      </a:r>
                    </a:p>
                  </a:txBody>
                  <a:tcPr/>
                </a:tc>
                <a:tc>
                  <a:txBody>
                    <a:bodyPr/>
                    <a:lstStyle/>
                    <a:p>
                      <a:r>
                        <a:rPr lang="pt-BR" sz="1600" dirty="0">
                          <a:latin typeface="Calibri" panose="020F0502020204030204" pitchFamily="34" charset="0"/>
                          <a:cs typeface="Calibri" panose="020F0502020204030204" pitchFamily="34" charset="0"/>
                        </a:rPr>
                        <a:t>Demétrius César Almeida E Silva</a:t>
                      </a:r>
                    </a:p>
                  </a:txBody>
                  <a:tcPr/>
                </a:tc>
                <a:extLst>
                  <a:ext uri="{0D108BD9-81ED-4DB2-BD59-A6C34878D82A}">
                    <a16:rowId xmlns:a16="http://schemas.microsoft.com/office/drawing/2014/main" xmlns="" val="10011"/>
                  </a:ext>
                </a:extLst>
              </a:tr>
            </a:tbl>
          </a:graphicData>
        </a:graphic>
      </p:graphicFrame>
      <p:sp>
        <p:nvSpPr>
          <p:cNvPr id="6" name="Espaço Reservado para Número de Slide 5"/>
          <p:cNvSpPr>
            <a:spLocks noGrp="1"/>
          </p:cNvSpPr>
          <p:nvPr>
            <p:ph type="sldNum" sz="quarter" idx="12"/>
          </p:nvPr>
        </p:nvSpPr>
        <p:spPr>
          <a:xfrm>
            <a:off x="11166992" y="6324534"/>
            <a:ext cx="683339" cy="365125"/>
          </a:xfrm>
        </p:spPr>
        <p:txBody>
          <a:bodyPr/>
          <a:lstStyle/>
          <a:p>
            <a:pPr rtl="0"/>
            <a:fld id="{5A4A7955-6230-48B4-BD8B-A7C460F75945}" type="slidenum">
              <a:rPr lang="pt-BR" noProof="0" smtClean="0"/>
              <a:t>2</a:t>
            </a:fld>
            <a:endParaRPr lang="pt-BR" noProof="0" dirty="0"/>
          </a:p>
        </p:txBody>
      </p:sp>
    </p:spTree>
    <p:extLst>
      <p:ext uri="{BB962C8B-B14F-4D97-AF65-F5344CB8AC3E}">
        <p14:creationId xmlns:p14="http://schemas.microsoft.com/office/powerpoint/2010/main" val="26851663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78524"/>
            <a:ext cx="11263952" cy="738664"/>
          </a:xfrm>
          <a:prstGeom prst="rect">
            <a:avLst/>
          </a:prstGeom>
          <a:noFill/>
        </p:spPr>
        <p:txBody>
          <a:bodyPr wrap="square" numCol="2" spcCol="360000">
            <a:spAutoFit/>
          </a:bodyPr>
          <a:lstStyle/>
          <a:p>
            <a:endParaRPr lang="pt-BR" sz="1400" b="1" dirty="0">
              <a:solidFill>
                <a:srgbClr val="FF0000"/>
              </a:solidFill>
            </a:endParaRPr>
          </a:p>
          <a:p>
            <a:endParaRPr lang="pt-BR" sz="1400" b="1" dirty="0">
              <a:solidFill>
                <a:srgbClr val="FF0000"/>
              </a:solidFill>
            </a:endParaRPr>
          </a:p>
          <a:p>
            <a:r>
              <a:rPr lang="pt-BR" sz="1400" b="1" dirty="0">
                <a:solidFill>
                  <a:srgbClr val="FF0000"/>
                </a:solidFill>
              </a:rPr>
              <a:t>REFERENCIAL </a:t>
            </a:r>
            <a:r>
              <a:rPr lang="pt-BR" sz="1400" b="1" dirty="0" smtClean="0">
                <a:solidFill>
                  <a:srgbClr val="FF0000"/>
                </a:solidFill>
              </a:rPr>
              <a:t>ESTRATÉGICO</a:t>
            </a:r>
            <a:endParaRPr lang="pt-BR" sz="1400" b="1" dirty="0">
              <a:solidFill>
                <a:srgbClr val="FF0000"/>
              </a:solidFill>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3" name="Forma livre 12"/>
          <p:cNvSpPr/>
          <p:nvPr/>
        </p:nvSpPr>
        <p:spPr>
          <a:xfrm>
            <a:off x="4484251" y="1241097"/>
            <a:ext cx="7050022" cy="787643"/>
          </a:xfrm>
          <a:custGeom>
            <a:avLst/>
            <a:gdLst>
              <a:gd name="connsiteX0" fmla="*/ 131276 w 787642"/>
              <a:gd name="connsiteY0" fmla="*/ 0 h 7050021"/>
              <a:gd name="connsiteX1" fmla="*/ 656366 w 787642"/>
              <a:gd name="connsiteY1" fmla="*/ 0 h 7050021"/>
              <a:gd name="connsiteX2" fmla="*/ 787642 w 787642"/>
              <a:gd name="connsiteY2" fmla="*/ 131276 h 7050021"/>
              <a:gd name="connsiteX3" fmla="*/ 787642 w 787642"/>
              <a:gd name="connsiteY3" fmla="*/ 7050021 h 7050021"/>
              <a:gd name="connsiteX4" fmla="*/ 787642 w 787642"/>
              <a:gd name="connsiteY4" fmla="*/ 7050021 h 7050021"/>
              <a:gd name="connsiteX5" fmla="*/ 0 w 787642"/>
              <a:gd name="connsiteY5" fmla="*/ 7050021 h 7050021"/>
              <a:gd name="connsiteX6" fmla="*/ 0 w 787642"/>
              <a:gd name="connsiteY6" fmla="*/ 7050021 h 7050021"/>
              <a:gd name="connsiteX7" fmla="*/ 0 w 787642"/>
              <a:gd name="connsiteY7" fmla="*/ 131276 h 7050021"/>
              <a:gd name="connsiteX8" fmla="*/ 131276 w 787642"/>
              <a:gd name="connsiteY8" fmla="*/ 0 h 705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642" h="7050021">
                <a:moveTo>
                  <a:pt x="787642" y="1175027"/>
                </a:moveTo>
                <a:lnTo>
                  <a:pt x="787642" y="5874994"/>
                </a:lnTo>
                <a:cubicBezTo>
                  <a:pt x="787642" y="6523943"/>
                  <a:pt x="781076" y="7050017"/>
                  <a:pt x="772976" y="7050017"/>
                </a:cubicBezTo>
                <a:lnTo>
                  <a:pt x="0" y="7050017"/>
                </a:lnTo>
                <a:lnTo>
                  <a:pt x="0" y="7050017"/>
                </a:lnTo>
                <a:lnTo>
                  <a:pt x="0" y="4"/>
                </a:lnTo>
                <a:lnTo>
                  <a:pt x="0" y="4"/>
                </a:lnTo>
                <a:lnTo>
                  <a:pt x="772976" y="4"/>
                </a:lnTo>
                <a:cubicBezTo>
                  <a:pt x="781076" y="4"/>
                  <a:pt x="787642" y="526078"/>
                  <a:pt x="787642" y="1175027"/>
                </a:cubicBezTo>
                <a:close/>
              </a:path>
            </a:pathLst>
          </a:custGeom>
          <a:solidFill>
            <a:schemeClr val="accent2">
              <a:lumMod val="20000"/>
              <a:lumOff val="8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1" tIns="78455" rIns="118460" bIns="78456" numCol="1" spcCol="1270" anchor="ctr" anchorCtr="0">
            <a:noAutofit/>
          </a:bodyPr>
          <a:lstStyle/>
          <a:p>
            <a:pPr marL="228600" lvl="1" indent="-228600" algn="l" defTabSz="933450">
              <a:lnSpc>
                <a:spcPct val="90000"/>
              </a:lnSpc>
              <a:spcBef>
                <a:spcPct val="0"/>
              </a:spcBef>
              <a:spcAft>
                <a:spcPct val="15000"/>
              </a:spcAft>
              <a:buChar char="••"/>
            </a:pPr>
            <a:r>
              <a:rPr lang="pt-BR" sz="2100" b="0" i="0" kern="1200" dirty="0">
                <a:latin typeface="Calibri" panose="020F0502020204030204" pitchFamily="34" charset="0"/>
                <a:cs typeface="Calibri" panose="020F0502020204030204" pitchFamily="34" charset="0"/>
              </a:rPr>
              <a:t>Orientamos, disciplinamos e fiscalizamos o exercício da profissão de arquitetura e urbanismo</a:t>
            </a:r>
            <a:endParaRPr lang="pt-BR" sz="2100" kern="1200" dirty="0">
              <a:latin typeface="Calibri" panose="020F0502020204030204" pitchFamily="34" charset="0"/>
              <a:cs typeface="Calibri" panose="020F0502020204030204" pitchFamily="34" charset="0"/>
            </a:endParaRPr>
          </a:p>
        </p:txBody>
      </p:sp>
      <p:sp>
        <p:nvSpPr>
          <p:cNvPr id="14" name="Forma livre 13"/>
          <p:cNvSpPr/>
          <p:nvPr/>
        </p:nvSpPr>
        <p:spPr>
          <a:xfrm>
            <a:off x="518615" y="1142641"/>
            <a:ext cx="3965637" cy="984553"/>
          </a:xfrm>
          <a:custGeom>
            <a:avLst/>
            <a:gdLst>
              <a:gd name="connsiteX0" fmla="*/ 0 w 3965637"/>
              <a:gd name="connsiteY0" fmla="*/ 164095 h 984553"/>
              <a:gd name="connsiteX1" fmla="*/ 164095 w 3965637"/>
              <a:gd name="connsiteY1" fmla="*/ 0 h 984553"/>
              <a:gd name="connsiteX2" fmla="*/ 3801542 w 3965637"/>
              <a:gd name="connsiteY2" fmla="*/ 0 h 984553"/>
              <a:gd name="connsiteX3" fmla="*/ 3965637 w 3965637"/>
              <a:gd name="connsiteY3" fmla="*/ 164095 h 984553"/>
              <a:gd name="connsiteX4" fmla="*/ 3965637 w 3965637"/>
              <a:gd name="connsiteY4" fmla="*/ 820458 h 984553"/>
              <a:gd name="connsiteX5" fmla="*/ 3801542 w 3965637"/>
              <a:gd name="connsiteY5" fmla="*/ 984553 h 984553"/>
              <a:gd name="connsiteX6" fmla="*/ 164095 w 3965637"/>
              <a:gd name="connsiteY6" fmla="*/ 984553 h 984553"/>
              <a:gd name="connsiteX7" fmla="*/ 0 w 3965637"/>
              <a:gd name="connsiteY7" fmla="*/ 820458 h 984553"/>
              <a:gd name="connsiteX8" fmla="*/ 0 w 3965637"/>
              <a:gd name="connsiteY8" fmla="*/ 164095 h 98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637" h="984553">
                <a:moveTo>
                  <a:pt x="0" y="164095"/>
                </a:moveTo>
                <a:cubicBezTo>
                  <a:pt x="0" y="73468"/>
                  <a:pt x="73468" y="0"/>
                  <a:pt x="164095" y="0"/>
                </a:cubicBezTo>
                <a:lnTo>
                  <a:pt x="3801542" y="0"/>
                </a:lnTo>
                <a:cubicBezTo>
                  <a:pt x="3892169" y="0"/>
                  <a:pt x="3965637" y="73468"/>
                  <a:pt x="3965637" y="164095"/>
                </a:cubicBezTo>
                <a:lnTo>
                  <a:pt x="3965637" y="820458"/>
                </a:lnTo>
                <a:cubicBezTo>
                  <a:pt x="3965637" y="911085"/>
                  <a:pt x="3892169" y="984553"/>
                  <a:pt x="3801542" y="984553"/>
                </a:cubicBezTo>
                <a:lnTo>
                  <a:pt x="164095" y="984553"/>
                </a:lnTo>
                <a:cubicBezTo>
                  <a:pt x="73468" y="984553"/>
                  <a:pt x="0" y="911085"/>
                  <a:pt x="0" y="820458"/>
                </a:cubicBezTo>
                <a:lnTo>
                  <a:pt x="0" y="164095"/>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6642" tIns="82352" rIns="116642" bIns="82352" numCol="1" spcCol="1270" anchor="ctr" anchorCtr="0">
            <a:noAutofit/>
          </a:bodyPr>
          <a:lstStyle/>
          <a:p>
            <a:pPr lvl="0" algn="l" defTabSz="800100">
              <a:lnSpc>
                <a:spcPct val="90000"/>
              </a:lnSpc>
              <a:spcBef>
                <a:spcPct val="0"/>
              </a:spcBef>
              <a:spcAft>
                <a:spcPct val="35000"/>
              </a:spcAft>
            </a:pPr>
            <a:r>
              <a:rPr lang="pt-BR" sz="1800" b="0" i="0" kern="1200" dirty="0"/>
              <a:t>NEGÓCIO – </a:t>
            </a:r>
          </a:p>
          <a:p>
            <a:pPr lvl="0" algn="l" defTabSz="800100">
              <a:lnSpc>
                <a:spcPct val="90000"/>
              </a:lnSpc>
              <a:spcBef>
                <a:spcPct val="0"/>
              </a:spcBef>
              <a:spcAft>
                <a:spcPct val="35000"/>
              </a:spcAft>
            </a:pPr>
            <a:r>
              <a:rPr lang="pt-BR" sz="1800" b="0" i="0" kern="1200" dirty="0"/>
              <a:t>O que fazemos?</a:t>
            </a:r>
            <a:endParaRPr lang="pt-BR" sz="1800" kern="1200" dirty="0"/>
          </a:p>
        </p:txBody>
      </p:sp>
      <p:sp>
        <p:nvSpPr>
          <p:cNvPr id="15" name="Forma livre 14"/>
          <p:cNvSpPr/>
          <p:nvPr/>
        </p:nvSpPr>
        <p:spPr>
          <a:xfrm>
            <a:off x="4484251" y="2274878"/>
            <a:ext cx="7050022" cy="787643"/>
          </a:xfrm>
          <a:custGeom>
            <a:avLst/>
            <a:gdLst>
              <a:gd name="connsiteX0" fmla="*/ 131276 w 787642"/>
              <a:gd name="connsiteY0" fmla="*/ 0 h 7050021"/>
              <a:gd name="connsiteX1" fmla="*/ 656366 w 787642"/>
              <a:gd name="connsiteY1" fmla="*/ 0 h 7050021"/>
              <a:gd name="connsiteX2" fmla="*/ 787642 w 787642"/>
              <a:gd name="connsiteY2" fmla="*/ 131276 h 7050021"/>
              <a:gd name="connsiteX3" fmla="*/ 787642 w 787642"/>
              <a:gd name="connsiteY3" fmla="*/ 7050021 h 7050021"/>
              <a:gd name="connsiteX4" fmla="*/ 787642 w 787642"/>
              <a:gd name="connsiteY4" fmla="*/ 7050021 h 7050021"/>
              <a:gd name="connsiteX5" fmla="*/ 0 w 787642"/>
              <a:gd name="connsiteY5" fmla="*/ 7050021 h 7050021"/>
              <a:gd name="connsiteX6" fmla="*/ 0 w 787642"/>
              <a:gd name="connsiteY6" fmla="*/ 7050021 h 7050021"/>
              <a:gd name="connsiteX7" fmla="*/ 0 w 787642"/>
              <a:gd name="connsiteY7" fmla="*/ 131276 h 7050021"/>
              <a:gd name="connsiteX8" fmla="*/ 131276 w 787642"/>
              <a:gd name="connsiteY8" fmla="*/ 0 h 705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642" h="7050021">
                <a:moveTo>
                  <a:pt x="787642" y="1175027"/>
                </a:moveTo>
                <a:lnTo>
                  <a:pt x="787642" y="5874994"/>
                </a:lnTo>
                <a:cubicBezTo>
                  <a:pt x="787642" y="6523943"/>
                  <a:pt x="781076" y="7050017"/>
                  <a:pt x="772976" y="7050017"/>
                </a:cubicBezTo>
                <a:lnTo>
                  <a:pt x="0" y="7050017"/>
                </a:lnTo>
                <a:lnTo>
                  <a:pt x="0" y="7050017"/>
                </a:lnTo>
                <a:lnTo>
                  <a:pt x="0" y="4"/>
                </a:lnTo>
                <a:lnTo>
                  <a:pt x="0" y="4"/>
                </a:lnTo>
                <a:lnTo>
                  <a:pt x="772976" y="4"/>
                </a:lnTo>
                <a:cubicBezTo>
                  <a:pt x="781076" y="4"/>
                  <a:pt x="787642" y="526078"/>
                  <a:pt x="787642" y="1175027"/>
                </a:cubicBezTo>
                <a:close/>
              </a:path>
            </a:pathLst>
          </a:custGeom>
          <a:solidFill>
            <a:schemeClr val="accent2">
              <a:lumMod val="20000"/>
              <a:lumOff val="8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1" tIns="78455" rIns="118460" bIns="78456" numCol="1" spcCol="1270" anchor="ctr" anchorCtr="0">
            <a:noAutofit/>
          </a:bodyPr>
          <a:lstStyle/>
          <a:p>
            <a:pPr marL="228600" lvl="1" indent="-228600" algn="l" defTabSz="933450">
              <a:lnSpc>
                <a:spcPct val="90000"/>
              </a:lnSpc>
              <a:spcBef>
                <a:spcPct val="0"/>
              </a:spcBef>
              <a:spcAft>
                <a:spcPct val="15000"/>
              </a:spcAft>
              <a:buChar char="••"/>
            </a:pPr>
            <a:r>
              <a:rPr lang="pt-BR" sz="2100" kern="1200" dirty="0">
                <a:latin typeface="Calibri" panose="020F0502020204030204" pitchFamily="34" charset="0"/>
                <a:cs typeface="Calibri" panose="020F0502020204030204" pitchFamily="34" charset="0"/>
              </a:rPr>
              <a:t>Para promover a Arquitetura e Urbanismo para todos</a:t>
            </a:r>
          </a:p>
        </p:txBody>
      </p:sp>
      <p:sp>
        <p:nvSpPr>
          <p:cNvPr id="16" name="Forma livre 15"/>
          <p:cNvSpPr/>
          <p:nvPr/>
        </p:nvSpPr>
        <p:spPr>
          <a:xfrm>
            <a:off x="518615" y="2176422"/>
            <a:ext cx="3965637" cy="984553"/>
          </a:xfrm>
          <a:custGeom>
            <a:avLst/>
            <a:gdLst>
              <a:gd name="connsiteX0" fmla="*/ 0 w 3965637"/>
              <a:gd name="connsiteY0" fmla="*/ 164095 h 984553"/>
              <a:gd name="connsiteX1" fmla="*/ 164095 w 3965637"/>
              <a:gd name="connsiteY1" fmla="*/ 0 h 984553"/>
              <a:gd name="connsiteX2" fmla="*/ 3801542 w 3965637"/>
              <a:gd name="connsiteY2" fmla="*/ 0 h 984553"/>
              <a:gd name="connsiteX3" fmla="*/ 3965637 w 3965637"/>
              <a:gd name="connsiteY3" fmla="*/ 164095 h 984553"/>
              <a:gd name="connsiteX4" fmla="*/ 3965637 w 3965637"/>
              <a:gd name="connsiteY4" fmla="*/ 820458 h 984553"/>
              <a:gd name="connsiteX5" fmla="*/ 3801542 w 3965637"/>
              <a:gd name="connsiteY5" fmla="*/ 984553 h 984553"/>
              <a:gd name="connsiteX6" fmla="*/ 164095 w 3965637"/>
              <a:gd name="connsiteY6" fmla="*/ 984553 h 984553"/>
              <a:gd name="connsiteX7" fmla="*/ 0 w 3965637"/>
              <a:gd name="connsiteY7" fmla="*/ 820458 h 984553"/>
              <a:gd name="connsiteX8" fmla="*/ 0 w 3965637"/>
              <a:gd name="connsiteY8" fmla="*/ 164095 h 98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637" h="984553">
                <a:moveTo>
                  <a:pt x="0" y="164095"/>
                </a:moveTo>
                <a:cubicBezTo>
                  <a:pt x="0" y="73468"/>
                  <a:pt x="73468" y="0"/>
                  <a:pt x="164095" y="0"/>
                </a:cubicBezTo>
                <a:lnTo>
                  <a:pt x="3801542" y="0"/>
                </a:lnTo>
                <a:cubicBezTo>
                  <a:pt x="3892169" y="0"/>
                  <a:pt x="3965637" y="73468"/>
                  <a:pt x="3965637" y="164095"/>
                </a:cubicBezTo>
                <a:lnTo>
                  <a:pt x="3965637" y="820458"/>
                </a:lnTo>
                <a:cubicBezTo>
                  <a:pt x="3965637" y="911085"/>
                  <a:pt x="3892169" y="984553"/>
                  <a:pt x="3801542" y="984553"/>
                </a:cubicBezTo>
                <a:lnTo>
                  <a:pt x="164095" y="984553"/>
                </a:lnTo>
                <a:cubicBezTo>
                  <a:pt x="73468" y="984553"/>
                  <a:pt x="0" y="911085"/>
                  <a:pt x="0" y="820458"/>
                </a:cubicBezTo>
                <a:lnTo>
                  <a:pt x="0" y="164095"/>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6642" tIns="82352" rIns="116642" bIns="82352" numCol="1" spcCol="1270" anchor="ctr" anchorCtr="0">
            <a:noAutofit/>
          </a:bodyPr>
          <a:lstStyle/>
          <a:p>
            <a:pPr lvl="0" algn="l" defTabSz="800100">
              <a:lnSpc>
                <a:spcPct val="90000"/>
              </a:lnSpc>
              <a:spcBef>
                <a:spcPct val="0"/>
              </a:spcBef>
              <a:spcAft>
                <a:spcPct val="35000"/>
              </a:spcAft>
            </a:pPr>
            <a:r>
              <a:rPr lang="pt-BR" sz="1800" b="0" i="0" kern="1200" dirty="0"/>
              <a:t>MISSÃO – </a:t>
            </a:r>
          </a:p>
          <a:p>
            <a:pPr lvl="0" algn="l" defTabSz="800100">
              <a:lnSpc>
                <a:spcPct val="90000"/>
              </a:lnSpc>
              <a:spcBef>
                <a:spcPct val="0"/>
              </a:spcBef>
              <a:spcAft>
                <a:spcPct val="35000"/>
              </a:spcAft>
            </a:pPr>
            <a:r>
              <a:rPr lang="pt-BR" sz="1800" b="0" i="0" kern="1200" dirty="0"/>
              <a:t>Por que existimos?</a:t>
            </a:r>
            <a:endParaRPr lang="pt-BR" sz="1800" kern="1200" dirty="0"/>
          </a:p>
        </p:txBody>
      </p:sp>
      <p:sp>
        <p:nvSpPr>
          <p:cNvPr id="17" name="Forma livre 16"/>
          <p:cNvSpPr/>
          <p:nvPr/>
        </p:nvSpPr>
        <p:spPr>
          <a:xfrm>
            <a:off x="4484251" y="3308658"/>
            <a:ext cx="7050022" cy="787643"/>
          </a:xfrm>
          <a:custGeom>
            <a:avLst/>
            <a:gdLst>
              <a:gd name="connsiteX0" fmla="*/ 131276 w 787642"/>
              <a:gd name="connsiteY0" fmla="*/ 0 h 7050021"/>
              <a:gd name="connsiteX1" fmla="*/ 656366 w 787642"/>
              <a:gd name="connsiteY1" fmla="*/ 0 h 7050021"/>
              <a:gd name="connsiteX2" fmla="*/ 787642 w 787642"/>
              <a:gd name="connsiteY2" fmla="*/ 131276 h 7050021"/>
              <a:gd name="connsiteX3" fmla="*/ 787642 w 787642"/>
              <a:gd name="connsiteY3" fmla="*/ 7050021 h 7050021"/>
              <a:gd name="connsiteX4" fmla="*/ 787642 w 787642"/>
              <a:gd name="connsiteY4" fmla="*/ 7050021 h 7050021"/>
              <a:gd name="connsiteX5" fmla="*/ 0 w 787642"/>
              <a:gd name="connsiteY5" fmla="*/ 7050021 h 7050021"/>
              <a:gd name="connsiteX6" fmla="*/ 0 w 787642"/>
              <a:gd name="connsiteY6" fmla="*/ 7050021 h 7050021"/>
              <a:gd name="connsiteX7" fmla="*/ 0 w 787642"/>
              <a:gd name="connsiteY7" fmla="*/ 131276 h 7050021"/>
              <a:gd name="connsiteX8" fmla="*/ 131276 w 787642"/>
              <a:gd name="connsiteY8" fmla="*/ 0 h 705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642" h="7050021">
                <a:moveTo>
                  <a:pt x="787642" y="1175027"/>
                </a:moveTo>
                <a:lnTo>
                  <a:pt x="787642" y="5874994"/>
                </a:lnTo>
                <a:cubicBezTo>
                  <a:pt x="787642" y="6523943"/>
                  <a:pt x="781076" y="7050017"/>
                  <a:pt x="772976" y="7050017"/>
                </a:cubicBezTo>
                <a:lnTo>
                  <a:pt x="0" y="7050017"/>
                </a:lnTo>
                <a:lnTo>
                  <a:pt x="0" y="7050017"/>
                </a:lnTo>
                <a:lnTo>
                  <a:pt x="0" y="4"/>
                </a:lnTo>
                <a:lnTo>
                  <a:pt x="0" y="4"/>
                </a:lnTo>
                <a:lnTo>
                  <a:pt x="772976" y="4"/>
                </a:lnTo>
                <a:cubicBezTo>
                  <a:pt x="781076" y="4"/>
                  <a:pt x="787642" y="526078"/>
                  <a:pt x="787642" y="1175027"/>
                </a:cubicBezTo>
                <a:close/>
              </a:path>
            </a:pathLst>
          </a:custGeom>
          <a:solidFill>
            <a:schemeClr val="accent2">
              <a:lumMod val="20000"/>
              <a:lumOff val="8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1" tIns="78455" rIns="118460" bIns="78456" numCol="1" spcCol="1270" anchor="ctr" anchorCtr="0">
            <a:noAutofit/>
          </a:bodyPr>
          <a:lstStyle/>
          <a:p>
            <a:pPr marL="228600" lvl="1" indent="-228600" algn="l" defTabSz="933450">
              <a:lnSpc>
                <a:spcPct val="90000"/>
              </a:lnSpc>
              <a:spcBef>
                <a:spcPct val="0"/>
              </a:spcBef>
              <a:spcAft>
                <a:spcPct val="15000"/>
              </a:spcAft>
              <a:buChar char="••"/>
            </a:pPr>
            <a:r>
              <a:rPr lang="pt-BR" sz="2100" kern="1200" dirty="0">
                <a:latin typeface="Calibri" panose="020F0502020204030204" pitchFamily="34" charset="0"/>
                <a:cs typeface="Calibri" panose="020F0502020204030204" pitchFamily="34" charset="0"/>
              </a:rPr>
              <a:t>Sermos reconhecidos como referência na defesa e fomento de boas práticas de Arquitetura e Urbanismo</a:t>
            </a:r>
          </a:p>
        </p:txBody>
      </p:sp>
      <p:sp>
        <p:nvSpPr>
          <p:cNvPr id="18" name="Forma livre 17"/>
          <p:cNvSpPr/>
          <p:nvPr/>
        </p:nvSpPr>
        <p:spPr>
          <a:xfrm>
            <a:off x="518615" y="3210203"/>
            <a:ext cx="3965637" cy="984553"/>
          </a:xfrm>
          <a:custGeom>
            <a:avLst/>
            <a:gdLst>
              <a:gd name="connsiteX0" fmla="*/ 0 w 3965637"/>
              <a:gd name="connsiteY0" fmla="*/ 164095 h 984553"/>
              <a:gd name="connsiteX1" fmla="*/ 164095 w 3965637"/>
              <a:gd name="connsiteY1" fmla="*/ 0 h 984553"/>
              <a:gd name="connsiteX2" fmla="*/ 3801542 w 3965637"/>
              <a:gd name="connsiteY2" fmla="*/ 0 h 984553"/>
              <a:gd name="connsiteX3" fmla="*/ 3965637 w 3965637"/>
              <a:gd name="connsiteY3" fmla="*/ 164095 h 984553"/>
              <a:gd name="connsiteX4" fmla="*/ 3965637 w 3965637"/>
              <a:gd name="connsiteY4" fmla="*/ 820458 h 984553"/>
              <a:gd name="connsiteX5" fmla="*/ 3801542 w 3965637"/>
              <a:gd name="connsiteY5" fmla="*/ 984553 h 984553"/>
              <a:gd name="connsiteX6" fmla="*/ 164095 w 3965637"/>
              <a:gd name="connsiteY6" fmla="*/ 984553 h 984553"/>
              <a:gd name="connsiteX7" fmla="*/ 0 w 3965637"/>
              <a:gd name="connsiteY7" fmla="*/ 820458 h 984553"/>
              <a:gd name="connsiteX8" fmla="*/ 0 w 3965637"/>
              <a:gd name="connsiteY8" fmla="*/ 164095 h 98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637" h="984553">
                <a:moveTo>
                  <a:pt x="0" y="164095"/>
                </a:moveTo>
                <a:cubicBezTo>
                  <a:pt x="0" y="73468"/>
                  <a:pt x="73468" y="0"/>
                  <a:pt x="164095" y="0"/>
                </a:cubicBezTo>
                <a:lnTo>
                  <a:pt x="3801542" y="0"/>
                </a:lnTo>
                <a:cubicBezTo>
                  <a:pt x="3892169" y="0"/>
                  <a:pt x="3965637" y="73468"/>
                  <a:pt x="3965637" y="164095"/>
                </a:cubicBezTo>
                <a:lnTo>
                  <a:pt x="3965637" y="820458"/>
                </a:lnTo>
                <a:cubicBezTo>
                  <a:pt x="3965637" y="911085"/>
                  <a:pt x="3892169" y="984553"/>
                  <a:pt x="3801542" y="984553"/>
                </a:cubicBezTo>
                <a:lnTo>
                  <a:pt x="164095" y="984553"/>
                </a:lnTo>
                <a:cubicBezTo>
                  <a:pt x="73468" y="984553"/>
                  <a:pt x="0" y="911085"/>
                  <a:pt x="0" y="820458"/>
                </a:cubicBezTo>
                <a:lnTo>
                  <a:pt x="0" y="164095"/>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6642" tIns="82352" rIns="116642" bIns="82352" numCol="1" spcCol="1270" anchor="ctr" anchorCtr="0">
            <a:noAutofit/>
          </a:bodyPr>
          <a:lstStyle/>
          <a:p>
            <a:pPr lvl="0" algn="l" defTabSz="800100">
              <a:lnSpc>
                <a:spcPct val="90000"/>
              </a:lnSpc>
              <a:spcBef>
                <a:spcPct val="0"/>
              </a:spcBef>
              <a:spcAft>
                <a:spcPct val="35000"/>
              </a:spcAft>
            </a:pPr>
            <a:r>
              <a:rPr lang="pt-BR" sz="1800" b="0" i="0" kern="1200" dirty="0"/>
              <a:t>VISÃO –</a:t>
            </a:r>
          </a:p>
          <a:p>
            <a:pPr lvl="0" algn="l" defTabSz="800100">
              <a:lnSpc>
                <a:spcPct val="90000"/>
              </a:lnSpc>
              <a:spcBef>
                <a:spcPct val="0"/>
              </a:spcBef>
              <a:spcAft>
                <a:spcPct val="35000"/>
              </a:spcAft>
            </a:pPr>
            <a:r>
              <a:rPr lang="pt-BR" sz="1800" b="0" i="0" kern="1200" dirty="0"/>
              <a:t>O que queremos?</a:t>
            </a:r>
            <a:endParaRPr lang="pt-BR" sz="1800" kern="1200" dirty="0"/>
          </a:p>
        </p:txBody>
      </p:sp>
      <p:sp>
        <p:nvSpPr>
          <p:cNvPr id="19" name="Forma livre 18"/>
          <p:cNvSpPr/>
          <p:nvPr/>
        </p:nvSpPr>
        <p:spPr>
          <a:xfrm>
            <a:off x="518615" y="4243983"/>
            <a:ext cx="3965637" cy="984553"/>
          </a:xfrm>
          <a:custGeom>
            <a:avLst/>
            <a:gdLst>
              <a:gd name="connsiteX0" fmla="*/ 0 w 3965637"/>
              <a:gd name="connsiteY0" fmla="*/ 164095 h 984553"/>
              <a:gd name="connsiteX1" fmla="*/ 164095 w 3965637"/>
              <a:gd name="connsiteY1" fmla="*/ 0 h 984553"/>
              <a:gd name="connsiteX2" fmla="*/ 3801542 w 3965637"/>
              <a:gd name="connsiteY2" fmla="*/ 0 h 984553"/>
              <a:gd name="connsiteX3" fmla="*/ 3965637 w 3965637"/>
              <a:gd name="connsiteY3" fmla="*/ 164095 h 984553"/>
              <a:gd name="connsiteX4" fmla="*/ 3965637 w 3965637"/>
              <a:gd name="connsiteY4" fmla="*/ 820458 h 984553"/>
              <a:gd name="connsiteX5" fmla="*/ 3801542 w 3965637"/>
              <a:gd name="connsiteY5" fmla="*/ 984553 h 984553"/>
              <a:gd name="connsiteX6" fmla="*/ 164095 w 3965637"/>
              <a:gd name="connsiteY6" fmla="*/ 984553 h 984553"/>
              <a:gd name="connsiteX7" fmla="*/ 0 w 3965637"/>
              <a:gd name="connsiteY7" fmla="*/ 820458 h 984553"/>
              <a:gd name="connsiteX8" fmla="*/ 0 w 3965637"/>
              <a:gd name="connsiteY8" fmla="*/ 164095 h 98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637" h="984553">
                <a:moveTo>
                  <a:pt x="0" y="164095"/>
                </a:moveTo>
                <a:cubicBezTo>
                  <a:pt x="0" y="73468"/>
                  <a:pt x="73468" y="0"/>
                  <a:pt x="164095" y="0"/>
                </a:cubicBezTo>
                <a:lnTo>
                  <a:pt x="3801542" y="0"/>
                </a:lnTo>
                <a:cubicBezTo>
                  <a:pt x="3892169" y="0"/>
                  <a:pt x="3965637" y="73468"/>
                  <a:pt x="3965637" y="164095"/>
                </a:cubicBezTo>
                <a:lnTo>
                  <a:pt x="3965637" y="820458"/>
                </a:lnTo>
                <a:cubicBezTo>
                  <a:pt x="3965637" y="911085"/>
                  <a:pt x="3892169" y="984553"/>
                  <a:pt x="3801542" y="984553"/>
                </a:cubicBezTo>
                <a:lnTo>
                  <a:pt x="164095" y="984553"/>
                </a:lnTo>
                <a:cubicBezTo>
                  <a:pt x="73468" y="984553"/>
                  <a:pt x="0" y="911085"/>
                  <a:pt x="0" y="820458"/>
                </a:cubicBezTo>
                <a:lnTo>
                  <a:pt x="0" y="164095"/>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6642" tIns="82352" rIns="116642" bIns="82352" numCol="1" spcCol="1270" anchor="ctr" anchorCtr="0">
            <a:noAutofit/>
          </a:bodyPr>
          <a:lstStyle/>
          <a:p>
            <a:pPr lvl="0" algn="l" defTabSz="800100">
              <a:lnSpc>
                <a:spcPct val="90000"/>
              </a:lnSpc>
              <a:spcBef>
                <a:spcPct val="0"/>
              </a:spcBef>
              <a:spcAft>
                <a:spcPct val="35000"/>
              </a:spcAft>
            </a:pPr>
            <a:r>
              <a:rPr lang="pt-BR" sz="1800" b="0" i="0" kern="1200" dirty="0"/>
              <a:t>VALORES –</a:t>
            </a:r>
          </a:p>
          <a:p>
            <a:pPr lvl="0" algn="l" defTabSz="800100">
              <a:lnSpc>
                <a:spcPct val="90000"/>
              </a:lnSpc>
              <a:spcBef>
                <a:spcPct val="0"/>
              </a:spcBef>
              <a:spcAft>
                <a:spcPct val="35000"/>
              </a:spcAft>
            </a:pPr>
            <a:r>
              <a:rPr lang="pt-BR" sz="1800" b="0" i="0" kern="1200" dirty="0"/>
              <a:t>Quais princípios pautam nossa atuação?</a:t>
            </a:r>
            <a:endParaRPr lang="pt-BR" sz="1800" kern="1200" dirty="0"/>
          </a:p>
        </p:txBody>
      </p:sp>
      <p:sp>
        <p:nvSpPr>
          <p:cNvPr id="11" name="Retângulo de cantos arredondados 10"/>
          <p:cNvSpPr/>
          <p:nvPr/>
        </p:nvSpPr>
        <p:spPr>
          <a:xfrm>
            <a:off x="4464076" y="4252180"/>
            <a:ext cx="7070198" cy="914400"/>
          </a:xfrm>
          <a:prstGeom prst="roundRect">
            <a:avLst/>
          </a:prstGeom>
          <a:solidFill>
            <a:schemeClr val="accent2">
              <a:lumMod val="20000"/>
              <a:lumOff val="80000"/>
            </a:scheme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12" name="CaixaDeTexto 11"/>
          <p:cNvSpPr txBox="1"/>
          <p:nvPr/>
        </p:nvSpPr>
        <p:spPr>
          <a:xfrm>
            <a:off x="4555958" y="4188013"/>
            <a:ext cx="6593305" cy="577516"/>
          </a:xfrm>
          <a:prstGeom prst="rect">
            <a:avLst/>
          </a:prstGeom>
        </p:spPr>
        <p:txBody>
          <a:bodyPr wrap="square" numCol="2" spcCol="360000" rtlCol="0">
            <a:noAutofit/>
          </a:bodyPr>
          <a:lstStyle/>
          <a:p>
            <a:pPr marL="342900" indent="-342900" algn="just">
              <a:buFont typeface="Arial" panose="020B0604020202020204" pitchFamily="34" charset="0"/>
              <a:buChar char="•"/>
            </a:pPr>
            <a:r>
              <a:rPr lang="pt-BR" sz="2000" dirty="0">
                <a:latin typeface="Calibri" panose="020F0502020204030204" pitchFamily="34" charset="0"/>
                <a:cs typeface="Calibri" panose="020F0502020204030204" pitchFamily="34" charset="0"/>
              </a:rPr>
              <a:t>Ética e transparência</a:t>
            </a:r>
          </a:p>
          <a:p>
            <a:pPr marL="342900" indent="-342900" algn="just">
              <a:buFont typeface="Arial" panose="020B0604020202020204" pitchFamily="34" charset="0"/>
              <a:buChar char="•"/>
            </a:pPr>
            <a:r>
              <a:rPr lang="pt-BR" sz="2000" dirty="0">
                <a:latin typeface="Calibri" panose="020F0502020204030204" pitchFamily="34" charset="0"/>
                <a:cs typeface="Calibri" panose="020F0502020204030204" pitchFamily="34" charset="0"/>
              </a:rPr>
              <a:t>Excelência organizacional</a:t>
            </a:r>
          </a:p>
          <a:p>
            <a:pPr marL="342900" indent="-342900" algn="just">
              <a:buFont typeface="Arial" panose="020B0604020202020204" pitchFamily="34" charset="0"/>
              <a:buChar char="•"/>
            </a:pPr>
            <a:r>
              <a:rPr lang="pt-BR" sz="2000" dirty="0">
                <a:latin typeface="Calibri" panose="020F0502020204030204" pitchFamily="34" charset="0"/>
                <a:cs typeface="Calibri" panose="020F0502020204030204" pitchFamily="34" charset="0"/>
              </a:rPr>
              <a:t>Inovação</a:t>
            </a:r>
          </a:p>
          <a:p>
            <a:pPr marL="342900" indent="-342900" algn="just">
              <a:buFont typeface="Arial" panose="020B0604020202020204" pitchFamily="34" charset="0"/>
              <a:buChar char="•"/>
            </a:pPr>
            <a:r>
              <a:rPr lang="pt-BR" sz="2000" dirty="0">
                <a:latin typeface="Calibri" panose="020F0502020204030204" pitchFamily="34" charset="0"/>
                <a:cs typeface="Calibri" panose="020F0502020204030204" pitchFamily="34" charset="0"/>
              </a:rPr>
              <a:t>Unicidade e integração</a:t>
            </a:r>
          </a:p>
          <a:p>
            <a:pPr marL="342900" indent="-342900" algn="just">
              <a:buFont typeface="Arial" panose="020B0604020202020204" pitchFamily="34" charset="0"/>
              <a:buChar char="•"/>
            </a:pPr>
            <a:r>
              <a:rPr lang="pt-BR" sz="2000" dirty="0">
                <a:latin typeface="Calibri" panose="020F0502020204030204" pitchFamily="34" charset="0"/>
                <a:cs typeface="Calibri" panose="020F0502020204030204" pitchFamily="34" charset="0"/>
              </a:rPr>
              <a:t>Informação e</a:t>
            </a:r>
          </a:p>
          <a:p>
            <a:pPr marL="342900" indent="-342900" algn="just">
              <a:buFont typeface="Arial" panose="020B0604020202020204" pitchFamily="34" charset="0"/>
              <a:buChar char="•"/>
            </a:pPr>
            <a:r>
              <a:rPr lang="pt-BR" sz="2000" dirty="0">
                <a:latin typeface="Calibri" panose="020F0502020204030204" pitchFamily="34" charset="0"/>
                <a:cs typeface="Calibri" panose="020F0502020204030204" pitchFamily="34" charset="0"/>
              </a:rPr>
              <a:t>conhecimento</a:t>
            </a:r>
            <a:endParaRPr lang="pt-BR" sz="1200" dirty="0">
              <a:latin typeface="Calibri" panose="020F0502020204030204" pitchFamily="34" charset="0"/>
              <a:cs typeface="Calibri" panose="020F0502020204030204" pitchFamily="34" charset="0"/>
            </a:endParaRPr>
          </a:p>
        </p:txBody>
      </p:sp>
      <p:sp>
        <p:nvSpPr>
          <p:cNvPr id="20" name="CaixaDeTexto 19"/>
          <p:cNvSpPr txBox="1"/>
          <p:nvPr/>
        </p:nvSpPr>
        <p:spPr>
          <a:xfrm>
            <a:off x="548544" y="5363403"/>
            <a:ext cx="10906476" cy="954107"/>
          </a:xfrm>
          <a:prstGeom prst="rect">
            <a:avLst/>
          </a:prstGeom>
          <a:noFill/>
        </p:spPr>
        <p:txBody>
          <a:bodyPr wrap="square" numCol="2" spcCol="360000" rtlCol="0">
            <a:spAutoFit/>
          </a:bodyPr>
          <a:lstStyle/>
          <a:p>
            <a:pPr algn="just"/>
            <a:r>
              <a:rPr lang="pt-BR" sz="1400" dirty="0">
                <a:latin typeface="Calibri" panose="020F0502020204030204" pitchFamily="34" charset="0"/>
                <a:cs typeface="Calibri" panose="020F0502020204030204" pitchFamily="34" charset="0"/>
              </a:rPr>
              <a:t>Diante das competências atribuídas pela Lei 12.378, é imperativo que o Conselho de Arquitetura e Urbanismo (CAU) intensifique sua contribuição para a transformação social e o desenvolvimento do país. Isso implica em aprimorar a fiscalização como um instrumento essencial para elevar a qualidade do exercício da Arquitetura e Urbanismo, promovendo, simultaneamente, políticas que estimulem a produção consciente e responsável na área, além de ampliar o acesso da sociedade aos benefícios dessa disciplina</a:t>
            </a:r>
            <a:r>
              <a:rPr lang="pt-BR" sz="1400" dirty="0" smtClean="0">
                <a:latin typeface="Calibri" panose="020F0502020204030204" pitchFamily="34" charset="0"/>
                <a:cs typeface="Calibri" panose="020F0502020204030204" pitchFamily="34" charset="0"/>
              </a:rPr>
              <a:t>.</a:t>
            </a:r>
            <a:endParaRPr lang="pt-BR" sz="1400" dirty="0">
              <a:latin typeface="Calibri" panose="020F0502020204030204" pitchFamily="34" charset="0"/>
              <a:cs typeface="Calibri" panose="020F0502020204030204" pitchFamily="34" charset="0"/>
            </a:endParaRPr>
          </a:p>
        </p:txBody>
      </p:sp>
      <p:sp>
        <p:nvSpPr>
          <p:cNvPr id="21" name="Espaço Reservado para Rodapé 1"/>
          <p:cNvSpPr txBox="1">
            <a:spLocks/>
          </p:cNvSpPr>
          <p:nvPr/>
        </p:nvSpPr>
        <p:spPr>
          <a:xfrm>
            <a:off x="677334" y="6437147"/>
            <a:ext cx="6297612" cy="365125"/>
          </a:xfrm>
          <a:prstGeom prst="rect">
            <a:avLst/>
          </a:prstGeom>
        </p:spPr>
        <p:txBody>
          <a:bodyPr vert="horz" lIns="91440" tIns="45720" rIns="91440" bIns="45720" rtlCol="0" anchor="ctr"/>
          <a:lstStyle>
            <a:defPPr rtl="0">
              <a:defRPr lang="pt-BR"/>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t>Relatório Integrado de Gestão 2023 - CAU/PB</a:t>
            </a:r>
            <a:endParaRPr lang="pt-BR" dirty="0"/>
          </a:p>
        </p:txBody>
      </p:sp>
      <p:sp>
        <p:nvSpPr>
          <p:cNvPr id="22" name="Espaço Reservado para Número de Slide 6"/>
          <p:cNvSpPr txBox="1">
            <a:spLocks/>
          </p:cNvSpPr>
          <p:nvPr/>
        </p:nvSpPr>
        <p:spPr>
          <a:xfrm>
            <a:off x="10747015" y="6437147"/>
            <a:ext cx="683339" cy="365125"/>
          </a:xfrm>
          <a:prstGeom prst="rect">
            <a:avLst/>
          </a:prstGeom>
        </p:spPr>
        <p:txBody>
          <a:bodyPr vert="horz" lIns="91440" tIns="45720" rIns="91440" bIns="45720" rtlCol="0" anchor="ctr"/>
          <a:lstStyle>
            <a:defPPr rtl="0">
              <a:defRPr lang="pt-BR"/>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schemeClr val="tx1"/>
                </a:solidFill>
              </a:rPr>
              <a:t>20</a:t>
            </a:r>
            <a:endParaRPr lang="pt-BR" dirty="0">
              <a:solidFill>
                <a:schemeClr val="tx1"/>
              </a:solidFill>
            </a:endParaRPr>
          </a:p>
        </p:txBody>
      </p:sp>
    </p:spTree>
    <p:extLst>
      <p:ext uri="{BB962C8B-B14F-4D97-AF65-F5344CB8AC3E}">
        <p14:creationId xmlns:p14="http://schemas.microsoft.com/office/powerpoint/2010/main" val="3530683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78524"/>
            <a:ext cx="11263952" cy="738664"/>
          </a:xfrm>
          <a:prstGeom prst="rect">
            <a:avLst/>
          </a:prstGeom>
          <a:noFill/>
        </p:spPr>
        <p:txBody>
          <a:bodyPr wrap="square" numCol="2" spcCol="360000">
            <a:spAutoFit/>
          </a:bodyPr>
          <a:lstStyle/>
          <a:p>
            <a:endParaRPr lang="pt-BR" sz="1400" b="1" dirty="0">
              <a:solidFill>
                <a:srgbClr val="FF0000"/>
              </a:solidFill>
            </a:endParaRPr>
          </a:p>
          <a:p>
            <a:endParaRPr lang="pt-BR" sz="1400" b="1" dirty="0">
              <a:solidFill>
                <a:srgbClr val="FF0000"/>
              </a:solidFill>
            </a:endParaRPr>
          </a:p>
          <a:p>
            <a:r>
              <a:rPr lang="pt-BR" sz="1400" b="1" dirty="0">
                <a:solidFill>
                  <a:srgbClr val="FF0000"/>
                </a:solidFill>
              </a:rPr>
              <a:t>REFERENCIAL </a:t>
            </a:r>
            <a:r>
              <a:rPr lang="pt-BR" sz="1400" b="1" dirty="0" smtClean="0">
                <a:solidFill>
                  <a:srgbClr val="FF0000"/>
                </a:solidFill>
              </a:rPr>
              <a:t>ESTRATÉGICO</a:t>
            </a:r>
            <a:endParaRPr lang="pt-BR" sz="1400" b="1" dirty="0">
              <a:solidFill>
                <a:srgbClr val="FF0000"/>
              </a:solidFill>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20" name="CaixaDeTexto 19"/>
          <p:cNvSpPr txBox="1"/>
          <p:nvPr/>
        </p:nvSpPr>
        <p:spPr>
          <a:xfrm>
            <a:off x="627797" y="1282890"/>
            <a:ext cx="11045588" cy="5073463"/>
          </a:xfrm>
          <a:prstGeom prst="rect">
            <a:avLst/>
          </a:prstGeom>
          <a:noFill/>
        </p:spPr>
        <p:txBody>
          <a:bodyPr wrap="square" numCol="2" spcCol="360000" rtlCol="0">
            <a:spAutoFit/>
          </a:bodyPr>
          <a:lstStyle/>
          <a:p>
            <a:pPr algn="just"/>
            <a:r>
              <a:rPr lang="pt-BR" sz="1400" dirty="0" smtClean="0">
                <a:latin typeface="Calibri" panose="020F0502020204030204" pitchFamily="34" charset="0"/>
                <a:cs typeface="Calibri" panose="020F0502020204030204" pitchFamily="34" charset="0"/>
              </a:rPr>
              <a:t>Nesse </a:t>
            </a:r>
            <a:r>
              <a:rPr lang="pt-BR" sz="1400" dirty="0">
                <a:latin typeface="Calibri" panose="020F0502020204030204" pitchFamily="34" charset="0"/>
                <a:cs typeface="Calibri" panose="020F0502020204030204" pitchFamily="34" charset="0"/>
              </a:rPr>
              <a:t>contexto, estabelecemos um referencial estratégico que visa orientar nossa atuação de forma a atender aos anseios da sociedade. Esse referencial é baseado em três pilares fundamentais:</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Excelência na fiscalização e regulação</a:t>
            </a:r>
            <a:r>
              <a:rPr lang="pt-BR" sz="1400" dirty="0">
                <a:latin typeface="Calibri" panose="020F0502020204030204" pitchFamily="34" charset="0"/>
                <a:cs typeface="Calibri" panose="020F0502020204030204" pitchFamily="34" charset="0"/>
              </a:rPr>
              <a:t>: Buscamos aprimorar continuamente nossos processos de fiscalização, garantindo o cumprimento das normas e padrões éticos da profissão. Ao fortalecer a fiscalização, promovemos a segurança e a qualidade das intervenções arquitetônicas e urbanísticas, contribuindo para a proteção do patrimônio e o bem-estar da comunidade.</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Estímulo à produção responsável: </a:t>
            </a:r>
            <a:r>
              <a:rPr lang="pt-BR" sz="1400" dirty="0">
                <a:latin typeface="Calibri" panose="020F0502020204030204" pitchFamily="34" charset="0"/>
                <a:cs typeface="Calibri" panose="020F0502020204030204" pitchFamily="34" charset="0"/>
              </a:rPr>
              <a:t>Reconhecemos a importância da Arquitetura e Urbanismo como políticas de Estado, capazes de moldar o ambiente construído de forma sustentável e inclusiva. Por isso, incentivamos práticas que valorizem o planejamento urbano, a preservação do patrimônio histórico e cultural, bem como o desenvolvimento de soluções arquitetônicas inovadoras e acessíveis.</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Promoção do acesso à Arquitetura e Urbanismo: </a:t>
            </a:r>
            <a:r>
              <a:rPr lang="pt-BR" sz="1400" dirty="0">
                <a:latin typeface="Calibri" panose="020F0502020204030204" pitchFamily="34" charset="0"/>
                <a:cs typeface="Calibri" panose="020F0502020204030204" pitchFamily="34" charset="0"/>
              </a:rPr>
              <a:t>Buscamos tornar a Arquitetura e Urbanismo mais acessíveis à sociedade, promovendo a educação e conscientização sobre sua importância e impacto. Por meio de </a:t>
            </a:r>
            <a:r>
              <a:rPr lang="pt-BR" sz="1400" dirty="0" smtClean="0">
                <a:latin typeface="Calibri" panose="020F0502020204030204" pitchFamily="34" charset="0"/>
                <a:cs typeface="Calibri" panose="020F0502020204030204" pitchFamily="34" charset="0"/>
              </a:rPr>
              <a:t>eventos, editais de incentivo à ações de Assistência Técnica em Habitação de Interesse Social (ATHIS) </a:t>
            </a:r>
            <a:r>
              <a:rPr lang="pt-BR" sz="1400" dirty="0">
                <a:latin typeface="Calibri" panose="020F0502020204030204" pitchFamily="34" charset="0"/>
                <a:cs typeface="Calibri" panose="020F0502020204030204" pitchFamily="34" charset="0"/>
              </a:rPr>
              <a:t>e iniciativas de engajamento comunitário, almejamos democratizar o conhecimento e estimular a participação cidadã no processo de transformação do ambiente construído.</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Ao adotar este referencial estratégico, o CAU reafirma seu compromisso com a promoção de uma prática profissional ética, responsável e comprometida com o bem comum, alinhada com os valores e necessidades da sociedade brasileira.</a:t>
            </a:r>
          </a:p>
        </p:txBody>
      </p:sp>
      <p:sp>
        <p:nvSpPr>
          <p:cNvPr id="21" name="CaixaDeTexto 20"/>
          <p:cNvSpPr txBox="1"/>
          <p:nvPr/>
        </p:nvSpPr>
        <p:spPr>
          <a:xfrm>
            <a:off x="7600950" y="1314450"/>
            <a:ext cx="184731" cy="369332"/>
          </a:xfrm>
          <a:prstGeom prst="rect">
            <a:avLst/>
          </a:prstGeom>
          <a:noFill/>
        </p:spPr>
        <p:txBody>
          <a:bodyPr wrap="none" rtlCol="0">
            <a:spAutoFit/>
          </a:bodyPr>
          <a:lstStyle/>
          <a:p>
            <a:endParaRPr lang="pt-BR" dirty="0"/>
          </a:p>
        </p:txBody>
      </p:sp>
      <p:sp>
        <p:nvSpPr>
          <p:cNvPr id="22" name="Espaço Reservado para Rodapé 1"/>
          <p:cNvSpPr>
            <a:spLocks noGrp="1"/>
          </p:cNvSpPr>
          <p:nvPr>
            <p:ph type="ftr" sz="quarter" idx="11"/>
          </p:nvPr>
        </p:nvSpPr>
        <p:spPr>
          <a:xfrm>
            <a:off x="677334" y="6437147"/>
            <a:ext cx="6297612" cy="365125"/>
          </a:xfrm>
        </p:spPr>
        <p:txBody>
          <a:bodyPr/>
          <a:lstStyle/>
          <a:p>
            <a:pPr rtl="0"/>
            <a:r>
              <a:rPr lang="pt-BR" noProof="0" dirty="0"/>
              <a:t>Relatório Integrado de Gestão 2023 - CAU/PB</a:t>
            </a:r>
          </a:p>
        </p:txBody>
      </p:sp>
      <p:sp>
        <p:nvSpPr>
          <p:cNvPr id="23" name="Espaço Reservado para Número de Slide 6"/>
          <p:cNvSpPr>
            <a:spLocks noGrp="1"/>
          </p:cNvSpPr>
          <p:nvPr>
            <p:ph type="sldNum" sz="quarter" idx="12"/>
          </p:nvPr>
        </p:nvSpPr>
        <p:spPr>
          <a:xfrm>
            <a:off x="10747015" y="6437147"/>
            <a:ext cx="683339" cy="365125"/>
          </a:xfrm>
        </p:spPr>
        <p:txBody>
          <a:bodyPr/>
          <a:lstStyle/>
          <a:p>
            <a:pPr rtl="0"/>
            <a:r>
              <a:rPr lang="pt-BR" noProof="0" dirty="0" smtClean="0">
                <a:solidFill>
                  <a:schemeClr val="tx1"/>
                </a:solidFill>
              </a:rPr>
              <a:t>21</a:t>
            </a:r>
            <a:endParaRPr lang="pt-BR" noProof="0" dirty="0">
              <a:solidFill>
                <a:schemeClr val="tx1"/>
              </a:solidFill>
            </a:endParaRPr>
          </a:p>
        </p:txBody>
      </p:sp>
    </p:spTree>
    <p:extLst>
      <p:ext uri="{BB962C8B-B14F-4D97-AF65-F5344CB8AC3E}">
        <p14:creationId xmlns:p14="http://schemas.microsoft.com/office/powerpoint/2010/main" val="18100414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0514343" cy="4447371"/>
          </a:xfrm>
          <a:prstGeom prst="rect">
            <a:avLst/>
          </a:prstGeom>
          <a:noFill/>
        </p:spPr>
        <p:txBody>
          <a:bodyPr wrap="square" numCol="2" spcCol="360000">
            <a:spAutoFit/>
          </a:bodyPr>
          <a:lstStyle/>
          <a:p>
            <a:endParaRPr lang="pt-BR" sz="1400" b="1" dirty="0">
              <a:solidFill>
                <a:srgbClr val="FF0000"/>
              </a:solidFill>
              <a:latin typeface="Calibri" panose="020F0502020204030204" pitchFamily="34" charset="0"/>
              <a:cs typeface="Calibri" panose="020F0502020204030204" pitchFamily="34" charset="0"/>
            </a:endParaRPr>
          </a:p>
          <a:p>
            <a:endParaRPr lang="pt-BR" sz="1400" b="1" dirty="0">
              <a:solidFill>
                <a:srgbClr val="FF0000"/>
              </a:solidFill>
              <a:latin typeface="Calibri" panose="020F0502020204030204" pitchFamily="34" charset="0"/>
              <a:cs typeface="Calibri" panose="020F0502020204030204" pitchFamily="34" charset="0"/>
            </a:endParaRPr>
          </a:p>
          <a:p>
            <a:r>
              <a:rPr lang="pt-BR" sz="1600" b="1" dirty="0">
                <a:solidFill>
                  <a:srgbClr val="FF0000"/>
                </a:solidFill>
                <a:latin typeface="Calibri" panose="020F0502020204030204" pitchFamily="34" charset="0"/>
                <a:cs typeface="Calibri" panose="020F0502020204030204" pitchFamily="34" charset="0"/>
              </a:rPr>
              <a:t>COMO GERAMOS VALOR?</a:t>
            </a:r>
          </a:p>
          <a:p>
            <a:pPr algn="just"/>
            <a:endParaRPr lang="pt-BR" sz="1400" b="1" dirty="0">
              <a:solidFill>
                <a:srgbClr val="FF0000"/>
              </a:solidFill>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Em nosso processo de geração de valor público</a:t>
            </a:r>
            <a:r>
              <a:rPr lang="pt-BR" sz="1400" baseline="30000" dirty="0">
                <a:latin typeface="Calibri" panose="020F0502020204030204" pitchFamily="34" charset="0"/>
                <a:cs typeface="Calibri" panose="020F0502020204030204" pitchFamily="34" charset="0"/>
              </a:rPr>
              <a:t>2</a:t>
            </a:r>
            <a:r>
              <a:rPr lang="pt-BR" sz="1400" dirty="0">
                <a:latin typeface="Calibri" panose="020F0502020204030204" pitchFamily="34" charset="0"/>
                <a:cs typeface="Calibri" panose="020F0502020204030204" pitchFamily="34" charset="0"/>
              </a:rPr>
              <a:t> utilizamos as três categorias de recursos de que dispõe o CAU/PB para entregar produtos e resultados à sociedade. Esses recursos são geridos mediante diversos processos organizacionais, agrupados conforme o quadro a seguir, cuja gestão é direcionada, monitorada e avaliada pelas atividades que compõem o macroprocesso de “Governança, gestão da estratégia e desempenho”.</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Nossa Cadeia de Valor, apresentada no tópico a seguir, mostra como esses recursos apoiam a geração de valor pelos processos finalísticos do CAU e o tipo de valor que é gerado a partir das entregas realizadas. O nosso Modelo de Negócio, tópico subsequente, demonstra como esses recursos se transformam em produtos e resultados para a sociedade</a:t>
            </a:r>
            <a:r>
              <a:rPr lang="pt-BR" sz="1400" dirty="0" smtClean="0">
                <a:latin typeface="Calibri" panose="020F0502020204030204" pitchFamily="34" charset="0"/>
                <a:cs typeface="Calibri" panose="020F0502020204030204" pitchFamily="34" charset="0"/>
              </a:rPr>
              <a:t>.</a:t>
            </a: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 </a:t>
            </a:r>
            <a:br>
              <a:rPr lang="pt-BR" sz="1400" dirty="0">
                <a:latin typeface="Calibri" panose="020F0502020204030204" pitchFamily="34" charset="0"/>
                <a:cs typeface="Calibri" panose="020F0502020204030204" pitchFamily="34" charset="0"/>
              </a:rPr>
            </a:br>
            <a:endParaRPr lang="pt-BR" sz="1400" dirty="0">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Retângulo 6"/>
          <p:cNvSpPr/>
          <p:nvPr/>
        </p:nvSpPr>
        <p:spPr>
          <a:xfrm>
            <a:off x="653716" y="5942290"/>
            <a:ext cx="11019669" cy="553998"/>
          </a:xfrm>
          <a:prstGeom prst="rect">
            <a:avLst/>
          </a:prstGeom>
        </p:spPr>
        <p:txBody>
          <a:bodyPr wrap="square">
            <a:spAutoFit/>
          </a:bodyPr>
          <a:lstStyle/>
          <a:p>
            <a:r>
              <a:rPr lang="pt-BR" sz="1000" b="1" dirty="0">
                <a:solidFill>
                  <a:srgbClr val="000000"/>
                </a:solidFill>
                <a:latin typeface="RobotoCondensed-Bold"/>
              </a:rPr>
              <a:t>2 </a:t>
            </a:r>
            <a:r>
              <a:rPr lang="pt-BR" sz="1000" dirty="0">
                <a:solidFill>
                  <a:srgbClr val="000000"/>
                </a:solidFill>
                <a:latin typeface="RobotoCondensed-Light"/>
              </a:rPr>
              <a:t>Valor público - produtos e resultados gerados, preservados ou entregues pelas atividades de uma organização que representem respostas efetivas e úteis às necessidades ou às demandas de interesse público e modifiquem aspectos do conjunto da sociedade ou de alguns grupos específicos reconhecidos como destinatários legítimos de bens e serviços públicos.</a:t>
            </a:r>
            <a:r>
              <a:rPr lang="pt-BR" sz="1000" dirty="0"/>
              <a:t> </a:t>
            </a:r>
            <a:br>
              <a:rPr lang="pt-BR" sz="1000" dirty="0"/>
            </a:br>
            <a:endParaRPr lang="pt-BR" sz="1000" dirty="0"/>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966" y="1498085"/>
            <a:ext cx="3256408" cy="18317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Espaço Reservado para Número de Slide 8"/>
          <p:cNvSpPr>
            <a:spLocks noGrp="1"/>
          </p:cNvSpPr>
          <p:nvPr>
            <p:ph type="sldNum" sz="quarter" idx="12"/>
          </p:nvPr>
        </p:nvSpPr>
        <p:spPr/>
        <p:txBody>
          <a:bodyPr/>
          <a:lstStyle/>
          <a:p>
            <a:pPr rtl="0"/>
            <a:fld id="{5A4A7955-6230-48B4-BD8B-A7C460F75945}" type="slidenum">
              <a:rPr lang="pt-BR" noProof="0" smtClean="0"/>
              <a:t>22</a:t>
            </a:fld>
            <a:endParaRPr lang="pt-BR" noProof="0" dirty="0"/>
          </a:p>
        </p:txBody>
      </p:sp>
      <p:sp>
        <p:nvSpPr>
          <p:cNvPr id="11" name="Espaço Reservado para Rodapé 1"/>
          <p:cNvSpPr txBox="1">
            <a:spLocks/>
          </p:cNvSpPr>
          <p:nvPr/>
        </p:nvSpPr>
        <p:spPr>
          <a:xfrm>
            <a:off x="677334" y="6437147"/>
            <a:ext cx="6297612" cy="365125"/>
          </a:xfrm>
          <a:prstGeom prst="rect">
            <a:avLst/>
          </a:prstGeom>
        </p:spPr>
        <p:txBody>
          <a:bodyPr vert="horz" lIns="91440" tIns="45720" rIns="91440" bIns="45720" rtlCol="0" anchor="ctr"/>
          <a:lstStyle>
            <a:defPPr rtl="0">
              <a:defRPr lang="pt-BR"/>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t>Relatório Integrado de Gestão 2023 - CAU/PB</a:t>
            </a:r>
            <a:endParaRPr lang="pt-BR" dirty="0"/>
          </a:p>
        </p:txBody>
      </p:sp>
      <p:sp>
        <p:nvSpPr>
          <p:cNvPr id="12" name="Espaço Reservado para Número de Slide 6"/>
          <p:cNvSpPr txBox="1">
            <a:spLocks/>
          </p:cNvSpPr>
          <p:nvPr/>
        </p:nvSpPr>
        <p:spPr>
          <a:xfrm>
            <a:off x="10747015" y="6437147"/>
            <a:ext cx="683339" cy="365125"/>
          </a:xfrm>
          <a:prstGeom prst="rect">
            <a:avLst/>
          </a:prstGeom>
        </p:spPr>
        <p:txBody>
          <a:bodyPr vert="horz" lIns="91440" tIns="45720" rIns="91440" bIns="45720" rtlCol="0" anchor="ctr"/>
          <a:lstStyle>
            <a:defPPr rtl="0">
              <a:defRPr lang="pt-BR"/>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smtClean="0">
                <a:solidFill>
                  <a:schemeClr val="tx1"/>
                </a:solidFill>
              </a:rPr>
              <a:t>22</a:t>
            </a:r>
            <a:endParaRPr lang="pt-BR" dirty="0">
              <a:solidFill>
                <a:schemeClr val="tx1"/>
              </a:solidFill>
            </a:endParaRPr>
          </a:p>
        </p:txBody>
      </p:sp>
    </p:spTree>
    <p:extLst>
      <p:ext uri="{BB962C8B-B14F-4D97-AF65-F5344CB8AC3E}">
        <p14:creationId xmlns:p14="http://schemas.microsoft.com/office/powerpoint/2010/main" val="19446511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graphicFrame>
        <p:nvGraphicFramePr>
          <p:cNvPr id="9" name="Tabela 8"/>
          <p:cNvGraphicFramePr>
            <a:graphicFrameLocks noGrp="1"/>
          </p:cNvGraphicFramePr>
          <p:nvPr>
            <p:extLst>
              <p:ext uri="{D42A27DB-BD31-4B8C-83A1-F6EECF244321}">
                <p14:modId xmlns:p14="http://schemas.microsoft.com/office/powerpoint/2010/main" val="964773649"/>
              </p:ext>
            </p:extLst>
          </p:nvPr>
        </p:nvGraphicFramePr>
        <p:xfrm>
          <a:off x="846345" y="453701"/>
          <a:ext cx="10643937" cy="5890483"/>
        </p:xfrm>
        <a:graphic>
          <a:graphicData uri="http://schemas.openxmlformats.org/drawingml/2006/table">
            <a:tbl>
              <a:tblPr firstRow="1" bandRow="1">
                <a:tableStyleId>{5C22544A-7EE6-4342-B048-85BDC9FD1C3A}</a:tableStyleId>
              </a:tblPr>
              <a:tblGrid>
                <a:gridCol w="3547979">
                  <a:extLst>
                    <a:ext uri="{9D8B030D-6E8A-4147-A177-3AD203B41FA5}">
                      <a16:colId xmlns:a16="http://schemas.microsoft.com/office/drawing/2014/main" xmlns="" val="20000"/>
                    </a:ext>
                  </a:extLst>
                </a:gridCol>
                <a:gridCol w="3547979">
                  <a:extLst>
                    <a:ext uri="{9D8B030D-6E8A-4147-A177-3AD203B41FA5}">
                      <a16:colId xmlns:a16="http://schemas.microsoft.com/office/drawing/2014/main" xmlns="" val="20001"/>
                    </a:ext>
                  </a:extLst>
                </a:gridCol>
                <a:gridCol w="3547979">
                  <a:extLst>
                    <a:ext uri="{9D8B030D-6E8A-4147-A177-3AD203B41FA5}">
                      <a16:colId xmlns:a16="http://schemas.microsoft.com/office/drawing/2014/main" xmlns="" val="20002"/>
                    </a:ext>
                  </a:extLst>
                </a:gridCol>
              </a:tblGrid>
              <a:tr h="768342">
                <a:tc gridSpan="3">
                  <a:txBody>
                    <a:bodyPr/>
                    <a:lstStyle/>
                    <a:p>
                      <a:pPr algn="ctr"/>
                      <a:r>
                        <a:rPr lang="pt-BR" dirty="0">
                          <a:latin typeface="Calibri" panose="020F0502020204030204" pitchFamily="34" charset="0"/>
                          <a:cs typeface="Calibri" panose="020F0502020204030204" pitchFamily="34" charset="0"/>
                        </a:rPr>
                        <a:t>NOSSOS RECURSOS</a:t>
                      </a:r>
                    </a:p>
                  </a:txBody>
                  <a:tcPr>
                    <a:solidFill>
                      <a:srgbClr val="0070C0"/>
                    </a:solidFill>
                  </a:tcPr>
                </a:tc>
                <a:tc hMerge="1">
                  <a:txBody>
                    <a:bodyPr/>
                    <a:lstStyle/>
                    <a:p>
                      <a:endParaRPr lang="pt-BR" dirty="0"/>
                    </a:p>
                  </a:txBody>
                  <a:tcPr/>
                </a:tc>
                <a:tc hMerge="1">
                  <a:txBody>
                    <a:bodyPr/>
                    <a:lstStyle/>
                    <a:p>
                      <a:endParaRPr lang="pt-BR" dirty="0"/>
                    </a:p>
                  </a:txBody>
                  <a:tcPr/>
                </a:tc>
                <a:extLst>
                  <a:ext uri="{0D108BD9-81ED-4DB2-BD59-A6C34878D82A}">
                    <a16:rowId xmlns:a16="http://schemas.microsoft.com/office/drawing/2014/main" xmlns="" val="10000"/>
                  </a:ext>
                </a:extLst>
              </a:tr>
              <a:tr h="641581">
                <a:tc>
                  <a:txBody>
                    <a:bodyPr/>
                    <a:lstStyle/>
                    <a:p>
                      <a:pPr algn="ctr"/>
                      <a:r>
                        <a:rPr lang="pt-BR" sz="1400" b="1" dirty="0">
                          <a:latin typeface="Calibri" panose="020F0502020204030204" pitchFamily="34" charset="0"/>
                          <a:cs typeface="Calibri" panose="020F0502020204030204" pitchFamily="34" charset="0"/>
                        </a:rPr>
                        <a:t>Capital</a:t>
                      </a:r>
                      <a:r>
                        <a:rPr lang="pt-BR" sz="1400" b="1" baseline="0" dirty="0">
                          <a:latin typeface="Calibri" panose="020F0502020204030204" pitchFamily="34" charset="0"/>
                          <a:cs typeface="Calibri" panose="020F0502020204030204" pitchFamily="34" charset="0"/>
                        </a:rPr>
                        <a:t> humano</a:t>
                      </a:r>
                      <a:endParaRPr lang="pt-BR" sz="1400" b="1" dirty="0">
                        <a:latin typeface="Calibri" panose="020F0502020204030204" pitchFamily="34" charset="0"/>
                        <a:cs typeface="Calibri" panose="020F0502020204030204" pitchFamily="34" charset="0"/>
                      </a:endParaRPr>
                    </a:p>
                  </a:txBody>
                  <a:tcPr>
                    <a:solidFill>
                      <a:schemeClr val="accent2">
                        <a:lumMod val="60000"/>
                        <a:lumOff val="40000"/>
                      </a:schemeClr>
                    </a:solidFill>
                  </a:tcPr>
                </a:tc>
                <a:tc>
                  <a:txBody>
                    <a:bodyPr/>
                    <a:lstStyle/>
                    <a:p>
                      <a:pPr algn="ctr"/>
                      <a:r>
                        <a:rPr lang="pt-BR" sz="1400" b="1" dirty="0">
                          <a:latin typeface="Calibri" panose="020F0502020204030204" pitchFamily="34" charset="0"/>
                          <a:cs typeface="Calibri" panose="020F0502020204030204" pitchFamily="34" charset="0"/>
                        </a:rPr>
                        <a:t>Infraestrutura</a:t>
                      </a:r>
                      <a:r>
                        <a:rPr lang="pt-BR" sz="1400" b="1" baseline="0" dirty="0">
                          <a:latin typeface="Calibri" panose="020F0502020204030204" pitchFamily="34" charset="0"/>
                          <a:cs typeface="Calibri" panose="020F0502020204030204" pitchFamily="34" charset="0"/>
                        </a:rPr>
                        <a:t> física</a:t>
                      </a:r>
                      <a:endParaRPr lang="pt-BR" sz="1400" b="1" dirty="0">
                        <a:latin typeface="Calibri" panose="020F0502020204030204" pitchFamily="34" charset="0"/>
                        <a:cs typeface="Calibri" panose="020F0502020204030204" pitchFamily="34" charset="0"/>
                      </a:endParaRPr>
                    </a:p>
                  </a:txBody>
                  <a:tcPr>
                    <a:solidFill>
                      <a:schemeClr val="accent2">
                        <a:lumMod val="60000"/>
                        <a:lumOff val="40000"/>
                      </a:schemeClr>
                    </a:solidFill>
                  </a:tcPr>
                </a:tc>
                <a:tc>
                  <a:txBody>
                    <a:bodyPr/>
                    <a:lstStyle/>
                    <a:p>
                      <a:pPr algn="ctr"/>
                      <a:r>
                        <a:rPr lang="pt-BR" sz="1400" b="1" dirty="0">
                          <a:latin typeface="Calibri" panose="020F0502020204030204" pitchFamily="34" charset="0"/>
                          <a:cs typeface="Calibri" panose="020F0502020204030204" pitchFamily="34" charset="0"/>
                        </a:rPr>
                        <a:t>Tecnologia</a:t>
                      </a:r>
                    </a:p>
                  </a:txBody>
                  <a:tcPr>
                    <a:solidFill>
                      <a:schemeClr val="accent2">
                        <a:lumMod val="60000"/>
                        <a:lumOff val="40000"/>
                      </a:schemeClr>
                    </a:solidFill>
                  </a:tcPr>
                </a:tc>
                <a:extLst>
                  <a:ext uri="{0D108BD9-81ED-4DB2-BD59-A6C34878D82A}">
                    <a16:rowId xmlns:a16="http://schemas.microsoft.com/office/drawing/2014/main" xmlns="" val="10001"/>
                  </a:ext>
                </a:extLst>
              </a:tr>
              <a:tr h="768342">
                <a:tc>
                  <a:txBody>
                    <a:bodyPr/>
                    <a:lstStyle/>
                    <a:p>
                      <a:pPr algn="just"/>
                      <a:r>
                        <a:rPr lang="pt-BR" sz="1200" dirty="0">
                          <a:latin typeface="Calibri" panose="020F0502020204030204" pitchFamily="34" charset="0"/>
                          <a:cs typeface="Calibri" panose="020F0502020204030204" pitchFamily="34" charset="0"/>
                        </a:rPr>
                        <a:t>Nosso capital humano é formado por Conselheiros estaduais, Colaboradores do CAU e</a:t>
                      </a:r>
                      <a:r>
                        <a:rPr lang="pt-BR" sz="1200" baseline="0" dirty="0">
                          <a:latin typeface="Calibri" panose="020F0502020204030204" pitchFamily="34" charset="0"/>
                          <a:cs typeface="Calibri" panose="020F0502020204030204" pitchFamily="34" charset="0"/>
                        </a:rPr>
                        <a:t> </a:t>
                      </a:r>
                      <a:r>
                        <a:rPr lang="pt-BR" sz="1200" dirty="0">
                          <a:latin typeface="Calibri" panose="020F0502020204030204" pitchFamily="34" charset="0"/>
                          <a:cs typeface="Calibri" panose="020F0502020204030204" pitchFamily="34" charset="0"/>
                        </a:rPr>
                        <a:t>Contratados. Conveniados decisivo para o processo de agregar valor para a sociedade. Por isso, estamos continuamente desenvolvendo a capacidade técnica e as competências dos nossos colaboradores.</a:t>
                      </a:r>
                    </a:p>
                    <a:p>
                      <a:pPr algn="just"/>
                      <a:r>
                        <a:rPr lang="pt-BR" sz="1200" dirty="0">
                          <a:latin typeface="Calibri" panose="020F0502020204030204" pitchFamily="34" charset="0"/>
                          <a:cs typeface="Calibri" panose="020F0502020204030204" pitchFamily="34" charset="0"/>
                        </a:rPr>
                        <a:t>O CAU/PB contrata cursos de capacitação para temas críticos e sensíveis e, em parceria com o CAU/BR, proporciona treinamentos para os setores finalísticos e meio do conselho. Nossos empregados possuem reconhecida capacidade técnica, tanto por todos terem nível superior, mesmo aqueles que ocupam cargos de nível médio, quanto pelos constantes esforços que fazemos para capacitar, produzir conhecimento e fomentar a inovação.</a:t>
                      </a:r>
                    </a:p>
                  </a:txBody>
                  <a:tcPr>
                    <a:solidFill>
                      <a:schemeClr val="accent2">
                        <a:lumMod val="20000"/>
                        <a:lumOff val="80000"/>
                      </a:schemeClr>
                    </a:solidFill>
                  </a:tcPr>
                </a:tc>
                <a:tc>
                  <a:txBody>
                    <a:bodyPr/>
                    <a:lstStyle/>
                    <a:p>
                      <a:pPr algn="just"/>
                      <a:r>
                        <a:rPr lang="pt-BR" sz="1200" dirty="0">
                          <a:latin typeface="Calibri" panose="020F0502020204030204" pitchFamily="34" charset="0"/>
                          <a:cs typeface="Calibri" panose="020F0502020204030204" pitchFamily="34" charset="0"/>
                        </a:rPr>
                        <a:t>O CAU dispões de Sedes Nacionais, Estaduais e Escritórios Descentralizados que podem atender profissionais</a:t>
                      </a:r>
                      <a:r>
                        <a:rPr lang="pt-BR" sz="1200" baseline="0" dirty="0">
                          <a:latin typeface="Calibri" panose="020F0502020204030204" pitchFamily="34" charset="0"/>
                          <a:cs typeface="Calibri" panose="020F0502020204030204" pitchFamily="34" charset="0"/>
                        </a:rPr>
                        <a:t> de qualquer estado da União, pois seu sistema de dados é totalmente unificado, além disso, existem p</a:t>
                      </a:r>
                      <a:r>
                        <a:rPr lang="pt-BR" sz="1200" dirty="0">
                          <a:latin typeface="Calibri" panose="020F0502020204030204" pitchFamily="34" charset="0"/>
                          <a:cs typeface="Calibri" panose="020F0502020204030204" pitchFamily="34" charset="0"/>
                        </a:rPr>
                        <a:t>ontos de atendimento dedicados/ móveis/ provisórios ou compartilhados com os parceiros que ajudam na prestação</a:t>
                      </a:r>
                      <a:r>
                        <a:rPr lang="pt-BR" sz="1200" baseline="0" dirty="0">
                          <a:latin typeface="Calibri" panose="020F0502020204030204" pitchFamily="34" charset="0"/>
                          <a:cs typeface="Calibri" panose="020F0502020204030204" pitchFamily="34" charset="0"/>
                        </a:rPr>
                        <a:t> do serviço à sociedade.</a:t>
                      </a:r>
                      <a:r>
                        <a:rPr lang="pt-BR" sz="1200" dirty="0">
                          <a:latin typeface="Calibri" panose="020F0502020204030204" pitchFamily="34" charset="0"/>
                          <a:cs typeface="Calibri" panose="020F0502020204030204" pitchFamily="34" charset="0"/>
                        </a:rPr>
                        <a:t> </a:t>
                      </a:r>
                    </a:p>
                    <a:p>
                      <a:pPr algn="just"/>
                      <a:r>
                        <a:rPr lang="pt-BR" sz="1200" dirty="0">
                          <a:latin typeface="Calibri" panose="020F0502020204030204" pitchFamily="34" charset="0"/>
                          <a:cs typeface="Calibri" panose="020F0502020204030204" pitchFamily="34" charset="0"/>
                        </a:rPr>
                        <a:t>Provemos amplos canais de comunicação e ouvidoria para que qualquer cidadão, profissional de</a:t>
                      </a:r>
                      <a:r>
                        <a:rPr lang="pt-BR" sz="1200" baseline="0" dirty="0">
                          <a:latin typeface="Calibri" panose="020F0502020204030204" pitchFamily="34" charset="0"/>
                          <a:cs typeface="Calibri" panose="020F0502020204030204" pitchFamily="34" charset="0"/>
                        </a:rPr>
                        <a:t> arquitetura e urbanismo, </a:t>
                      </a:r>
                      <a:r>
                        <a:rPr lang="pt-BR" sz="1200" dirty="0">
                          <a:latin typeface="Calibri" panose="020F0502020204030204" pitchFamily="34" charset="0"/>
                          <a:cs typeface="Calibri" panose="020F0502020204030204" pitchFamily="34" charset="0"/>
                        </a:rPr>
                        <a:t>associação ou sindicato exerçam seu direito de denunciar perante o CAU/PB.</a:t>
                      </a:r>
                    </a:p>
                  </a:txBody>
                  <a:tcPr>
                    <a:solidFill>
                      <a:schemeClr val="accent2">
                        <a:lumMod val="20000"/>
                        <a:lumOff val="80000"/>
                      </a:schemeClr>
                    </a:solidFill>
                  </a:tcPr>
                </a:tc>
                <a:tc>
                  <a:txBody>
                    <a:bodyPr/>
                    <a:lstStyle/>
                    <a:p>
                      <a:pPr algn="just"/>
                      <a:r>
                        <a:rPr lang="pt-BR" sz="1200" dirty="0">
                          <a:latin typeface="Calibri" panose="020F0502020204030204" pitchFamily="34" charset="0"/>
                          <a:cs typeface="Calibri" panose="020F0502020204030204" pitchFamily="34" charset="0"/>
                        </a:rPr>
                        <a:t>Contamos com tecnologias diversas, tais como:</a:t>
                      </a:r>
                    </a:p>
                    <a:p>
                      <a:pPr marL="171450" indent="-171450" algn="just">
                        <a:buFont typeface="Arial" panose="020B0604020202020204" pitchFamily="34" charset="0"/>
                        <a:buChar char="•"/>
                      </a:pPr>
                      <a:r>
                        <a:rPr lang="pt-BR" sz="1200" dirty="0">
                          <a:latin typeface="Calibri" panose="020F0502020204030204" pitchFamily="34" charset="0"/>
                          <a:cs typeface="Calibri" panose="020F0502020204030204" pitchFamily="34" charset="0"/>
                        </a:rPr>
                        <a:t>SICCAU/ Portal da Transparência e Prestação de Contas</a:t>
                      </a:r>
                    </a:p>
                    <a:p>
                      <a:pPr marL="171450" indent="-171450" algn="just">
                        <a:buFont typeface="Arial" panose="020B0604020202020204" pitchFamily="34" charset="0"/>
                        <a:buChar char="•"/>
                      </a:pPr>
                      <a:r>
                        <a:rPr lang="pt-BR" sz="1200" dirty="0">
                          <a:latin typeface="Calibri" panose="020F0502020204030204" pitchFamily="34" charset="0"/>
                          <a:cs typeface="Calibri" panose="020F0502020204030204" pitchFamily="34" charset="0"/>
                        </a:rPr>
                        <a:t>Serviço de Teleatendimento Qualificado (TAQ)/ Teleatendimento 0800 e 4007/ Rede Social Corporativa dos Arquitetos e Urbanistas/ Atendente Virtual</a:t>
                      </a:r>
                    </a:p>
                    <a:p>
                      <a:pPr marL="171450" indent="-171450" algn="just">
                        <a:buFont typeface="Arial" panose="020B0604020202020204" pitchFamily="34" charset="0"/>
                        <a:buChar char="•"/>
                      </a:pPr>
                      <a:r>
                        <a:rPr lang="pt-BR" sz="1200" dirty="0">
                          <a:latin typeface="Calibri" panose="020F0502020204030204" pitchFamily="34" charset="0"/>
                          <a:cs typeface="Calibri" panose="020F0502020204030204" pitchFamily="34" charset="0"/>
                        </a:rPr>
                        <a:t>Inteligência geográfica – IGEO web e aplicativos de coleta Field Maps e Workforce</a:t>
                      </a:r>
                    </a:p>
                    <a:p>
                      <a:pPr marL="171450" indent="-171450" algn="just">
                        <a:buFont typeface="Arial" panose="020B0604020202020204" pitchFamily="34" charset="0"/>
                        <a:buChar char="•"/>
                      </a:pPr>
                      <a:r>
                        <a:rPr lang="pt-BR" sz="1200" dirty="0">
                          <a:latin typeface="Calibri" panose="020F0502020204030204" pitchFamily="34" charset="0"/>
                          <a:cs typeface="Calibri" panose="020F0502020204030204" pitchFamily="34" charset="0"/>
                        </a:rPr>
                        <a:t>Implanta/ APPs / SGI</a:t>
                      </a:r>
                    </a:p>
                    <a:p>
                      <a:pPr marL="0" indent="0" algn="just">
                        <a:buFont typeface="Arial" panose="020B0604020202020204" pitchFamily="34" charset="0"/>
                        <a:buNone/>
                      </a:pPr>
                      <a:r>
                        <a:rPr lang="pt-BR" sz="1200" dirty="0">
                          <a:latin typeface="Calibri" panose="020F0502020204030204" pitchFamily="34" charset="0"/>
                          <a:cs typeface="Calibri" panose="020F0502020204030204" pitchFamily="34" charset="0"/>
                        </a:rPr>
                        <a:t>Nas nossas atividades de fiscalização do exercício profissional, as informações requeridas são muito sensíveis, exigindo uma infraestrutura de tecnologia e segurança da informação robusta. Essa</a:t>
                      </a:r>
                      <a:r>
                        <a:rPr lang="pt-BR" sz="1200" baseline="0" dirty="0">
                          <a:latin typeface="Calibri" panose="020F0502020204030204" pitchFamily="34" charset="0"/>
                          <a:cs typeface="Calibri" panose="020F0502020204030204" pitchFamily="34" charset="0"/>
                        </a:rPr>
                        <a:t> infraestrutura é gerenciada continuamente pelo Centro de Serviços Compartilhados dos Conselhos de Arquitetura e Urbanismo, que analisa </a:t>
                      </a:r>
                      <a:r>
                        <a:rPr lang="pt-BR" sz="1200" dirty="0">
                          <a:latin typeface="Calibri" panose="020F0502020204030204" pitchFamily="34" charset="0"/>
                          <a:cs typeface="Calibri" panose="020F0502020204030204" pitchFamily="34" charset="0"/>
                        </a:rPr>
                        <a:t>continuamente os riscos relacionados a esse aspecto das nossas atividades.</a:t>
                      </a:r>
                    </a:p>
                    <a:p>
                      <a:pPr algn="just"/>
                      <a:r>
                        <a:rPr lang="pt-BR" sz="1200" dirty="0">
                          <a:latin typeface="Calibri" panose="020F0502020204030204" pitchFamily="34" charset="0"/>
                          <a:cs typeface="Calibri" panose="020F0502020204030204" pitchFamily="34" charset="0"/>
                        </a:rPr>
                        <a:t>Mantemos nosso parque tecnológico o mais atualizado possível, equipado com componentes que evitam a perda de dados e garantem serviço ininterrupto, incluindo estruturas redundantes, fontes de energia alternativas e diferentes locais de armazenamento de dados.</a:t>
                      </a:r>
                    </a:p>
                  </a:txBody>
                  <a:tcPr>
                    <a:solidFill>
                      <a:schemeClr val="accent2">
                        <a:lumMod val="20000"/>
                        <a:lumOff val="80000"/>
                      </a:schemeClr>
                    </a:solidFill>
                  </a:tcPr>
                </a:tc>
                <a:extLst>
                  <a:ext uri="{0D108BD9-81ED-4DB2-BD59-A6C34878D82A}">
                    <a16:rowId xmlns:a16="http://schemas.microsoft.com/office/drawing/2014/main" xmlns="" val="10002"/>
                  </a:ext>
                </a:extLst>
              </a:tr>
            </a:tbl>
          </a:graphicData>
        </a:graphic>
      </p:graphicFrame>
      <p:sp>
        <p:nvSpPr>
          <p:cNvPr id="12" name="Retângulo 11"/>
          <p:cNvSpPr/>
          <p:nvPr/>
        </p:nvSpPr>
        <p:spPr>
          <a:xfrm>
            <a:off x="4496043" y="6368642"/>
            <a:ext cx="3199915" cy="261610"/>
          </a:xfrm>
          <a:prstGeom prst="rect">
            <a:avLst/>
          </a:prstGeom>
        </p:spPr>
        <p:txBody>
          <a:bodyPr wrap="none">
            <a:spAutoFit/>
          </a:bodyPr>
          <a:lstStyle/>
          <a:p>
            <a:r>
              <a:rPr lang="pt-BR" sz="1050" dirty="0"/>
              <a:t>Tabela - Categorias de recursos para geração de valor</a:t>
            </a:r>
          </a:p>
        </p:txBody>
      </p:sp>
      <p:sp>
        <p:nvSpPr>
          <p:cNvPr id="2" name="Espaço Reservado para Rodapé 1"/>
          <p:cNvSpPr>
            <a:spLocks noGrp="1"/>
          </p:cNvSpPr>
          <p:nvPr>
            <p:ph type="ftr" sz="quarter" idx="11"/>
          </p:nvPr>
        </p:nvSpPr>
        <p:spPr>
          <a:xfrm>
            <a:off x="677334" y="6396206"/>
            <a:ext cx="6297612" cy="365125"/>
          </a:xfrm>
        </p:spPr>
        <p:txBody>
          <a:bodyPr/>
          <a:lstStyle/>
          <a:p>
            <a:pPr rtl="0"/>
            <a:r>
              <a:rPr lang="pt-BR" noProof="0" dirty="0"/>
              <a:t>Relatório Integrado de Gestão 2023 - CAU/PB</a:t>
            </a:r>
          </a:p>
        </p:txBody>
      </p:sp>
      <p:sp>
        <p:nvSpPr>
          <p:cNvPr id="6" name="Espaço Reservado para Número de Slide 5"/>
          <p:cNvSpPr>
            <a:spLocks noGrp="1"/>
          </p:cNvSpPr>
          <p:nvPr>
            <p:ph type="sldNum" sz="quarter" idx="12"/>
          </p:nvPr>
        </p:nvSpPr>
        <p:spPr>
          <a:xfrm>
            <a:off x="10692421" y="6437152"/>
            <a:ext cx="683339" cy="365125"/>
          </a:xfrm>
        </p:spPr>
        <p:txBody>
          <a:bodyPr/>
          <a:lstStyle/>
          <a:p>
            <a:pPr rtl="0"/>
            <a:fld id="{5A4A7955-6230-48B4-BD8B-A7C460F75945}" type="slidenum">
              <a:rPr lang="pt-BR" noProof="0" smtClean="0">
                <a:solidFill>
                  <a:schemeClr val="tx1"/>
                </a:solidFill>
              </a:rPr>
              <a:t>23</a:t>
            </a:fld>
            <a:endParaRPr lang="pt-BR" noProof="0" dirty="0">
              <a:solidFill>
                <a:schemeClr val="tx1"/>
              </a:solidFill>
            </a:endParaRPr>
          </a:p>
        </p:txBody>
      </p:sp>
    </p:spTree>
    <p:extLst>
      <p:ext uri="{BB962C8B-B14F-4D97-AF65-F5344CB8AC3E}">
        <p14:creationId xmlns:p14="http://schemas.microsoft.com/office/powerpoint/2010/main" val="763094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11263952" cy="2031325"/>
          </a:xfrm>
          <a:prstGeom prst="rect">
            <a:avLst/>
          </a:prstGeom>
          <a:noFill/>
        </p:spPr>
        <p:txBody>
          <a:bodyPr wrap="square" numCol="2" spcCol="360000">
            <a:spAutoFit/>
          </a:bodyPr>
          <a:lstStyle/>
          <a:p>
            <a:endParaRPr lang="pt-BR" sz="1400" b="1" dirty="0">
              <a:solidFill>
                <a:srgbClr val="FF0000"/>
              </a:solidFill>
              <a:latin typeface="Calibri" panose="020F0502020204030204" pitchFamily="34" charset="0"/>
              <a:cs typeface="Calibri" panose="020F0502020204030204" pitchFamily="34" charset="0"/>
            </a:endParaRPr>
          </a:p>
          <a:p>
            <a:endParaRPr lang="pt-BR" sz="1400" b="1" dirty="0">
              <a:solidFill>
                <a:srgbClr val="FF0000"/>
              </a:solidFill>
              <a:latin typeface="Calibri" panose="020F0502020204030204" pitchFamily="34" charset="0"/>
              <a:cs typeface="Calibri" panose="020F0502020204030204" pitchFamily="34" charset="0"/>
            </a:endParaRPr>
          </a:p>
          <a:p>
            <a:r>
              <a:rPr lang="pt-BR" sz="1600" b="1" dirty="0">
                <a:solidFill>
                  <a:srgbClr val="C00000"/>
                </a:solidFill>
                <a:latin typeface="Calibri" panose="020F0502020204030204" pitchFamily="34" charset="0"/>
                <a:cs typeface="Calibri" panose="020F0502020204030204" pitchFamily="34" charset="0"/>
              </a:rPr>
              <a:t>CADEIA DE VALOR</a:t>
            </a:r>
          </a:p>
          <a:p>
            <a:pPr algn="just"/>
            <a:endParaRPr lang="pt-BR" sz="1400" b="1" dirty="0">
              <a:solidFill>
                <a:srgbClr val="FF0000"/>
              </a:solidFill>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 nossa cadeia de valor demonstra os resultados gerados pelas nossas atividades, que representam respostas às demandas da sociedade e atendem ao interesse público. Ela identifica e apresenta, por meio de modelo representativo, o conjunto </a:t>
            </a:r>
            <a:r>
              <a:rPr lang="pt-BR" sz="1400" dirty="0" smtClean="0">
                <a:latin typeface="Calibri" panose="020F0502020204030204" pitchFamily="34" charset="0"/>
                <a:cs typeface="Calibri" panose="020F0502020204030204" pitchFamily="34" charset="0"/>
              </a:rPr>
              <a:t>de atividades </a:t>
            </a:r>
            <a:r>
              <a:rPr lang="pt-BR" sz="1400" dirty="0">
                <a:latin typeface="Calibri" panose="020F0502020204030204" pitchFamily="34" charset="0"/>
                <a:cs typeface="Calibri" panose="020F0502020204030204" pitchFamily="34" charset="0"/>
              </a:rPr>
              <a:t>(macroprocessos) que o </a:t>
            </a:r>
            <a:endParaRPr lang="pt-BR" sz="1400" dirty="0" smtClean="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smtClean="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smtClean="0">
              <a:latin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cs typeface="Calibri" panose="020F0502020204030204" pitchFamily="34" charset="0"/>
              </a:rPr>
              <a:t>CAU </a:t>
            </a:r>
            <a:r>
              <a:rPr lang="pt-BR" sz="1400" dirty="0">
                <a:latin typeface="Calibri" panose="020F0502020204030204" pitchFamily="34" charset="0"/>
                <a:cs typeface="Calibri" panose="020F0502020204030204" pitchFamily="34" charset="0"/>
              </a:rPr>
              <a:t>realiza.</a:t>
            </a:r>
          </a:p>
          <a:p>
            <a:pPr algn="just"/>
            <a:r>
              <a:rPr lang="pt-BR" sz="1400" dirty="0">
                <a:latin typeface="Calibri" panose="020F0502020204030204" pitchFamily="34" charset="0"/>
                <a:cs typeface="Calibri" panose="020F0502020204030204" pitchFamily="34" charset="0"/>
              </a:rPr>
              <a:t>O Modelo de Negócios do CAU, detalhado no tópico a seguir, demonstra como esses insumos se transformam em resultados, com impactos positivos para a sociedade. Mostra também como tudo é norteado pela estratégia e executado por meio de processos de trabalho.</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2" name="Retângulo 11"/>
          <p:cNvSpPr/>
          <p:nvPr/>
        </p:nvSpPr>
        <p:spPr>
          <a:xfrm>
            <a:off x="518615" y="1977333"/>
            <a:ext cx="2049151" cy="369332"/>
          </a:xfrm>
          <a:prstGeom prst="rect">
            <a:avLst/>
          </a:prstGeom>
        </p:spPr>
        <p:txBody>
          <a:bodyPr wrap="none">
            <a:spAutoFit/>
          </a:bodyPr>
          <a:lstStyle/>
          <a:p>
            <a:r>
              <a:rPr lang="pt-BR" b="1" dirty="0">
                <a:solidFill>
                  <a:srgbClr val="C00000"/>
                </a:solidFill>
                <a:latin typeface="Calibri" panose="020F0502020204030204" pitchFamily="34" charset="0"/>
                <a:cs typeface="Calibri" panose="020F0502020204030204" pitchFamily="34" charset="0"/>
              </a:rPr>
              <a:t>MACROPROCESSOS</a:t>
            </a:r>
          </a:p>
        </p:txBody>
      </p:sp>
      <p:pic>
        <p:nvPicPr>
          <p:cNvPr id="13" name="Imagem 12"/>
          <p:cNvPicPr>
            <a:picLocks noChangeAspect="1"/>
          </p:cNvPicPr>
          <p:nvPr/>
        </p:nvPicPr>
        <p:blipFill>
          <a:blip r:embed="rId3"/>
          <a:stretch>
            <a:fillRect/>
          </a:stretch>
        </p:blipFill>
        <p:spPr>
          <a:xfrm>
            <a:off x="610804" y="2261845"/>
            <a:ext cx="8448675" cy="4191000"/>
          </a:xfrm>
          <a:prstGeom prst="rect">
            <a:avLst/>
          </a:prstGeom>
        </p:spPr>
      </p:pic>
      <p:sp>
        <p:nvSpPr>
          <p:cNvPr id="15" name="Retângulo 14"/>
          <p:cNvSpPr/>
          <p:nvPr/>
        </p:nvSpPr>
        <p:spPr>
          <a:xfrm>
            <a:off x="9168661" y="3988013"/>
            <a:ext cx="2204473" cy="738664"/>
          </a:xfrm>
          <a:prstGeom prst="rect">
            <a:avLst/>
          </a:prstGeom>
        </p:spPr>
        <p:txBody>
          <a:bodyPr wrap="square">
            <a:spAutoFit/>
          </a:bodyPr>
          <a:lstStyle/>
          <a:p>
            <a:r>
              <a:rPr lang="pt-BR" sz="1400" dirty="0">
                <a:latin typeface="Calibri" panose="020F0502020204030204" pitchFamily="34" charset="0"/>
                <a:cs typeface="Calibri" panose="020F0502020204030204" pitchFamily="34" charset="0"/>
              </a:rPr>
              <a:t>Figura 1 - Macroprocessos do Conselho de Arquitetura e Urbanismo</a:t>
            </a:r>
          </a:p>
        </p:txBody>
      </p:sp>
      <p:sp>
        <p:nvSpPr>
          <p:cNvPr id="2" name="Espaço Reservado para Rodapé 1"/>
          <p:cNvSpPr>
            <a:spLocks noGrp="1"/>
          </p:cNvSpPr>
          <p:nvPr>
            <p:ph type="ftr" sz="quarter" idx="11"/>
          </p:nvPr>
        </p:nvSpPr>
        <p:spPr>
          <a:xfrm>
            <a:off x="677334" y="6396204"/>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719717" y="6396204"/>
            <a:ext cx="683339" cy="365125"/>
          </a:xfrm>
        </p:spPr>
        <p:txBody>
          <a:bodyPr/>
          <a:lstStyle/>
          <a:p>
            <a:pPr rtl="0"/>
            <a:fld id="{5A4A7955-6230-48B4-BD8B-A7C460F75945}" type="slidenum">
              <a:rPr lang="pt-BR" noProof="0" smtClean="0">
                <a:solidFill>
                  <a:schemeClr val="tx1"/>
                </a:solidFill>
              </a:rPr>
              <a:t>24</a:t>
            </a:fld>
            <a:endParaRPr lang="pt-BR" noProof="0" dirty="0">
              <a:solidFill>
                <a:schemeClr val="tx1"/>
              </a:solidFill>
            </a:endParaRPr>
          </a:p>
        </p:txBody>
      </p:sp>
    </p:spTree>
    <p:extLst>
      <p:ext uri="{BB962C8B-B14F-4D97-AF65-F5344CB8AC3E}">
        <p14:creationId xmlns:p14="http://schemas.microsoft.com/office/powerpoint/2010/main" val="1872477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rma livre 5"/>
          <p:cNvSpPr/>
          <p:nvPr/>
        </p:nvSpPr>
        <p:spPr>
          <a:xfrm>
            <a:off x="2033342" y="1536255"/>
            <a:ext cx="2885281" cy="1154112"/>
          </a:xfrm>
          <a:custGeom>
            <a:avLst/>
            <a:gdLst>
              <a:gd name="connsiteX0" fmla="*/ 0 w 2885281"/>
              <a:gd name="connsiteY0" fmla="*/ 0 h 1154112"/>
              <a:gd name="connsiteX1" fmla="*/ 2308225 w 2885281"/>
              <a:gd name="connsiteY1" fmla="*/ 0 h 1154112"/>
              <a:gd name="connsiteX2" fmla="*/ 2885281 w 2885281"/>
              <a:gd name="connsiteY2" fmla="*/ 577056 h 1154112"/>
              <a:gd name="connsiteX3" fmla="*/ 2308225 w 2885281"/>
              <a:gd name="connsiteY3" fmla="*/ 1154112 h 1154112"/>
              <a:gd name="connsiteX4" fmla="*/ 0 w 2885281"/>
              <a:gd name="connsiteY4" fmla="*/ 1154112 h 1154112"/>
              <a:gd name="connsiteX5" fmla="*/ 577056 w 2885281"/>
              <a:gd name="connsiteY5" fmla="*/ 577056 h 1154112"/>
              <a:gd name="connsiteX6" fmla="*/ 0 w 2885281"/>
              <a:gd name="connsiteY6" fmla="*/ 0 h 115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5281" h="1154112">
                <a:moveTo>
                  <a:pt x="0" y="0"/>
                </a:moveTo>
                <a:lnTo>
                  <a:pt x="2308225" y="0"/>
                </a:lnTo>
                <a:lnTo>
                  <a:pt x="2885281" y="577056"/>
                </a:lnTo>
                <a:lnTo>
                  <a:pt x="2308225" y="1154112"/>
                </a:lnTo>
                <a:lnTo>
                  <a:pt x="0" y="1154112"/>
                </a:lnTo>
                <a:lnTo>
                  <a:pt x="577056" y="577056"/>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1186" tIns="12065" rIns="577056" bIns="12065" numCol="1" spcCol="1270" anchor="ctr" anchorCtr="0">
            <a:noAutofit/>
          </a:bodyPr>
          <a:lstStyle/>
          <a:p>
            <a:pPr lvl="0" algn="ctr" defTabSz="844550">
              <a:lnSpc>
                <a:spcPct val="90000"/>
              </a:lnSpc>
              <a:spcBef>
                <a:spcPct val="0"/>
              </a:spcBef>
              <a:spcAft>
                <a:spcPct val="35000"/>
              </a:spcAft>
            </a:pPr>
            <a:r>
              <a:rPr lang="pt-BR" sz="1900" kern="1200" dirty="0">
                <a:latin typeface="Calibri" panose="020F0502020204030204" pitchFamily="34" charset="0"/>
                <a:cs typeface="Calibri" panose="020F0502020204030204" pitchFamily="34" charset="0"/>
              </a:rPr>
              <a:t>Macroprocessos Gerenciais</a:t>
            </a:r>
          </a:p>
        </p:txBody>
      </p:sp>
      <p:sp>
        <p:nvSpPr>
          <p:cNvPr id="7" name="Forma livre 6"/>
          <p:cNvSpPr/>
          <p:nvPr/>
        </p:nvSpPr>
        <p:spPr>
          <a:xfrm>
            <a:off x="4543537" y="1634354"/>
            <a:ext cx="5615120" cy="957913"/>
          </a:xfrm>
          <a:custGeom>
            <a:avLst/>
            <a:gdLst>
              <a:gd name="connsiteX0" fmla="*/ 0 w 5615120"/>
              <a:gd name="connsiteY0" fmla="*/ 0 h 957913"/>
              <a:gd name="connsiteX1" fmla="*/ 5136164 w 5615120"/>
              <a:gd name="connsiteY1" fmla="*/ 0 h 957913"/>
              <a:gd name="connsiteX2" fmla="*/ 5615120 w 5615120"/>
              <a:gd name="connsiteY2" fmla="*/ 478957 h 957913"/>
              <a:gd name="connsiteX3" fmla="*/ 5136164 w 5615120"/>
              <a:gd name="connsiteY3" fmla="*/ 957913 h 957913"/>
              <a:gd name="connsiteX4" fmla="*/ 0 w 5615120"/>
              <a:gd name="connsiteY4" fmla="*/ 957913 h 957913"/>
              <a:gd name="connsiteX5" fmla="*/ 478957 w 5615120"/>
              <a:gd name="connsiteY5" fmla="*/ 478957 h 957913"/>
              <a:gd name="connsiteX6" fmla="*/ 0 w 5615120"/>
              <a:gd name="connsiteY6" fmla="*/ 0 h 9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5120" h="957913">
                <a:moveTo>
                  <a:pt x="0" y="0"/>
                </a:moveTo>
                <a:lnTo>
                  <a:pt x="5136164" y="0"/>
                </a:lnTo>
                <a:lnTo>
                  <a:pt x="5615120" y="478957"/>
                </a:lnTo>
                <a:lnTo>
                  <a:pt x="5136164" y="957913"/>
                </a:lnTo>
                <a:lnTo>
                  <a:pt x="0" y="957913"/>
                </a:lnTo>
                <a:lnTo>
                  <a:pt x="478957" y="478957"/>
                </a:lnTo>
                <a:lnTo>
                  <a:pt x="0" y="0"/>
                </a:lnTo>
                <a:close/>
              </a:path>
            </a:pathLst>
          </a:custGeom>
          <a:solidFill>
            <a:schemeClr val="accent2">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96737" tIns="8890" rIns="478956" bIns="8890" numCol="1" spcCol="1270" anchor="ctr" anchorCtr="0">
            <a:noAutofit/>
          </a:bodyPr>
          <a:lstStyle/>
          <a:p>
            <a:pPr lvl="0" algn="ctr" defTabSz="622300" rtl="0">
              <a:lnSpc>
                <a:spcPct val="90000"/>
              </a:lnSpc>
              <a:spcBef>
                <a:spcPct val="0"/>
              </a:spcBef>
              <a:spcAft>
                <a:spcPct val="35000"/>
              </a:spcAft>
            </a:pPr>
            <a:r>
              <a:rPr lang="pt-BR" sz="1400" kern="1200" dirty="0">
                <a:latin typeface="Calibri" panose="020F0502020204030204" pitchFamily="34" charset="0"/>
                <a:cs typeface="Calibri" panose="020F0502020204030204" pitchFamily="34" charset="0"/>
              </a:rPr>
              <a:t>Transparência, integridade e eficiência da gestão do CAU.</a:t>
            </a:r>
          </a:p>
        </p:txBody>
      </p:sp>
      <p:sp>
        <p:nvSpPr>
          <p:cNvPr id="13" name="Forma livre 12"/>
          <p:cNvSpPr/>
          <p:nvPr/>
        </p:nvSpPr>
        <p:spPr>
          <a:xfrm>
            <a:off x="2033342" y="2851943"/>
            <a:ext cx="2885281" cy="1154112"/>
          </a:xfrm>
          <a:custGeom>
            <a:avLst/>
            <a:gdLst>
              <a:gd name="connsiteX0" fmla="*/ 0 w 2885281"/>
              <a:gd name="connsiteY0" fmla="*/ 0 h 1154112"/>
              <a:gd name="connsiteX1" fmla="*/ 2308225 w 2885281"/>
              <a:gd name="connsiteY1" fmla="*/ 0 h 1154112"/>
              <a:gd name="connsiteX2" fmla="*/ 2885281 w 2885281"/>
              <a:gd name="connsiteY2" fmla="*/ 577056 h 1154112"/>
              <a:gd name="connsiteX3" fmla="*/ 2308225 w 2885281"/>
              <a:gd name="connsiteY3" fmla="*/ 1154112 h 1154112"/>
              <a:gd name="connsiteX4" fmla="*/ 0 w 2885281"/>
              <a:gd name="connsiteY4" fmla="*/ 1154112 h 1154112"/>
              <a:gd name="connsiteX5" fmla="*/ 577056 w 2885281"/>
              <a:gd name="connsiteY5" fmla="*/ 577056 h 1154112"/>
              <a:gd name="connsiteX6" fmla="*/ 0 w 2885281"/>
              <a:gd name="connsiteY6" fmla="*/ 0 h 115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5281" h="1154112">
                <a:moveTo>
                  <a:pt x="0" y="0"/>
                </a:moveTo>
                <a:lnTo>
                  <a:pt x="2308225" y="0"/>
                </a:lnTo>
                <a:lnTo>
                  <a:pt x="2885281" y="577056"/>
                </a:lnTo>
                <a:lnTo>
                  <a:pt x="2308225" y="1154112"/>
                </a:lnTo>
                <a:lnTo>
                  <a:pt x="0" y="1154112"/>
                </a:lnTo>
                <a:lnTo>
                  <a:pt x="577056" y="577056"/>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1186" tIns="12065" rIns="577056" bIns="12065" numCol="1" spcCol="1270" anchor="ctr" anchorCtr="0">
            <a:noAutofit/>
          </a:bodyPr>
          <a:lstStyle/>
          <a:p>
            <a:pPr lvl="0" algn="ctr" defTabSz="844550">
              <a:lnSpc>
                <a:spcPct val="90000"/>
              </a:lnSpc>
              <a:spcBef>
                <a:spcPct val="0"/>
              </a:spcBef>
              <a:spcAft>
                <a:spcPct val="35000"/>
              </a:spcAft>
            </a:pPr>
            <a:r>
              <a:rPr lang="pt-BR" sz="1900" kern="1200" dirty="0">
                <a:latin typeface="Calibri" panose="020F0502020204030204" pitchFamily="34" charset="0"/>
                <a:cs typeface="Calibri" panose="020F0502020204030204" pitchFamily="34" charset="0"/>
              </a:rPr>
              <a:t>Macroprocessos Finalísticos</a:t>
            </a:r>
          </a:p>
        </p:txBody>
      </p:sp>
      <p:sp>
        <p:nvSpPr>
          <p:cNvPr id="16" name="Forma livre 15"/>
          <p:cNvSpPr/>
          <p:nvPr/>
        </p:nvSpPr>
        <p:spPr>
          <a:xfrm>
            <a:off x="4543537" y="2950042"/>
            <a:ext cx="5576444" cy="957913"/>
          </a:xfrm>
          <a:custGeom>
            <a:avLst/>
            <a:gdLst>
              <a:gd name="connsiteX0" fmla="*/ 0 w 5576444"/>
              <a:gd name="connsiteY0" fmla="*/ 0 h 957913"/>
              <a:gd name="connsiteX1" fmla="*/ 5097488 w 5576444"/>
              <a:gd name="connsiteY1" fmla="*/ 0 h 957913"/>
              <a:gd name="connsiteX2" fmla="*/ 5576444 w 5576444"/>
              <a:gd name="connsiteY2" fmla="*/ 478957 h 957913"/>
              <a:gd name="connsiteX3" fmla="*/ 5097488 w 5576444"/>
              <a:gd name="connsiteY3" fmla="*/ 957913 h 957913"/>
              <a:gd name="connsiteX4" fmla="*/ 0 w 5576444"/>
              <a:gd name="connsiteY4" fmla="*/ 957913 h 957913"/>
              <a:gd name="connsiteX5" fmla="*/ 478957 w 5576444"/>
              <a:gd name="connsiteY5" fmla="*/ 478957 h 957913"/>
              <a:gd name="connsiteX6" fmla="*/ 0 w 5576444"/>
              <a:gd name="connsiteY6" fmla="*/ 0 h 9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444" h="957913">
                <a:moveTo>
                  <a:pt x="0" y="0"/>
                </a:moveTo>
                <a:lnTo>
                  <a:pt x="5097488" y="0"/>
                </a:lnTo>
                <a:lnTo>
                  <a:pt x="5576444" y="478957"/>
                </a:lnTo>
                <a:lnTo>
                  <a:pt x="5097488" y="957913"/>
                </a:lnTo>
                <a:lnTo>
                  <a:pt x="0" y="957913"/>
                </a:lnTo>
                <a:lnTo>
                  <a:pt x="478957" y="478957"/>
                </a:lnTo>
                <a:lnTo>
                  <a:pt x="0" y="0"/>
                </a:lnTo>
                <a:close/>
              </a:path>
            </a:pathLst>
          </a:custGeom>
          <a:solidFill>
            <a:schemeClr val="accent2">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96737" tIns="8890" rIns="478956" bIns="8890" numCol="1" spcCol="1270" anchor="ctr" anchorCtr="0">
            <a:noAutofit/>
          </a:bodyPr>
          <a:lstStyle/>
          <a:p>
            <a:pPr lvl="0" algn="ctr" defTabSz="622300" rtl="0">
              <a:lnSpc>
                <a:spcPct val="90000"/>
              </a:lnSpc>
              <a:spcBef>
                <a:spcPct val="0"/>
              </a:spcBef>
              <a:spcAft>
                <a:spcPct val="35000"/>
              </a:spcAft>
            </a:pPr>
            <a:r>
              <a:rPr lang="pt-BR" sz="1400" kern="1200" dirty="0">
                <a:latin typeface="Calibri" panose="020F0502020204030204" pitchFamily="34" charset="0"/>
                <a:cs typeface="Calibri" panose="020F0502020204030204" pitchFamily="34" charset="0"/>
              </a:rPr>
              <a:t>Segurança, eficiência, eficácia e efetividade da prestação dos serviços da arquitetura e urbanismo para a sociedade e das políticas pública voltadas para a profissão.</a:t>
            </a:r>
          </a:p>
        </p:txBody>
      </p:sp>
      <p:sp>
        <p:nvSpPr>
          <p:cNvPr id="17" name="Forma livre 16"/>
          <p:cNvSpPr/>
          <p:nvPr/>
        </p:nvSpPr>
        <p:spPr>
          <a:xfrm>
            <a:off x="2033342" y="4167631"/>
            <a:ext cx="2885281" cy="1154112"/>
          </a:xfrm>
          <a:custGeom>
            <a:avLst/>
            <a:gdLst>
              <a:gd name="connsiteX0" fmla="*/ 0 w 2885281"/>
              <a:gd name="connsiteY0" fmla="*/ 0 h 1154112"/>
              <a:gd name="connsiteX1" fmla="*/ 2308225 w 2885281"/>
              <a:gd name="connsiteY1" fmla="*/ 0 h 1154112"/>
              <a:gd name="connsiteX2" fmla="*/ 2885281 w 2885281"/>
              <a:gd name="connsiteY2" fmla="*/ 577056 h 1154112"/>
              <a:gd name="connsiteX3" fmla="*/ 2308225 w 2885281"/>
              <a:gd name="connsiteY3" fmla="*/ 1154112 h 1154112"/>
              <a:gd name="connsiteX4" fmla="*/ 0 w 2885281"/>
              <a:gd name="connsiteY4" fmla="*/ 1154112 h 1154112"/>
              <a:gd name="connsiteX5" fmla="*/ 577056 w 2885281"/>
              <a:gd name="connsiteY5" fmla="*/ 577056 h 1154112"/>
              <a:gd name="connsiteX6" fmla="*/ 0 w 2885281"/>
              <a:gd name="connsiteY6" fmla="*/ 0 h 115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5281" h="1154112">
                <a:moveTo>
                  <a:pt x="0" y="0"/>
                </a:moveTo>
                <a:lnTo>
                  <a:pt x="2308225" y="0"/>
                </a:lnTo>
                <a:lnTo>
                  <a:pt x="2885281" y="577056"/>
                </a:lnTo>
                <a:lnTo>
                  <a:pt x="2308225" y="1154112"/>
                </a:lnTo>
                <a:lnTo>
                  <a:pt x="0" y="1154112"/>
                </a:lnTo>
                <a:lnTo>
                  <a:pt x="577056" y="577056"/>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1186" tIns="12065" rIns="577056" bIns="12065" numCol="1" spcCol="1270" anchor="ctr" anchorCtr="0">
            <a:noAutofit/>
          </a:bodyPr>
          <a:lstStyle/>
          <a:p>
            <a:pPr lvl="0" algn="ctr" defTabSz="844550">
              <a:lnSpc>
                <a:spcPct val="90000"/>
              </a:lnSpc>
              <a:spcBef>
                <a:spcPct val="0"/>
              </a:spcBef>
              <a:spcAft>
                <a:spcPct val="35000"/>
              </a:spcAft>
            </a:pPr>
            <a:r>
              <a:rPr lang="pt-BR" sz="1900" kern="1200" dirty="0">
                <a:latin typeface="Calibri" panose="020F0502020204030204" pitchFamily="34" charset="0"/>
                <a:cs typeface="Calibri" panose="020F0502020204030204" pitchFamily="34" charset="0"/>
              </a:rPr>
              <a:t>Macroprocessos de Suporte</a:t>
            </a:r>
          </a:p>
        </p:txBody>
      </p:sp>
      <p:sp>
        <p:nvSpPr>
          <p:cNvPr id="18" name="Forma livre 17"/>
          <p:cNvSpPr/>
          <p:nvPr/>
        </p:nvSpPr>
        <p:spPr>
          <a:xfrm>
            <a:off x="4543537" y="4265731"/>
            <a:ext cx="5563680" cy="957913"/>
          </a:xfrm>
          <a:custGeom>
            <a:avLst/>
            <a:gdLst>
              <a:gd name="connsiteX0" fmla="*/ 0 w 5563680"/>
              <a:gd name="connsiteY0" fmla="*/ 0 h 957913"/>
              <a:gd name="connsiteX1" fmla="*/ 5084724 w 5563680"/>
              <a:gd name="connsiteY1" fmla="*/ 0 h 957913"/>
              <a:gd name="connsiteX2" fmla="*/ 5563680 w 5563680"/>
              <a:gd name="connsiteY2" fmla="*/ 478957 h 957913"/>
              <a:gd name="connsiteX3" fmla="*/ 5084724 w 5563680"/>
              <a:gd name="connsiteY3" fmla="*/ 957913 h 957913"/>
              <a:gd name="connsiteX4" fmla="*/ 0 w 5563680"/>
              <a:gd name="connsiteY4" fmla="*/ 957913 h 957913"/>
              <a:gd name="connsiteX5" fmla="*/ 478957 w 5563680"/>
              <a:gd name="connsiteY5" fmla="*/ 478957 h 957913"/>
              <a:gd name="connsiteX6" fmla="*/ 0 w 5563680"/>
              <a:gd name="connsiteY6" fmla="*/ 0 h 9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3680" h="957913">
                <a:moveTo>
                  <a:pt x="0" y="0"/>
                </a:moveTo>
                <a:lnTo>
                  <a:pt x="5084724" y="0"/>
                </a:lnTo>
                <a:lnTo>
                  <a:pt x="5563680" y="478957"/>
                </a:lnTo>
                <a:lnTo>
                  <a:pt x="5084724" y="957913"/>
                </a:lnTo>
                <a:lnTo>
                  <a:pt x="0" y="957913"/>
                </a:lnTo>
                <a:lnTo>
                  <a:pt x="478957" y="478957"/>
                </a:lnTo>
                <a:lnTo>
                  <a:pt x="0" y="0"/>
                </a:lnTo>
                <a:close/>
              </a:path>
            </a:pathLst>
          </a:custGeom>
          <a:solidFill>
            <a:schemeClr val="accent2">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96737" tIns="8890" rIns="478956" bIns="8890" numCol="1" spcCol="1270" anchor="ctr" anchorCtr="0">
            <a:noAutofit/>
          </a:bodyPr>
          <a:lstStyle/>
          <a:p>
            <a:pPr lvl="0" algn="ctr" defTabSz="622300">
              <a:lnSpc>
                <a:spcPct val="90000"/>
              </a:lnSpc>
              <a:spcBef>
                <a:spcPct val="0"/>
              </a:spcBef>
              <a:spcAft>
                <a:spcPct val="35000"/>
              </a:spcAft>
            </a:pPr>
            <a:r>
              <a:rPr lang="pt-BR" sz="1400" kern="1200" dirty="0">
                <a:latin typeface="Calibri" panose="020F0502020204030204" pitchFamily="34" charset="0"/>
                <a:cs typeface="Calibri" panose="020F0502020204030204" pitchFamily="34" charset="0"/>
              </a:rPr>
              <a:t>Integridade, segurança jurídica e econômica de atos e contratos na gestão pública e transparência e credibilidade das contas públicas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2" name="Retângulo 11"/>
          <p:cNvSpPr/>
          <p:nvPr/>
        </p:nvSpPr>
        <p:spPr>
          <a:xfrm>
            <a:off x="2359446" y="1162659"/>
            <a:ext cx="2039693" cy="369332"/>
          </a:xfrm>
          <a:prstGeom prst="rect">
            <a:avLst/>
          </a:prstGeom>
        </p:spPr>
        <p:txBody>
          <a:bodyPr wrap="square">
            <a:spAutoFit/>
          </a:bodyPr>
          <a:lstStyle/>
          <a:p>
            <a:r>
              <a:rPr lang="pt-BR" b="1" dirty="0">
                <a:solidFill>
                  <a:srgbClr val="C00000"/>
                </a:solidFill>
                <a:latin typeface="Calibri" panose="020F0502020204030204" pitchFamily="34" charset="0"/>
                <a:cs typeface="Calibri" panose="020F0502020204030204" pitchFamily="34" charset="0"/>
              </a:rPr>
              <a:t>MACROPROCESSOS</a:t>
            </a:r>
          </a:p>
        </p:txBody>
      </p:sp>
      <p:sp>
        <p:nvSpPr>
          <p:cNvPr id="15" name="Retângulo 14"/>
          <p:cNvSpPr/>
          <p:nvPr/>
        </p:nvSpPr>
        <p:spPr>
          <a:xfrm>
            <a:off x="3243482" y="5638618"/>
            <a:ext cx="6443880" cy="369332"/>
          </a:xfrm>
          <a:prstGeom prst="rect">
            <a:avLst/>
          </a:prstGeom>
        </p:spPr>
        <p:txBody>
          <a:bodyPr wrap="none">
            <a:spAutoFit/>
          </a:bodyPr>
          <a:lstStyle/>
          <a:p>
            <a:r>
              <a:rPr lang="pt-BR" dirty="0">
                <a:latin typeface="Calibri" panose="020F0502020204030204" pitchFamily="34" charset="0"/>
                <a:cs typeface="Calibri" panose="020F0502020204030204" pitchFamily="34" charset="0"/>
              </a:rPr>
              <a:t>Figura 2 - Cadeia de valor do Conselho de Arquitetura e Urbanismo</a:t>
            </a:r>
          </a:p>
        </p:txBody>
      </p:sp>
      <p:sp>
        <p:nvSpPr>
          <p:cNvPr id="8" name="Retângulo 7"/>
          <p:cNvSpPr/>
          <p:nvPr/>
        </p:nvSpPr>
        <p:spPr>
          <a:xfrm>
            <a:off x="6472502" y="1162659"/>
            <a:ext cx="2594810" cy="646331"/>
          </a:xfrm>
          <a:prstGeom prst="rect">
            <a:avLst/>
          </a:prstGeom>
        </p:spPr>
        <p:txBody>
          <a:bodyPr wrap="square">
            <a:spAutoFit/>
          </a:bodyPr>
          <a:lstStyle/>
          <a:p>
            <a:r>
              <a:rPr lang="pt-BR" b="1" dirty="0">
                <a:solidFill>
                  <a:srgbClr val="C00000"/>
                </a:solidFill>
                <a:latin typeface="Calibri" panose="020F0502020204030204" pitchFamily="34" charset="0"/>
                <a:cs typeface="Calibri" panose="020F0502020204030204" pitchFamily="34" charset="0"/>
              </a:rPr>
              <a:t>VALOR PÚBLICO GERADO </a:t>
            </a:r>
            <a:br>
              <a:rPr lang="pt-BR" b="1" dirty="0">
                <a:solidFill>
                  <a:srgbClr val="C00000"/>
                </a:solidFill>
                <a:latin typeface="Calibri" panose="020F0502020204030204" pitchFamily="34" charset="0"/>
                <a:cs typeface="Calibri" panose="020F0502020204030204" pitchFamily="34" charset="0"/>
              </a:rPr>
            </a:br>
            <a:endParaRPr lang="pt-BR" b="1" dirty="0">
              <a:solidFill>
                <a:srgbClr val="C00000"/>
              </a:solidFill>
              <a:latin typeface="Calibri" panose="020F0502020204030204" pitchFamily="34" charset="0"/>
              <a:cs typeface="Calibri" panose="020F0502020204030204" pitchFamily="34" charset="0"/>
            </a:endParaRPr>
          </a:p>
        </p:txBody>
      </p:sp>
      <p:sp>
        <p:nvSpPr>
          <p:cNvPr id="11" name="Espaço Reservado para Rodapé 10"/>
          <p:cNvSpPr>
            <a:spLocks noGrp="1"/>
          </p:cNvSpPr>
          <p:nvPr>
            <p:ph type="ftr" sz="quarter" idx="11"/>
          </p:nvPr>
        </p:nvSpPr>
        <p:spPr>
          <a:xfrm>
            <a:off x="677334" y="6409855"/>
            <a:ext cx="6297612" cy="365125"/>
          </a:xfrm>
        </p:spPr>
        <p:txBody>
          <a:bodyPr/>
          <a:lstStyle/>
          <a:p>
            <a:pPr rtl="0"/>
            <a:r>
              <a:rPr lang="pt-BR" noProof="0" dirty="0"/>
              <a:t>Relatório Integrado de Gestão 2023 - CAU/PB</a:t>
            </a:r>
          </a:p>
        </p:txBody>
      </p:sp>
      <p:sp>
        <p:nvSpPr>
          <p:cNvPr id="14" name="Espaço Reservado para Número de Slide 13"/>
          <p:cNvSpPr>
            <a:spLocks noGrp="1"/>
          </p:cNvSpPr>
          <p:nvPr>
            <p:ph type="sldNum" sz="quarter" idx="12"/>
          </p:nvPr>
        </p:nvSpPr>
        <p:spPr>
          <a:xfrm>
            <a:off x="10856195" y="6409855"/>
            <a:ext cx="683339" cy="365125"/>
          </a:xfrm>
        </p:spPr>
        <p:txBody>
          <a:bodyPr/>
          <a:lstStyle/>
          <a:p>
            <a:pPr rtl="0"/>
            <a:fld id="{5A4A7955-6230-48B4-BD8B-A7C460F75945}" type="slidenum">
              <a:rPr lang="pt-BR" noProof="0" smtClean="0">
                <a:solidFill>
                  <a:schemeClr val="tx1"/>
                </a:solidFill>
              </a:rPr>
              <a:t>25</a:t>
            </a:fld>
            <a:endParaRPr lang="pt-BR" noProof="0" dirty="0">
              <a:solidFill>
                <a:schemeClr val="tx1"/>
              </a:solidFill>
            </a:endParaRPr>
          </a:p>
        </p:txBody>
      </p:sp>
    </p:spTree>
    <p:extLst>
      <p:ext uri="{BB962C8B-B14F-4D97-AF65-F5344CB8AC3E}">
        <p14:creationId xmlns:p14="http://schemas.microsoft.com/office/powerpoint/2010/main" val="21119790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6" y="0"/>
            <a:ext cx="5486400" cy="2739211"/>
          </a:xfrm>
          <a:prstGeom prst="rect">
            <a:avLst/>
          </a:prstGeom>
          <a:solidFill>
            <a:schemeClr val="bg1"/>
          </a:solidFill>
        </p:spPr>
        <p:txBody>
          <a:bodyPr wrap="square" numCol="1" spcCol="360000">
            <a:spAutoFit/>
          </a:bodyPr>
          <a:lstStyle/>
          <a:p>
            <a:endParaRPr lang="pt-BR" sz="1400" b="1" dirty="0">
              <a:solidFill>
                <a:srgbClr val="FF0000"/>
              </a:solidFill>
              <a:latin typeface="Calibri" panose="020F0502020204030204" pitchFamily="34" charset="0"/>
              <a:cs typeface="Calibri" panose="020F0502020204030204" pitchFamily="34" charset="0"/>
            </a:endParaRPr>
          </a:p>
          <a:p>
            <a:endParaRPr lang="pt-BR" sz="1400" b="1" dirty="0">
              <a:solidFill>
                <a:srgbClr val="FF0000"/>
              </a:solidFill>
              <a:latin typeface="Calibri" panose="020F0502020204030204" pitchFamily="34" charset="0"/>
              <a:cs typeface="Calibri" panose="020F0502020204030204" pitchFamily="34" charset="0"/>
            </a:endParaRPr>
          </a:p>
          <a:p>
            <a:r>
              <a:rPr lang="pt-BR" b="1" dirty="0">
                <a:solidFill>
                  <a:srgbClr val="C00000"/>
                </a:solidFill>
                <a:latin typeface="Calibri" panose="020F0502020204030204" pitchFamily="34" charset="0"/>
                <a:cs typeface="Calibri" panose="020F0502020204030204" pitchFamily="34" charset="0"/>
              </a:rPr>
              <a:t>MODELO DE NEGÓCIO</a:t>
            </a:r>
          </a:p>
          <a:p>
            <a:pPr algn="just"/>
            <a:endParaRPr lang="pt-BR" sz="1400" b="1" dirty="0">
              <a:solidFill>
                <a:srgbClr val="FF0000"/>
              </a:solidFill>
              <a:latin typeface="Calibri" panose="020F0502020204030204" pitchFamily="34" charset="0"/>
              <a:cs typeface="Calibri" panose="020F0502020204030204" pitchFamily="34" charset="0"/>
            </a:endParaRPr>
          </a:p>
          <a:p>
            <a:pPr algn="just"/>
            <a:endParaRPr lang="pt-BR" sz="1400" b="1" dirty="0">
              <a:solidFill>
                <a:srgbClr val="FF0000"/>
              </a:solidFill>
              <a:latin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cs typeface="Calibri" panose="020F0502020204030204" pitchFamily="34" charset="0"/>
              </a:rPr>
              <a:t>O </a:t>
            </a:r>
            <a:r>
              <a:rPr lang="pt-BR" sz="1400" dirty="0">
                <a:latin typeface="Calibri" panose="020F0502020204030204" pitchFamily="34" charset="0"/>
                <a:cs typeface="Calibri" panose="020F0502020204030204" pitchFamily="34" charset="0"/>
              </a:rPr>
              <a:t>modelo de negócios é a maneira como uma organização transforma recursos em produtos, resultados e impactos através de suas atividades, buscando alcançar seus objetivos estratégicos e gerar valor ao longo do tempo. No caso do CAU/PB, essa transformação ocorre principalmente por meio dos processos de controle externo, que visam cumprir objetivos estratégicos e gerar valor público. Os benefícios dessas ações podem ser tanto financeiros quanto não financeiros.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757" y="1117768"/>
            <a:ext cx="4940490" cy="49404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8" name="Espaço Reservado para Número de Slide 7"/>
          <p:cNvSpPr>
            <a:spLocks noGrp="1"/>
          </p:cNvSpPr>
          <p:nvPr>
            <p:ph type="sldNum" sz="quarter" idx="12"/>
          </p:nvPr>
        </p:nvSpPr>
        <p:spPr/>
        <p:txBody>
          <a:bodyPr/>
          <a:lstStyle/>
          <a:p>
            <a:pPr rtl="0"/>
            <a:fld id="{5A4A7955-6230-48B4-BD8B-A7C460F75945}" type="slidenum">
              <a:rPr lang="pt-BR" noProof="0" smtClean="0"/>
              <a:t>26</a:t>
            </a:fld>
            <a:endParaRPr lang="pt-BR" noProof="0" dirty="0"/>
          </a:p>
        </p:txBody>
      </p:sp>
    </p:spTree>
    <p:extLst>
      <p:ext uri="{BB962C8B-B14F-4D97-AF65-F5344CB8AC3E}">
        <p14:creationId xmlns:p14="http://schemas.microsoft.com/office/powerpoint/2010/main" val="2510529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CaixaDeTexto 6"/>
          <p:cNvSpPr txBox="1"/>
          <p:nvPr/>
        </p:nvSpPr>
        <p:spPr>
          <a:xfrm>
            <a:off x="939540" y="286601"/>
            <a:ext cx="3696628" cy="531546"/>
          </a:xfrm>
          <a:prstGeom prst="rect">
            <a:avLst/>
          </a:prstGeom>
        </p:spPr>
        <p:txBody>
          <a:bodyPr wrap="square" numCol="1" spcCol="360000" rtlCol="0">
            <a:noAutofit/>
          </a:bodyPr>
          <a:lstStyle/>
          <a:p>
            <a:r>
              <a:rPr lang="pt-BR" sz="2400" b="1" dirty="0">
                <a:solidFill>
                  <a:srgbClr val="C00000"/>
                </a:solidFill>
                <a:latin typeface="Calibri" panose="020F0502020204030204" pitchFamily="34" charset="0"/>
                <a:cs typeface="Calibri" panose="020F0502020204030204" pitchFamily="34" charset="0"/>
              </a:rPr>
              <a:t>MODELO DE NEGÓCIO</a:t>
            </a:r>
          </a:p>
        </p:txBody>
      </p:sp>
      <p:sp>
        <p:nvSpPr>
          <p:cNvPr id="13" name="Arredondar Retângulo em um Canto Diagonal 12"/>
          <p:cNvSpPr/>
          <p:nvPr/>
        </p:nvSpPr>
        <p:spPr>
          <a:xfrm>
            <a:off x="939540" y="1549903"/>
            <a:ext cx="2919663" cy="2078800"/>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Sociedade </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Relações de fiscalização</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Relações de formação profissional e pesquisa</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Relações de prestação de serviços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Relações políticas e institucionais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Relações de captação de recursos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Relações associativas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Relações culturais e científicas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Público infanto-juvenil</a:t>
            </a:r>
          </a:p>
        </p:txBody>
      </p:sp>
      <p:sp>
        <p:nvSpPr>
          <p:cNvPr id="15" name="Retângulo 14"/>
          <p:cNvSpPr/>
          <p:nvPr/>
        </p:nvSpPr>
        <p:spPr>
          <a:xfrm>
            <a:off x="686872" y="1153637"/>
            <a:ext cx="3343707" cy="369332"/>
          </a:xfrm>
          <a:prstGeom prst="rect">
            <a:avLst/>
          </a:prstGeom>
          <a:solidFill>
            <a:srgbClr val="002060"/>
          </a:solidFill>
        </p:spPr>
        <p:txBody>
          <a:bodyPr wrap="square">
            <a:spAutoFit/>
          </a:bodyPr>
          <a:lstStyle/>
          <a:p>
            <a:r>
              <a:rPr lang="pt-BR" b="1" dirty="0">
                <a:solidFill>
                  <a:schemeClr val="bg1"/>
                </a:solidFill>
              </a:rPr>
              <a:t>1. SEGMENTO DE CLIENTES</a:t>
            </a:r>
          </a:p>
        </p:txBody>
      </p:sp>
      <p:sp>
        <p:nvSpPr>
          <p:cNvPr id="16" name="Arredondar Retângulo em um Canto Diagonal 15"/>
          <p:cNvSpPr/>
          <p:nvPr/>
        </p:nvSpPr>
        <p:spPr>
          <a:xfrm>
            <a:off x="939540" y="4277552"/>
            <a:ext cx="3091039" cy="1966837"/>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200" dirty="0">
                <a:solidFill>
                  <a:schemeClr val="tx1"/>
                </a:solidFill>
              </a:rPr>
              <a:t>Ética e transparência</a:t>
            </a:r>
          </a:p>
          <a:p>
            <a:pPr marL="285750" indent="-285750">
              <a:buFont typeface="Arial" panose="020B0604020202020204" pitchFamily="34" charset="0"/>
              <a:buChar char="•"/>
            </a:pPr>
            <a:r>
              <a:rPr lang="pt-BR" sz="1200" dirty="0">
                <a:solidFill>
                  <a:schemeClr val="tx1"/>
                </a:solidFill>
              </a:rPr>
              <a:t>Excelência organizacional</a:t>
            </a:r>
          </a:p>
          <a:p>
            <a:pPr marL="285750" indent="-285750">
              <a:buFont typeface="Arial" panose="020B0604020202020204" pitchFamily="34" charset="0"/>
              <a:buChar char="•"/>
            </a:pPr>
            <a:r>
              <a:rPr lang="pt-BR" sz="1200" dirty="0">
                <a:solidFill>
                  <a:schemeClr val="tx1"/>
                </a:solidFill>
              </a:rPr>
              <a:t>Comprometimento com a inovação</a:t>
            </a:r>
          </a:p>
          <a:p>
            <a:pPr marL="285750" indent="-285750">
              <a:buFont typeface="Arial" panose="020B0604020202020204" pitchFamily="34" charset="0"/>
              <a:buChar char="•"/>
            </a:pPr>
            <a:r>
              <a:rPr lang="pt-BR" sz="1200" dirty="0">
                <a:solidFill>
                  <a:schemeClr val="tx1"/>
                </a:solidFill>
              </a:rPr>
              <a:t>Unicidade e integração</a:t>
            </a:r>
          </a:p>
          <a:p>
            <a:pPr marL="285750" indent="-285750">
              <a:buFont typeface="Arial" panose="020B0604020202020204" pitchFamily="34" charset="0"/>
              <a:buChar char="•"/>
            </a:pPr>
            <a:r>
              <a:rPr lang="pt-BR" sz="1200" dirty="0">
                <a:solidFill>
                  <a:schemeClr val="tx1"/>
                </a:solidFill>
              </a:rPr>
              <a:t>Democratização da informação e conhecimento</a:t>
            </a:r>
          </a:p>
          <a:p>
            <a:pPr marL="285750" indent="-285750">
              <a:buFont typeface="Arial" panose="020B0604020202020204" pitchFamily="34" charset="0"/>
              <a:buChar char="•"/>
            </a:pPr>
            <a:r>
              <a:rPr lang="pt-BR" sz="1200" dirty="0">
                <a:solidFill>
                  <a:schemeClr val="tx1"/>
                </a:solidFill>
              </a:rPr>
              <a:t>Interlocução da arquitetura e urbanismo na sociedade</a:t>
            </a:r>
          </a:p>
        </p:txBody>
      </p:sp>
      <p:sp>
        <p:nvSpPr>
          <p:cNvPr id="17" name="Retângulo 16"/>
          <p:cNvSpPr/>
          <p:nvPr/>
        </p:nvSpPr>
        <p:spPr>
          <a:xfrm>
            <a:off x="686873" y="3881287"/>
            <a:ext cx="2699778" cy="369332"/>
          </a:xfrm>
          <a:prstGeom prst="rect">
            <a:avLst/>
          </a:prstGeom>
          <a:solidFill>
            <a:schemeClr val="accent2">
              <a:lumMod val="75000"/>
            </a:schemeClr>
          </a:solidFill>
        </p:spPr>
        <p:txBody>
          <a:bodyPr wrap="square">
            <a:spAutoFit/>
          </a:bodyPr>
          <a:lstStyle/>
          <a:p>
            <a:r>
              <a:rPr lang="pt-BR" b="1" dirty="0">
                <a:solidFill>
                  <a:schemeClr val="bg1"/>
                </a:solidFill>
              </a:rPr>
              <a:t>2. PROPOSTA DE VALOR</a:t>
            </a:r>
          </a:p>
        </p:txBody>
      </p:sp>
      <p:cxnSp>
        <p:nvCxnSpPr>
          <p:cNvPr id="19" name="Conector de seta reta 18"/>
          <p:cNvCxnSpPr/>
          <p:nvPr/>
        </p:nvCxnSpPr>
        <p:spPr>
          <a:xfrm>
            <a:off x="794084" y="1513806"/>
            <a:ext cx="12032" cy="2187909"/>
          </a:xfrm>
          <a:prstGeom prst="straightConnector1">
            <a:avLst/>
          </a:prstGeom>
          <a:ln>
            <a:solidFill>
              <a:srgbClr val="002060"/>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onector reto 25"/>
          <p:cNvCxnSpPr/>
          <p:nvPr/>
        </p:nvCxnSpPr>
        <p:spPr>
          <a:xfrm>
            <a:off x="794084" y="4250619"/>
            <a:ext cx="0" cy="241487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flipV="1">
            <a:off x="806116" y="6617368"/>
            <a:ext cx="3830052" cy="24064"/>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de seta reta 29"/>
          <p:cNvCxnSpPr/>
          <p:nvPr/>
        </p:nvCxnSpPr>
        <p:spPr>
          <a:xfrm flipV="1">
            <a:off x="4636168" y="4277552"/>
            <a:ext cx="0" cy="2331385"/>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Arredondar Retângulo em um Canto Diagonal 30"/>
          <p:cNvSpPr/>
          <p:nvPr/>
        </p:nvSpPr>
        <p:spPr>
          <a:xfrm>
            <a:off x="4844716" y="4271371"/>
            <a:ext cx="3488081" cy="2187909"/>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numCol="2" rtlCol="0" anchor="ctr"/>
          <a:lstStyle/>
          <a:p>
            <a:r>
              <a:rPr lang="pt-BR" sz="1200" b="1" dirty="0">
                <a:solidFill>
                  <a:schemeClr val="tx1"/>
                </a:solidFill>
                <a:latin typeface="Calibri" panose="020F0502020204030204" pitchFamily="34" charset="0"/>
                <a:cs typeface="Calibri" panose="020F0502020204030204" pitchFamily="34" charset="0"/>
              </a:rPr>
              <a:t>Online</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SICCAU</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Portal online</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RIA</a:t>
            </a:r>
          </a:p>
          <a:p>
            <a:pPr marL="285750" indent="-285750">
              <a:buFont typeface="Arial" panose="020B0604020202020204" pitchFamily="34" charset="0"/>
              <a:buChar char="•"/>
            </a:pPr>
            <a:endParaRPr lang="pt-BR" sz="1200" dirty="0">
              <a:solidFill>
                <a:schemeClr val="tx1"/>
              </a:solidFill>
              <a:latin typeface="Calibri" panose="020F0502020204030204" pitchFamily="34" charset="0"/>
              <a:cs typeface="Calibri" panose="020F0502020204030204" pitchFamily="34" charset="0"/>
            </a:endParaRPr>
          </a:p>
          <a:p>
            <a:r>
              <a:rPr lang="pt-BR" sz="1200" b="1" dirty="0">
                <a:solidFill>
                  <a:schemeClr val="tx1"/>
                </a:solidFill>
                <a:latin typeface="Calibri" panose="020F0502020204030204" pitchFamily="34" charset="0"/>
                <a:cs typeface="Calibri" panose="020F0502020204030204" pitchFamily="34" charset="0"/>
              </a:rPr>
              <a:t>Presencial</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Sede </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Pontos móveis/ provisórios de atendimento</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Publicidade</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Publicações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Recursos Áudio Visuais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Assessoria de Comunicação</a:t>
            </a:r>
          </a:p>
        </p:txBody>
      </p:sp>
      <p:sp>
        <p:nvSpPr>
          <p:cNvPr id="32" name="Retângulo 31"/>
          <p:cNvSpPr/>
          <p:nvPr/>
        </p:nvSpPr>
        <p:spPr>
          <a:xfrm>
            <a:off x="4592048" y="3875106"/>
            <a:ext cx="1291631" cy="369332"/>
          </a:xfrm>
          <a:prstGeom prst="rect">
            <a:avLst/>
          </a:prstGeom>
          <a:solidFill>
            <a:schemeClr val="accent2">
              <a:lumMod val="50000"/>
            </a:schemeClr>
          </a:solidFill>
        </p:spPr>
        <p:txBody>
          <a:bodyPr wrap="square">
            <a:spAutoFit/>
          </a:bodyPr>
          <a:lstStyle/>
          <a:p>
            <a:r>
              <a:rPr lang="pt-BR" b="1" dirty="0">
                <a:solidFill>
                  <a:schemeClr val="bg1"/>
                </a:solidFill>
              </a:rPr>
              <a:t>3. CANAIS</a:t>
            </a:r>
          </a:p>
        </p:txBody>
      </p:sp>
      <p:sp>
        <p:nvSpPr>
          <p:cNvPr id="33" name="Arredondar Retângulo em um Canto Diagonal 32"/>
          <p:cNvSpPr/>
          <p:nvPr/>
        </p:nvSpPr>
        <p:spPr>
          <a:xfrm>
            <a:off x="4844716" y="1549902"/>
            <a:ext cx="3488081" cy="2187909"/>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numCol="2" rtlCol="0" anchor="ctr"/>
          <a:lstStyle/>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Rede Integrada de Atendimento (RIA)</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Redes Sociais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Mídia </a:t>
            </a:r>
            <a:r>
              <a:rPr lang="pt-BR" sz="1100" dirty="0">
                <a:solidFill>
                  <a:schemeClr val="tx1"/>
                </a:solidFill>
                <a:latin typeface="Calibri" panose="020F0502020204030204" pitchFamily="34" charset="0"/>
                <a:cs typeface="Calibri" panose="020F0502020204030204" pitchFamily="34" charset="0"/>
              </a:rPr>
              <a:t>(imprensa, revistas especializadas, eventos relacionados, publicações gerais do CAU)</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Portal da Transparência e Prestação de Contas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SICCAU</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Atendimento dos CAU/UF e parceiros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Ouvidoria/ Serviço de Informações ao Cidadão (e-SIC)/ Reclame Aqui</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Eventos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Apps/IGEO</a:t>
            </a:r>
          </a:p>
        </p:txBody>
      </p:sp>
      <p:sp>
        <p:nvSpPr>
          <p:cNvPr id="34" name="Retângulo 33"/>
          <p:cNvSpPr/>
          <p:nvPr/>
        </p:nvSpPr>
        <p:spPr>
          <a:xfrm>
            <a:off x="4590962" y="1141611"/>
            <a:ext cx="2546296" cy="369332"/>
          </a:xfrm>
          <a:prstGeom prst="rect">
            <a:avLst/>
          </a:prstGeom>
          <a:solidFill>
            <a:schemeClr val="accent2">
              <a:lumMod val="75000"/>
            </a:schemeClr>
          </a:solidFill>
        </p:spPr>
        <p:txBody>
          <a:bodyPr wrap="square">
            <a:spAutoFit/>
          </a:bodyPr>
          <a:lstStyle/>
          <a:p>
            <a:r>
              <a:rPr lang="pt-BR" b="1" dirty="0">
                <a:solidFill>
                  <a:schemeClr val="bg1"/>
                </a:solidFill>
              </a:rPr>
              <a:t>4. RELACIONAMENTO</a:t>
            </a:r>
          </a:p>
        </p:txBody>
      </p:sp>
      <p:cxnSp>
        <p:nvCxnSpPr>
          <p:cNvPr id="36" name="Conector de seta reta 35"/>
          <p:cNvCxnSpPr/>
          <p:nvPr/>
        </p:nvCxnSpPr>
        <p:spPr>
          <a:xfrm flipV="1">
            <a:off x="4636168" y="1549902"/>
            <a:ext cx="0" cy="2325204"/>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de seta reta 37"/>
          <p:cNvCxnSpPr/>
          <p:nvPr/>
        </p:nvCxnSpPr>
        <p:spPr>
          <a:xfrm>
            <a:off x="794084" y="442481"/>
            <a:ext cx="0" cy="67804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9" name="Arredondar Retângulo em um Canto Diagonal 38"/>
          <p:cNvSpPr/>
          <p:nvPr/>
        </p:nvSpPr>
        <p:spPr>
          <a:xfrm>
            <a:off x="8669468" y="1549902"/>
            <a:ext cx="2941723" cy="940635"/>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Anuidades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Emissão de RRT</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Certidões</a:t>
            </a:r>
          </a:p>
          <a:p>
            <a:pPr marL="285750" indent="-285750">
              <a:buFont typeface="Arial" panose="020B0604020202020204" pitchFamily="34" charset="0"/>
              <a:buChar char="•"/>
            </a:pPr>
            <a:r>
              <a:rPr lang="pt-BR" sz="1200" dirty="0">
                <a:solidFill>
                  <a:schemeClr val="tx1"/>
                </a:solidFill>
                <a:latin typeface="Calibri" panose="020F0502020204030204" pitchFamily="34" charset="0"/>
                <a:cs typeface="Calibri" panose="020F0502020204030204" pitchFamily="34" charset="0"/>
              </a:rPr>
              <a:t>Multas</a:t>
            </a:r>
          </a:p>
        </p:txBody>
      </p:sp>
      <p:sp>
        <p:nvSpPr>
          <p:cNvPr id="40" name="Retângulo 39"/>
          <p:cNvSpPr/>
          <p:nvPr/>
        </p:nvSpPr>
        <p:spPr>
          <a:xfrm>
            <a:off x="8416801" y="1153637"/>
            <a:ext cx="3194390" cy="369332"/>
          </a:xfrm>
          <a:prstGeom prst="rect">
            <a:avLst/>
          </a:prstGeom>
          <a:solidFill>
            <a:srgbClr val="002060"/>
          </a:solidFill>
        </p:spPr>
        <p:txBody>
          <a:bodyPr wrap="square">
            <a:spAutoFit/>
          </a:bodyPr>
          <a:lstStyle/>
          <a:p>
            <a:r>
              <a:rPr lang="pt-BR" b="1" dirty="0">
                <a:solidFill>
                  <a:schemeClr val="bg1"/>
                </a:solidFill>
              </a:rPr>
              <a:t>5. CAPTAÇÃO DE RECURSOS</a:t>
            </a:r>
          </a:p>
        </p:txBody>
      </p:sp>
      <p:cxnSp>
        <p:nvCxnSpPr>
          <p:cNvPr id="45" name="Conector reto 44"/>
          <p:cNvCxnSpPr/>
          <p:nvPr/>
        </p:nvCxnSpPr>
        <p:spPr>
          <a:xfrm flipV="1">
            <a:off x="4636168" y="902368"/>
            <a:ext cx="0" cy="21815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Conector reto 48"/>
          <p:cNvCxnSpPr/>
          <p:nvPr/>
        </p:nvCxnSpPr>
        <p:spPr>
          <a:xfrm>
            <a:off x="4636168" y="902368"/>
            <a:ext cx="3780633"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de seta reta 50"/>
          <p:cNvCxnSpPr/>
          <p:nvPr/>
        </p:nvCxnSpPr>
        <p:spPr>
          <a:xfrm>
            <a:off x="8416801" y="902368"/>
            <a:ext cx="0" cy="218155"/>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Arredondar Retângulo em um Canto Diagonal 51"/>
          <p:cNvSpPr/>
          <p:nvPr/>
        </p:nvSpPr>
        <p:spPr>
          <a:xfrm>
            <a:off x="8671685" y="2943411"/>
            <a:ext cx="3041055" cy="3790764"/>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rtlCol="0" anchor="ctr"/>
          <a:lstStyle/>
          <a:p>
            <a:r>
              <a:rPr lang="pt-BR" sz="1100" b="1" dirty="0">
                <a:solidFill>
                  <a:schemeClr val="tx1"/>
                </a:solidFill>
                <a:latin typeface="Calibri" panose="020F0502020204030204" pitchFamily="34" charset="0"/>
                <a:cs typeface="Calibri" panose="020F0502020204030204" pitchFamily="34" charset="0"/>
              </a:rPr>
              <a:t>Capital humano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Conselheiros e Colaboradores do CAU</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Contratados, Conveniados</a:t>
            </a:r>
          </a:p>
          <a:p>
            <a:r>
              <a:rPr lang="pt-BR" sz="1100" b="1" dirty="0">
                <a:solidFill>
                  <a:schemeClr val="tx1"/>
                </a:solidFill>
                <a:latin typeface="Calibri" panose="020F0502020204030204" pitchFamily="34" charset="0"/>
                <a:cs typeface="Calibri" panose="020F0502020204030204" pitchFamily="34" charset="0"/>
              </a:rPr>
              <a:t>Infraestrutura física</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Sede Estaduais </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Pontos de atendimento dedicados/ móveis/ provisórios ou compartilhados com os parceiros</a:t>
            </a:r>
          </a:p>
          <a:p>
            <a:r>
              <a:rPr lang="pt-BR" sz="1100" b="1" dirty="0">
                <a:solidFill>
                  <a:schemeClr val="tx1"/>
                </a:solidFill>
                <a:latin typeface="Calibri" panose="020F0502020204030204" pitchFamily="34" charset="0"/>
                <a:cs typeface="Calibri" panose="020F0502020204030204" pitchFamily="34" charset="0"/>
              </a:rPr>
              <a:t>Tecnologia</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SICCAU/ Portal da Transparência e Prestação de Contas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Serviço de Teleatendimento Qualificado (TAQ)/ Teleatendimento 0800 e 4007/ Rede Social Corporativa dos Arquitetos e Urbanistas/ Atendente Virtual</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Inteligência geográfica – IGEO web e aplicativos de coleta Field Maps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e Workforce</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Implanta/ APPs/SGI</a:t>
            </a:r>
          </a:p>
        </p:txBody>
      </p:sp>
      <p:sp>
        <p:nvSpPr>
          <p:cNvPr id="53" name="Retângulo 52"/>
          <p:cNvSpPr/>
          <p:nvPr/>
        </p:nvSpPr>
        <p:spPr>
          <a:xfrm>
            <a:off x="8419018" y="2547146"/>
            <a:ext cx="2954116" cy="369332"/>
          </a:xfrm>
          <a:prstGeom prst="rect">
            <a:avLst/>
          </a:prstGeom>
          <a:solidFill>
            <a:schemeClr val="accent2">
              <a:lumMod val="75000"/>
            </a:schemeClr>
          </a:solidFill>
          <a:ln>
            <a:solidFill>
              <a:schemeClr val="accent2">
                <a:lumMod val="75000"/>
              </a:schemeClr>
            </a:solidFill>
          </a:ln>
        </p:spPr>
        <p:txBody>
          <a:bodyPr wrap="square">
            <a:spAutoFit/>
          </a:bodyPr>
          <a:lstStyle/>
          <a:p>
            <a:r>
              <a:rPr lang="pt-BR" b="1" dirty="0">
                <a:solidFill>
                  <a:schemeClr val="bg1"/>
                </a:solidFill>
              </a:rPr>
              <a:t>6. RECURSOS PRINCIPAIS</a:t>
            </a:r>
          </a:p>
        </p:txBody>
      </p:sp>
      <p:cxnSp>
        <p:nvCxnSpPr>
          <p:cNvPr id="57" name="Conector de seta reta 56"/>
          <p:cNvCxnSpPr/>
          <p:nvPr/>
        </p:nvCxnSpPr>
        <p:spPr>
          <a:xfrm>
            <a:off x="8470230" y="1510943"/>
            <a:ext cx="24063" cy="979594"/>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ector de seta reta 58"/>
          <p:cNvCxnSpPr/>
          <p:nvPr/>
        </p:nvCxnSpPr>
        <p:spPr>
          <a:xfrm>
            <a:off x="8476246" y="2895962"/>
            <a:ext cx="28266" cy="448456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Espaço Reservado para Rodapé 1"/>
          <p:cNvSpPr>
            <a:spLocks noGrp="1"/>
          </p:cNvSpPr>
          <p:nvPr>
            <p:ph type="ftr" sz="quarter" idx="11"/>
          </p:nvPr>
        </p:nvSpPr>
        <p:spPr>
          <a:xfrm>
            <a:off x="677334" y="6464445"/>
            <a:ext cx="6297612" cy="365125"/>
          </a:xfrm>
        </p:spPr>
        <p:txBody>
          <a:bodyPr/>
          <a:lstStyle/>
          <a:p>
            <a:pPr rtl="0"/>
            <a:r>
              <a:rPr lang="pt-BR" noProof="0" dirty="0"/>
              <a:t>Relatório Integrado de Gestão 2023 - CAU/PB</a:t>
            </a:r>
          </a:p>
        </p:txBody>
      </p:sp>
      <p:sp>
        <p:nvSpPr>
          <p:cNvPr id="6" name="Espaço Reservado para Número de Slide 5"/>
          <p:cNvSpPr>
            <a:spLocks noGrp="1"/>
          </p:cNvSpPr>
          <p:nvPr>
            <p:ph type="sldNum" sz="quarter" idx="12"/>
          </p:nvPr>
        </p:nvSpPr>
        <p:spPr>
          <a:xfrm>
            <a:off x="10979027" y="6464445"/>
            <a:ext cx="683339" cy="365125"/>
          </a:xfrm>
        </p:spPr>
        <p:txBody>
          <a:bodyPr/>
          <a:lstStyle/>
          <a:p>
            <a:pPr rtl="0"/>
            <a:fld id="{5A4A7955-6230-48B4-BD8B-A7C460F75945}" type="slidenum">
              <a:rPr lang="pt-BR" noProof="0" smtClean="0">
                <a:solidFill>
                  <a:schemeClr val="tx1"/>
                </a:solidFill>
              </a:rPr>
              <a:t>27</a:t>
            </a:fld>
            <a:endParaRPr lang="pt-BR" noProof="0" dirty="0">
              <a:solidFill>
                <a:schemeClr val="tx1"/>
              </a:solidFill>
            </a:endParaRPr>
          </a:p>
        </p:txBody>
      </p:sp>
    </p:spTree>
    <p:extLst>
      <p:ext uri="{BB962C8B-B14F-4D97-AF65-F5344CB8AC3E}">
        <p14:creationId xmlns:p14="http://schemas.microsoft.com/office/powerpoint/2010/main" val="18482153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CaixaDeTexto 6"/>
          <p:cNvSpPr txBox="1"/>
          <p:nvPr/>
        </p:nvSpPr>
        <p:spPr>
          <a:xfrm>
            <a:off x="939540" y="286601"/>
            <a:ext cx="3696628" cy="531546"/>
          </a:xfrm>
          <a:prstGeom prst="rect">
            <a:avLst/>
          </a:prstGeom>
        </p:spPr>
        <p:txBody>
          <a:bodyPr wrap="square" numCol="1" spcCol="360000" rtlCol="0">
            <a:noAutofit/>
          </a:bodyPr>
          <a:lstStyle/>
          <a:p>
            <a:r>
              <a:rPr lang="pt-BR" sz="2400" b="1" dirty="0">
                <a:solidFill>
                  <a:srgbClr val="C00000"/>
                </a:solidFill>
                <a:latin typeface="Calibri" panose="020F0502020204030204" pitchFamily="34" charset="0"/>
                <a:cs typeface="Calibri" panose="020F0502020204030204" pitchFamily="34" charset="0"/>
              </a:rPr>
              <a:t>MODELO DE NEGÓCIO</a:t>
            </a:r>
          </a:p>
        </p:txBody>
      </p:sp>
      <p:sp>
        <p:nvSpPr>
          <p:cNvPr id="13" name="Arredondar Retângulo em um Canto Diagonal 12"/>
          <p:cNvSpPr/>
          <p:nvPr/>
        </p:nvSpPr>
        <p:spPr>
          <a:xfrm>
            <a:off x="939540" y="1549903"/>
            <a:ext cx="2919663" cy="3364998"/>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Plano de Fiscalização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Gestão da informação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Gestão eletrônica de Documentos e processos – GED</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 Gestão do relacionamento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Desenvolvimento de produtos e serviços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Comunicação e Atendimento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Planejamento e gestão estratégica</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Prestação de contas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Produção de Eventos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Normatização da profissão e Consultoria/ orientações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Treinamento/ cursos de capacitação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Convênios (implantação e funcionamento de escritórios modelo, projetos e pesquisas)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Plano de Comunicação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Residência Técnica</a:t>
            </a:r>
          </a:p>
        </p:txBody>
      </p:sp>
      <p:sp>
        <p:nvSpPr>
          <p:cNvPr id="15" name="Retângulo 14"/>
          <p:cNvSpPr/>
          <p:nvPr/>
        </p:nvSpPr>
        <p:spPr>
          <a:xfrm>
            <a:off x="686872" y="1153637"/>
            <a:ext cx="2577695" cy="369332"/>
          </a:xfrm>
          <a:prstGeom prst="rect">
            <a:avLst/>
          </a:prstGeom>
          <a:solidFill>
            <a:srgbClr val="002060"/>
          </a:solidFill>
        </p:spPr>
        <p:txBody>
          <a:bodyPr wrap="square">
            <a:spAutoFit/>
          </a:bodyPr>
          <a:lstStyle/>
          <a:p>
            <a:r>
              <a:rPr lang="pt-BR" b="1" dirty="0">
                <a:solidFill>
                  <a:schemeClr val="bg1"/>
                </a:solidFill>
                <a:latin typeface="Calibri" panose="020F0502020204030204" pitchFamily="34" charset="0"/>
                <a:cs typeface="Calibri" panose="020F0502020204030204" pitchFamily="34" charset="0"/>
              </a:rPr>
              <a:t>7. ATIVIDADES CHAVE</a:t>
            </a:r>
          </a:p>
        </p:txBody>
      </p:sp>
      <p:sp>
        <p:nvSpPr>
          <p:cNvPr id="16" name="Arredondar Retângulo em um Canto Diagonal 15"/>
          <p:cNvSpPr/>
          <p:nvPr/>
        </p:nvSpPr>
        <p:spPr>
          <a:xfrm>
            <a:off x="939540" y="5445219"/>
            <a:ext cx="3091039" cy="1163718"/>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A sociedade</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Órgãos públicos nas três esferas de governo</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Conselhos profissionais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Instituições de ensino e pesquisa</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Arquitetos e urbanistas</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Entidades de classe</a:t>
            </a:r>
          </a:p>
          <a:p>
            <a:pPr marL="285750" indent="-2857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Empresas de construção</a:t>
            </a:r>
          </a:p>
        </p:txBody>
      </p:sp>
      <p:sp>
        <p:nvSpPr>
          <p:cNvPr id="17" name="Retângulo 16"/>
          <p:cNvSpPr/>
          <p:nvPr/>
        </p:nvSpPr>
        <p:spPr>
          <a:xfrm>
            <a:off x="686873" y="4995394"/>
            <a:ext cx="2847897" cy="369332"/>
          </a:xfrm>
          <a:prstGeom prst="rect">
            <a:avLst/>
          </a:prstGeom>
          <a:solidFill>
            <a:schemeClr val="accent2">
              <a:lumMod val="75000"/>
            </a:schemeClr>
          </a:solidFill>
        </p:spPr>
        <p:txBody>
          <a:bodyPr wrap="square">
            <a:spAutoFit/>
          </a:bodyPr>
          <a:lstStyle/>
          <a:p>
            <a:r>
              <a:rPr lang="pt-BR" b="1" dirty="0">
                <a:solidFill>
                  <a:schemeClr val="bg1"/>
                </a:solidFill>
                <a:latin typeface="Calibri" panose="020F0502020204030204" pitchFamily="34" charset="0"/>
                <a:cs typeface="Calibri" panose="020F0502020204030204" pitchFamily="34" charset="0"/>
              </a:rPr>
              <a:t>8. PARCERIAS PRINCIPAIS</a:t>
            </a:r>
          </a:p>
        </p:txBody>
      </p:sp>
      <p:cxnSp>
        <p:nvCxnSpPr>
          <p:cNvPr id="19" name="Conector de seta reta 18"/>
          <p:cNvCxnSpPr/>
          <p:nvPr/>
        </p:nvCxnSpPr>
        <p:spPr>
          <a:xfrm>
            <a:off x="789072" y="1489855"/>
            <a:ext cx="5012" cy="3469759"/>
          </a:xfrm>
          <a:prstGeom prst="straightConnector1">
            <a:avLst/>
          </a:prstGeom>
          <a:ln>
            <a:solidFill>
              <a:srgbClr val="002060"/>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onector reto 25"/>
          <p:cNvCxnSpPr/>
          <p:nvPr/>
        </p:nvCxnSpPr>
        <p:spPr>
          <a:xfrm>
            <a:off x="789072" y="5055554"/>
            <a:ext cx="0" cy="165726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flipV="1">
            <a:off x="806116" y="6650232"/>
            <a:ext cx="3830052" cy="2406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de seta reta 29"/>
          <p:cNvCxnSpPr/>
          <p:nvPr/>
        </p:nvCxnSpPr>
        <p:spPr>
          <a:xfrm flipV="1">
            <a:off x="4636168" y="1535320"/>
            <a:ext cx="0" cy="513377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Arredondar Retângulo em um Canto Diagonal 30"/>
          <p:cNvSpPr/>
          <p:nvPr/>
        </p:nvSpPr>
        <p:spPr>
          <a:xfrm>
            <a:off x="4807544" y="1496648"/>
            <a:ext cx="4119888" cy="4838217"/>
          </a:xfrm>
          <a:prstGeom prst="round2DiagRect">
            <a:avLst/>
          </a:prstGeom>
          <a:ln>
            <a:prstDash val="dash"/>
          </a:ln>
        </p:spPr>
        <p:style>
          <a:lnRef idx="2">
            <a:schemeClr val="dk1"/>
          </a:lnRef>
          <a:fillRef idx="1001">
            <a:schemeClr val="lt1"/>
          </a:fillRef>
          <a:effectRef idx="0">
            <a:schemeClr val="dk1"/>
          </a:effectRef>
          <a:fontRef idx="minor">
            <a:schemeClr val="dk1"/>
          </a:fontRef>
        </p:style>
        <p:txBody>
          <a:bodyPr numCol="2" spcCol="324000" rtlCol="0" anchor="ctr"/>
          <a:lstStyle/>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 Sistemas de informação:</a:t>
            </a:r>
          </a:p>
          <a:p>
            <a:r>
              <a:rPr lang="pt-BR" sz="1100" dirty="0">
                <a:solidFill>
                  <a:schemeClr val="tx1"/>
                </a:solidFill>
                <a:latin typeface="Calibri" panose="020F0502020204030204" pitchFamily="34" charset="0"/>
                <a:cs typeface="Calibri" panose="020F0502020204030204" pitchFamily="34" charset="0"/>
              </a:rPr>
              <a:t>– Sistemas de relacionamento com o arquiteto e urbanista (acervo, registro e certificação)</a:t>
            </a:r>
          </a:p>
          <a:p>
            <a:r>
              <a:rPr lang="pt-BR" sz="1100" dirty="0">
                <a:solidFill>
                  <a:schemeClr val="tx1"/>
                </a:solidFill>
                <a:latin typeface="Calibri" panose="020F0502020204030204" pitchFamily="34" charset="0"/>
                <a:cs typeface="Calibri" panose="020F0502020204030204" pitchFamily="34" charset="0"/>
              </a:rPr>
              <a:t>– Data Center</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Capital humano</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Operação, ampliação e aprimoramento dos sistemas de fiscalização</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Produção de Eventos</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Infraestrutura física (construção e manutenção das sedes)</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Aquisição de estudos com impacto na arquitetura e urbanismo</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Parcerias nacionais e internacionais para inovação, projetos, integração de políticas públicas, produção de conhecimento, patrocínio e convênios</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Desenvolvimento/ precificação de produtos e serviços</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 Comunicação e marketing</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Capacitação continuada – reciclagem profissional</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Reuniões plenárias e de comissões para a normatização da  atividade profissional</a:t>
            </a:r>
          </a:p>
          <a:p>
            <a:pPr marL="171450" indent="-171450">
              <a:buFont typeface="Arial" panose="020B0604020202020204" pitchFamily="34" charset="0"/>
              <a:buChar char="•"/>
            </a:pPr>
            <a:r>
              <a:rPr lang="pt-BR" sz="1100" dirty="0">
                <a:solidFill>
                  <a:schemeClr val="tx1"/>
                </a:solidFill>
                <a:latin typeface="Calibri" panose="020F0502020204030204" pitchFamily="34" charset="0"/>
                <a:cs typeface="Calibri" panose="020F0502020204030204" pitchFamily="34" charset="0"/>
              </a:rPr>
              <a:t>Premiações  (valorização das boas práticas/ concurso de TCC)</a:t>
            </a:r>
          </a:p>
        </p:txBody>
      </p:sp>
      <p:sp>
        <p:nvSpPr>
          <p:cNvPr id="32" name="Retângulo 31"/>
          <p:cNvSpPr/>
          <p:nvPr/>
        </p:nvSpPr>
        <p:spPr>
          <a:xfrm>
            <a:off x="4517022" y="1105828"/>
            <a:ext cx="3038809" cy="369332"/>
          </a:xfrm>
          <a:prstGeom prst="rect">
            <a:avLst/>
          </a:prstGeom>
          <a:solidFill>
            <a:srgbClr val="002060"/>
          </a:solidFill>
        </p:spPr>
        <p:txBody>
          <a:bodyPr wrap="square">
            <a:spAutoFit/>
          </a:bodyPr>
          <a:lstStyle/>
          <a:p>
            <a:r>
              <a:rPr lang="pt-BR" b="1" dirty="0">
                <a:solidFill>
                  <a:schemeClr val="bg1"/>
                </a:solidFill>
                <a:latin typeface="Calibri" panose="020F0502020204030204" pitchFamily="34" charset="0"/>
                <a:cs typeface="Calibri" panose="020F0502020204030204" pitchFamily="34" charset="0"/>
              </a:rPr>
              <a:t>9. ESTRUTURA DE CUSTOS</a:t>
            </a:r>
          </a:p>
        </p:txBody>
      </p:sp>
      <p:cxnSp>
        <p:nvCxnSpPr>
          <p:cNvPr id="38" name="Conector de seta reta 37"/>
          <p:cNvCxnSpPr/>
          <p:nvPr/>
        </p:nvCxnSpPr>
        <p:spPr>
          <a:xfrm>
            <a:off x="794084" y="442481"/>
            <a:ext cx="0" cy="67804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to 44"/>
          <p:cNvCxnSpPr/>
          <p:nvPr/>
        </p:nvCxnSpPr>
        <p:spPr>
          <a:xfrm flipV="1">
            <a:off x="4636168" y="902368"/>
            <a:ext cx="0" cy="21815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Conector de seta reta 66"/>
          <p:cNvCxnSpPr/>
          <p:nvPr/>
        </p:nvCxnSpPr>
        <p:spPr>
          <a:xfrm>
            <a:off x="4636168" y="902368"/>
            <a:ext cx="7146399"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 name="Espaço Reservado para Rodapé 1"/>
          <p:cNvSpPr>
            <a:spLocks noGrp="1"/>
          </p:cNvSpPr>
          <p:nvPr>
            <p:ph type="ftr" sz="quarter" idx="11"/>
          </p:nvPr>
        </p:nvSpPr>
        <p:spPr>
          <a:xfrm>
            <a:off x="677334" y="6573630"/>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6" name="Espaço Reservado para Número de Slide 5"/>
          <p:cNvSpPr>
            <a:spLocks noGrp="1"/>
          </p:cNvSpPr>
          <p:nvPr>
            <p:ph type="sldNum" sz="quarter" idx="12"/>
          </p:nvPr>
        </p:nvSpPr>
        <p:spPr>
          <a:xfrm>
            <a:off x="10860012" y="6450799"/>
            <a:ext cx="683339" cy="365125"/>
          </a:xfrm>
        </p:spPr>
        <p:txBody>
          <a:bodyPr/>
          <a:lstStyle/>
          <a:p>
            <a:pPr rtl="0"/>
            <a:fld id="{5A4A7955-6230-48B4-BD8B-A7C460F75945}" type="slidenum">
              <a:rPr lang="pt-BR" noProof="0" smtClean="0">
                <a:solidFill>
                  <a:schemeClr val="tx1"/>
                </a:solidFill>
                <a:latin typeface="Calibri" panose="020F0502020204030204" pitchFamily="34" charset="0"/>
                <a:cs typeface="Calibri" panose="020F0502020204030204" pitchFamily="34" charset="0"/>
              </a:rPr>
              <a:t>28</a:t>
            </a:fld>
            <a:endParaRPr lang="pt-BR" noProof="0" dirty="0">
              <a:solidFill>
                <a:schemeClr val="tx1"/>
              </a:solidFill>
              <a:latin typeface="Calibri" panose="020F0502020204030204" pitchFamily="34" charset="0"/>
              <a:cs typeface="Calibri" panose="020F0502020204030204" pitchFamily="34" charset="0"/>
            </a:endParaRPr>
          </a:p>
        </p:txBody>
      </p:sp>
      <p:sp>
        <p:nvSpPr>
          <p:cNvPr id="9" name="Retângulo 8"/>
          <p:cNvSpPr/>
          <p:nvPr/>
        </p:nvSpPr>
        <p:spPr>
          <a:xfrm>
            <a:off x="9063424" y="1475160"/>
            <a:ext cx="2180405" cy="246221"/>
          </a:xfrm>
          <a:prstGeom prst="rect">
            <a:avLst/>
          </a:prstGeom>
        </p:spPr>
        <p:txBody>
          <a:bodyPr wrap="none">
            <a:spAutoFit/>
          </a:bodyPr>
          <a:lstStyle/>
          <a:p>
            <a:r>
              <a:rPr lang="pt-BR" sz="1000" dirty="0">
                <a:latin typeface="Calibri" panose="020F0502020204030204" pitchFamily="34" charset="0"/>
                <a:cs typeface="Calibri" panose="020F0502020204030204" pitchFamily="34" charset="0"/>
              </a:rPr>
              <a:t>Figura 3 - Modelo de Negócios do CAU</a:t>
            </a:r>
          </a:p>
        </p:txBody>
      </p:sp>
    </p:spTree>
    <p:extLst>
      <p:ext uri="{BB962C8B-B14F-4D97-AF65-F5344CB8AC3E}">
        <p14:creationId xmlns:p14="http://schemas.microsoft.com/office/powerpoint/2010/main" val="1504807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CaixaDeTexto 6"/>
          <p:cNvSpPr txBox="1"/>
          <p:nvPr/>
        </p:nvSpPr>
        <p:spPr>
          <a:xfrm>
            <a:off x="939540" y="286601"/>
            <a:ext cx="3696628" cy="531546"/>
          </a:xfrm>
          <a:prstGeom prst="rect">
            <a:avLst/>
          </a:prstGeom>
        </p:spPr>
        <p:txBody>
          <a:bodyPr wrap="square" numCol="1" spcCol="360000" rtlCol="0">
            <a:noAutofit/>
          </a:bodyPr>
          <a:lstStyle/>
          <a:p>
            <a:r>
              <a:rPr lang="pt-BR" sz="2400" b="1" dirty="0">
                <a:solidFill>
                  <a:srgbClr val="C00000"/>
                </a:solidFill>
                <a:latin typeface="Calibri" panose="020F0502020204030204" pitchFamily="34" charset="0"/>
                <a:cs typeface="Calibri" panose="020F0502020204030204" pitchFamily="34" charset="0"/>
              </a:rPr>
              <a:t>CENÁRIO EXTERNO</a:t>
            </a:r>
          </a:p>
        </p:txBody>
      </p:sp>
      <p:sp>
        <p:nvSpPr>
          <p:cNvPr id="6" name="Retângulo 5"/>
          <p:cNvSpPr/>
          <p:nvPr/>
        </p:nvSpPr>
        <p:spPr>
          <a:xfrm>
            <a:off x="939540" y="818147"/>
            <a:ext cx="10843026" cy="5223215"/>
          </a:xfrm>
          <a:prstGeom prst="rect">
            <a:avLst/>
          </a:prstGeom>
        </p:spPr>
        <p:txBody>
          <a:bodyPr wrap="square" numCol="2" spcCol="540000">
            <a:spAutoFit/>
          </a:bodyPr>
          <a:lstStyle/>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Em julho de 2023, a Câmara Brasileira da Indústria da Construção (CBIC) revisou para baixo sua expectativa de crescimento do Produto Interno Bruto (PIB) da Construção, fixando-a em 1,5% para o ano. Essa revisão representou uma queda em relação à projeção anterior, que apontava um crescimento de 2,5% para o setor. Ao final do ano, o PIB da Construção confirmou a projeção da CBIC, registrando uma queda de 0,5% em 2023, conforme dados divulgados pelo Instituto Brasileiro de Geografia e Estatística (IBGE) em 1º de março de </a:t>
            </a:r>
            <a:r>
              <a:rPr lang="pt-BR" sz="1300" dirty="0" smtClean="0">
                <a:latin typeface="Calibri" panose="020F0502020204030204" pitchFamily="34" charset="0"/>
                <a:cs typeface="Calibri" panose="020F0502020204030204" pitchFamily="34" charset="0"/>
              </a:rPr>
              <a:t>2024*.</a:t>
            </a:r>
            <a:endParaRPr lang="pt-BR" sz="1300" dirty="0">
              <a:latin typeface="Calibri" panose="020F0502020204030204" pitchFamily="34" charset="0"/>
              <a:cs typeface="Calibri" panose="020F0502020204030204" pitchFamily="34" charset="0"/>
            </a:endParaRPr>
          </a:p>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Diversos fatores contribuíram para esse resultado, incluindo os juros elevados, o término do ciclo de pequenas obras e reformas iniciado durante a pandemia da Covid-19, e o atraso na divulgação das novas condições do Programa Minha Casa, Minha Vida em julho de 2023.</a:t>
            </a:r>
          </a:p>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A pesquisa Sondagem da Construção, realizada pela Confederação Nacional da Indústria (CNI) em colaboração com a CBIC, indicou que os juros altos foram identificados como o principal problema enfrentado pelo setor em 2023. Ieda Vasconcelos, economista da entidade, destacou que "a construção pagou a conta das taxas de juros em alto patamar".</a:t>
            </a:r>
          </a:p>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No entanto, há expectativas positivas para 2024, com a CBIC projetando um retorno ao crescimento do setor. Prevê-se que, com a redução contínua da taxa de juros, o aumento das obras de infraestrutura e o maior dinamismo do mercado imobiliário, o setor cresça cerca de 1,3%.</a:t>
            </a:r>
          </a:p>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Em relação ao emprego no setor da construção civil, o país encerrou 2023 com aproximadamente 7,44 milhões de pessoas empregadas, representando um aumento de 2,7% em relação ao trimestre anterior e de 1,0% em comparação com o mesmo período do ano anterior, segundo dados do IBGE.</a:t>
            </a:r>
          </a:p>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Essa evolução pode ser atribuída, em parte, à redução da taxa básica de juros. Em agosto de 2023, o Comitê de Política Monetária (Copom) iniciou o ciclo de cortes da Selic, que encerrou o ano em 11,75% e atualmente está em 11,25%.</a:t>
            </a:r>
          </a:p>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Os dados do Cadastro Geral de Empregados e Desempregados (Caged) corroboram essa melhoria, indicando uma tendência positiva no segundo semestre de 2023. Apenas em Campina Grande, o setor da construção civil gerou um saldo de 282 postos de trabalho ao longo do ano.</a:t>
            </a:r>
          </a:p>
          <a:p>
            <a:pPr algn="just"/>
            <a:endParaRPr lang="pt-BR" sz="1300" dirty="0">
              <a:latin typeface="Calibri" panose="020F0502020204030204" pitchFamily="34" charset="0"/>
              <a:cs typeface="Calibri" panose="020F0502020204030204" pitchFamily="34" charset="0"/>
            </a:endParaRPr>
          </a:p>
          <a:p>
            <a:pPr algn="just"/>
            <a:r>
              <a:rPr lang="pt-BR" sz="1300" dirty="0">
                <a:latin typeface="Calibri" panose="020F0502020204030204" pitchFamily="34" charset="0"/>
                <a:cs typeface="Calibri" panose="020F0502020204030204" pitchFamily="34" charset="0"/>
              </a:rPr>
              <a:t>Além disso, de acordo com uma pesquisa do SEBRAE divulgada em fevereiro de 2024, a Construção Civil ficou em 4º lugar na criação de novos negócios, representando 7,14% do total, o que destaca a relevância do setor no cenário nacional.</a:t>
            </a:r>
          </a:p>
        </p:txBody>
      </p:sp>
      <p:pic>
        <p:nvPicPr>
          <p:cNvPr id="1026" name="Picture 2" descr="https://agenciabrasil.ebc.com.br/ebc.png?id=1510934&amp;o=n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025" y="-460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agenciabrasil.ebc.com.br/ebc.gif?id=1510934&amp;o=n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125" y="-460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agenciabrasil.ebc.com.br/ebc.png?id=1510934&amp;o=n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425" y="106362"/>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genciabrasil.ebc.com.br/ebc.gif?id=1510934&amp;o=n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525" y="106362"/>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38"/>
          <p:cNvSpPr>
            <a:spLocks noChangeArrowheads="1"/>
          </p:cNvSpPr>
          <p:nvPr/>
        </p:nvSpPr>
        <p:spPr bwMode="auto">
          <a:xfrm>
            <a:off x="7272835" y="37757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2" name="Espaço Reservado para Rodapé 1"/>
          <p:cNvSpPr>
            <a:spLocks noGrp="1"/>
          </p:cNvSpPr>
          <p:nvPr>
            <p:ph type="ftr" sz="quarter" idx="11"/>
          </p:nvPr>
        </p:nvSpPr>
        <p:spPr>
          <a:xfrm>
            <a:off x="677334" y="6244562"/>
            <a:ext cx="6297612" cy="365125"/>
          </a:xfrm>
        </p:spPr>
        <p:txBody>
          <a:bodyPr/>
          <a:lstStyle/>
          <a:p>
            <a:pPr rtl="0"/>
            <a:r>
              <a:rPr lang="pt-BR" noProof="0" dirty="0"/>
              <a:t>Relatório Integrado de Gestão 2023 - CAU/PB</a:t>
            </a:r>
          </a:p>
        </p:txBody>
      </p:sp>
      <p:sp>
        <p:nvSpPr>
          <p:cNvPr id="8" name="Espaço Reservado para Número de Slide 7"/>
          <p:cNvSpPr>
            <a:spLocks noGrp="1"/>
          </p:cNvSpPr>
          <p:nvPr>
            <p:ph type="sldNum" sz="quarter" idx="12"/>
          </p:nvPr>
        </p:nvSpPr>
        <p:spPr>
          <a:xfrm>
            <a:off x="11067163" y="6244562"/>
            <a:ext cx="683339" cy="365125"/>
          </a:xfrm>
        </p:spPr>
        <p:txBody>
          <a:bodyPr/>
          <a:lstStyle/>
          <a:p>
            <a:pPr rtl="0"/>
            <a:fld id="{5A4A7955-6230-48B4-BD8B-A7C460F75945}" type="slidenum">
              <a:rPr lang="pt-BR" noProof="0" smtClean="0"/>
              <a:t>29</a:t>
            </a:fld>
            <a:endParaRPr lang="pt-BR" noProof="0" dirty="0"/>
          </a:p>
        </p:txBody>
      </p:sp>
      <p:sp>
        <p:nvSpPr>
          <p:cNvPr id="9" name="CaixaDeTexto 8"/>
          <p:cNvSpPr txBox="1"/>
          <p:nvPr/>
        </p:nvSpPr>
        <p:spPr>
          <a:xfrm>
            <a:off x="677333" y="6069356"/>
            <a:ext cx="11105233" cy="230832"/>
          </a:xfrm>
          <a:prstGeom prst="rect">
            <a:avLst/>
          </a:prstGeom>
          <a:noFill/>
        </p:spPr>
        <p:txBody>
          <a:bodyPr wrap="square" rtlCol="0">
            <a:spAutoFit/>
          </a:bodyPr>
          <a:lstStyle/>
          <a:p>
            <a:r>
              <a:rPr lang="pt-BR" sz="900" dirty="0" smtClean="0">
                <a:latin typeface="Calibri" panose="020F0502020204030204" pitchFamily="34" charset="0"/>
                <a:cs typeface="Calibri" panose="020F0502020204030204" pitchFamily="34" charset="0"/>
              </a:rPr>
              <a:t>* Fonte: </a:t>
            </a:r>
            <a:r>
              <a:rPr lang="pt-BR" sz="900" dirty="0" smtClean="0">
                <a:latin typeface="Calibri" panose="020F0502020204030204" pitchFamily="34" charset="0"/>
                <a:cs typeface="Calibri" panose="020F0502020204030204" pitchFamily="34" charset="0"/>
                <a:hlinkClick r:id="rId3"/>
              </a:rPr>
              <a:t>CBIC</a:t>
            </a:r>
            <a:r>
              <a:rPr lang="pt-BR" sz="900" dirty="0" smtClean="0">
                <a:latin typeface="Calibri" panose="020F0502020204030204" pitchFamily="34" charset="0"/>
                <a:cs typeface="Calibri" panose="020F0502020204030204" pitchFamily="34" charset="0"/>
              </a:rPr>
              <a:t>.</a:t>
            </a:r>
            <a:endParaRPr lang="pt-BR"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0997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p:cNvSpPr>
            <a:spLocks noGrp="1"/>
          </p:cNvSpPr>
          <p:nvPr>
            <p:ph type="ftr" sz="quarter" idx="11"/>
          </p:nvPr>
        </p:nvSpPr>
        <p:spPr>
          <a:xfrm>
            <a:off x="677334" y="6498562"/>
            <a:ext cx="6297612" cy="365125"/>
          </a:xfrm>
        </p:spPr>
        <p:txBody>
          <a:bodyPr/>
          <a:lstStyle/>
          <a:p>
            <a:pPr rtl="0"/>
            <a:r>
              <a:rPr lang="pt-BR" noProof="0" dirty="0"/>
              <a:t>Relatório Integrado de Gestão 2023 - CAU/PB</a:t>
            </a:r>
          </a:p>
        </p:txBody>
      </p:sp>
      <p:sp>
        <p:nvSpPr>
          <p:cNvPr id="3" name="Espaço Reservado para Número de Slide 2"/>
          <p:cNvSpPr>
            <a:spLocks noGrp="1"/>
          </p:cNvSpPr>
          <p:nvPr>
            <p:ph type="sldNum" sz="quarter" idx="12"/>
          </p:nvPr>
        </p:nvSpPr>
        <p:spPr>
          <a:xfrm>
            <a:off x="11314813" y="6498562"/>
            <a:ext cx="683339" cy="365125"/>
          </a:xfrm>
        </p:spPr>
        <p:txBody>
          <a:bodyPr/>
          <a:lstStyle/>
          <a:p>
            <a:pPr rtl="0"/>
            <a:fld id="{5A4A7955-6230-48B4-BD8B-A7C460F75945}" type="slidenum">
              <a:rPr lang="pt-BR" noProof="0" smtClean="0">
                <a:solidFill>
                  <a:schemeClr val="bg1"/>
                </a:solidFill>
              </a:rPr>
              <a:t>3</a:t>
            </a:fld>
            <a:endParaRPr lang="pt-BR" noProof="0" dirty="0">
              <a:solidFill>
                <a:schemeClr val="bg1"/>
              </a:solidFill>
            </a:endParaRPr>
          </a:p>
        </p:txBody>
      </p:sp>
    </p:spTree>
    <p:extLst>
      <p:ext uri="{BB962C8B-B14F-4D97-AF65-F5344CB8AC3E}">
        <p14:creationId xmlns:p14="http://schemas.microsoft.com/office/powerpoint/2010/main" val="14745250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srcRect l="9479" t="35734" r="47083" b="20355"/>
          <a:stretch/>
        </p:blipFill>
        <p:spPr>
          <a:xfrm>
            <a:off x="0" y="-76200"/>
            <a:ext cx="12192000" cy="6929266"/>
          </a:xfrm>
          <a:prstGeom prst="rect">
            <a:avLst/>
          </a:prstGeom>
        </p:spPr>
      </p:pic>
      <p:sp>
        <p:nvSpPr>
          <p:cNvPr id="3" name="Espaço Reservado para Rodapé 2"/>
          <p:cNvSpPr>
            <a:spLocks noGrp="1"/>
          </p:cNvSpPr>
          <p:nvPr>
            <p:ph type="ftr" sz="quarter" idx="11"/>
          </p:nvPr>
        </p:nvSpPr>
        <p:spPr>
          <a:xfrm>
            <a:off x="766234" y="6155662"/>
            <a:ext cx="6297612" cy="365125"/>
          </a:xfrm>
        </p:spPr>
        <p:txBody>
          <a:bodyPr/>
          <a:lstStyle/>
          <a:p>
            <a:pPr rtl="0"/>
            <a:r>
              <a:rPr lang="pt-BR" noProof="0" dirty="0"/>
              <a:t>Relatório Integrado de Gestão 2023 - CAU/PB</a:t>
            </a:r>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6" name="Elipse 5"/>
          <p:cNvSpPr/>
          <p:nvPr/>
        </p:nvSpPr>
        <p:spPr>
          <a:xfrm>
            <a:off x="11267902" y="5966309"/>
            <a:ext cx="622300" cy="57987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Espaço Reservado para Número de Slide 3"/>
          <p:cNvSpPr>
            <a:spLocks noGrp="1"/>
          </p:cNvSpPr>
          <p:nvPr>
            <p:ph type="sldNum" sz="quarter" idx="12"/>
          </p:nvPr>
        </p:nvSpPr>
        <p:spPr>
          <a:xfrm>
            <a:off x="11130663" y="6066762"/>
            <a:ext cx="683339" cy="365125"/>
          </a:xfrm>
        </p:spPr>
        <p:txBody>
          <a:bodyPr/>
          <a:lstStyle/>
          <a:p>
            <a:pPr rtl="0"/>
            <a:fld id="{5A4A7955-6230-48B4-BD8B-A7C460F75945}" type="slidenum">
              <a:rPr lang="pt-BR" noProof="0" smtClean="0">
                <a:solidFill>
                  <a:schemeClr val="bg1"/>
                </a:solidFill>
              </a:rPr>
              <a:t>30</a:t>
            </a:fld>
            <a:endParaRPr lang="pt-BR" noProof="0" dirty="0">
              <a:solidFill>
                <a:schemeClr val="bg1"/>
              </a:solidFill>
            </a:endParaRPr>
          </a:p>
        </p:txBody>
      </p:sp>
    </p:spTree>
    <p:extLst>
      <p:ext uri="{BB962C8B-B14F-4D97-AF65-F5344CB8AC3E}">
        <p14:creationId xmlns:p14="http://schemas.microsoft.com/office/powerpoint/2010/main" val="36454908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7423" y="0"/>
            <a:ext cx="9364994" cy="6858000"/>
          </a:xfrm>
          <a:prstGeom prst="rect">
            <a:avLst/>
          </a:prstGeom>
        </p:spPr>
      </p:pic>
      <p:sp>
        <p:nvSpPr>
          <p:cNvPr id="3" name="Espaço Reservado para Rodapé 2"/>
          <p:cNvSpPr>
            <a:spLocks noGrp="1"/>
          </p:cNvSpPr>
          <p:nvPr>
            <p:ph type="ftr" sz="quarter" idx="11"/>
          </p:nvPr>
        </p:nvSpPr>
        <p:spPr>
          <a:xfrm>
            <a:off x="677334" y="65112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4" name="Espaço Reservado para Número de Slide 3"/>
          <p:cNvSpPr>
            <a:spLocks noGrp="1"/>
          </p:cNvSpPr>
          <p:nvPr>
            <p:ph type="sldNum" sz="quarter" idx="12"/>
          </p:nvPr>
        </p:nvSpPr>
        <p:spPr>
          <a:xfrm>
            <a:off x="8590663" y="6511262"/>
            <a:ext cx="683339" cy="365125"/>
          </a:xfrm>
        </p:spPr>
        <p:txBody>
          <a:bodyPr/>
          <a:lstStyle/>
          <a:p>
            <a:pPr rtl="0"/>
            <a:fld id="{5A4A7955-6230-48B4-BD8B-A7C460F75945}" type="slidenum">
              <a:rPr lang="pt-BR" noProof="0" smtClean="0">
                <a:latin typeface="Calibri" panose="020F0502020204030204" pitchFamily="34" charset="0"/>
                <a:cs typeface="Calibri" panose="020F0502020204030204" pitchFamily="34" charset="0"/>
              </a:rPr>
              <a:t>31</a:t>
            </a:fld>
            <a:endParaRPr lang="pt-BR" noProof="0" dirty="0">
              <a:latin typeface="Calibri" panose="020F0502020204030204" pitchFamily="34" charset="0"/>
              <a:cs typeface="Calibri" panose="020F0502020204030204" pitchFamily="34" charset="0"/>
            </a:endParaRPr>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6" name="Triângulo retângulo 5"/>
          <p:cNvSpPr/>
          <p:nvPr/>
        </p:nvSpPr>
        <p:spPr>
          <a:xfrm>
            <a:off x="1395664" y="24058"/>
            <a:ext cx="10819370" cy="6906127"/>
          </a:xfrm>
          <a:prstGeom prst="rtTriangle">
            <a:avLst/>
          </a:prstGeom>
          <a:solidFill>
            <a:srgbClr val="FFFF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8" name="Retângulo 7"/>
          <p:cNvSpPr/>
          <p:nvPr/>
        </p:nvSpPr>
        <p:spPr>
          <a:xfrm>
            <a:off x="12031" y="-1"/>
            <a:ext cx="3043451" cy="6930185"/>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9" name="Retângulo 8"/>
          <p:cNvSpPr/>
          <p:nvPr/>
        </p:nvSpPr>
        <p:spPr>
          <a:xfrm>
            <a:off x="342796" y="3781433"/>
            <a:ext cx="2357858" cy="3154710"/>
          </a:xfrm>
          <a:prstGeom prst="rect">
            <a:avLst/>
          </a:prstGeom>
          <a:noFill/>
        </p:spPr>
        <p:txBody>
          <a:bodyPr wrap="square" lIns="91440" tIns="45720" rIns="91440" bIns="45720">
            <a:spAutoFit/>
          </a:bodyPr>
          <a:lstStyle/>
          <a:p>
            <a:pPr algn="ctr"/>
            <a:r>
              <a:rPr lang="pt-BR" sz="199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rPr>
              <a:t>2</a:t>
            </a:r>
          </a:p>
        </p:txBody>
      </p:sp>
      <p:sp>
        <p:nvSpPr>
          <p:cNvPr id="11" name="Retângulo 10"/>
          <p:cNvSpPr/>
          <p:nvPr/>
        </p:nvSpPr>
        <p:spPr>
          <a:xfrm>
            <a:off x="3297304" y="4874040"/>
            <a:ext cx="4627137" cy="2062103"/>
          </a:xfrm>
          <a:prstGeom prst="rect">
            <a:avLst/>
          </a:prstGeom>
        </p:spPr>
        <p:txBody>
          <a:bodyPr wrap="square">
            <a:spAutoFit/>
          </a:bodyPr>
          <a:lstStyle/>
          <a:p>
            <a:r>
              <a:rPr lang="pt-BR" sz="3200" b="1" dirty="0">
                <a:solidFill>
                  <a:srgbClr val="6D0F3B"/>
                </a:solidFill>
                <a:latin typeface="Calibri" panose="020F0502020204030204" pitchFamily="34" charset="0"/>
                <a:cs typeface="Calibri" panose="020F0502020204030204" pitchFamily="34" charset="0"/>
              </a:rPr>
              <a:t>GOVERNANÇA,</a:t>
            </a:r>
          </a:p>
          <a:p>
            <a:r>
              <a:rPr lang="pt-BR" sz="3200" b="1" dirty="0">
                <a:solidFill>
                  <a:srgbClr val="6D0F3B"/>
                </a:solidFill>
                <a:latin typeface="Calibri" panose="020F0502020204030204" pitchFamily="34" charset="0"/>
                <a:cs typeface="Calibri" panose="020F0502020204030204" pitchFamily="34" charset="0"/>
              </a:rPr>
              <a:t>ESTRATÉGIA E ALOCAÇÃO</a:t>
            </a:r>
          </a:p>
          <a:p>
            <a:r>
              <a:rPr lang="pt-BR" sz="3200" b="1" dirty="0">
                <a:solidFill>
                  <a:srgbClr val="6D0F3B"/>
                </a:solidFill>
                <a:latin typeface="Calibri" panose="020F0502020204030204" pitchFamily="34" charset="0"/>
                <a:cs typeface="Calibri" panose="020F0502020204030204" pitchFamily="34" charset="0"/>
              </a:rPr>
              <a:t>DE RECURSOS</a:t>
            </a:r>
            <a:r>
              <a:rPr lang="pt-BR" sz="3200" b="1" dirty="0">
                <a:latin typeface="Calibri" panose="020F0502020204030204" pitchFamily="34" charset="0"/>
                <a:cs typeface="Calibri" panose="020F0502020204030204" pitchFamily="34" charset="0"/>
              </a:rPr>
              <a:t/>
            </a:r>
            <a:br>
              <a:rPr lang="pt-BR" sz="3200" b="1" dirty="0">
                <a:latin typeface="Calibri" panose="020F0502020204030204" pitchFamily="34" charset="0"/>
                <a:cs typeface="Calibri" panose="020F0502020204030204" pitchFamily="34" charset="0"/>
              </a:rPr>
            </a:br>
            <a:endParaRPr lang="pt-BR" sz="3200" b="1" dirty="0">
              <a:latin typeface="Calibri" panose="020F0502020204030204" pitchFamily="34" charset="0"/>
              <a:cs typeface="Calibri" panose="020F0502020204030204" pitchFamily="34" charset="0"/>
            </a:endParaRPr>
          </a:p>
        </p:txBody>
      </p:sp>
      <p:sp>
        <p:nvSpPr>
          <p:cNvPr id="12" name="Triângulo retângulo 11"/>
          <p:cNvSpPr/>
          <p:nvPr/>
        </p:nvSpPr>
        <p:spPr>
          <a:xfrm flipH="1">
            <a:off x="7207923" y="2261324"/>
            <a:ext cx="4992092" cy="4692314"/>
          </a:xfrm>
          <a:prstGeom prst="rtTriangle">
            <a:avLst/>
          </a:prstGeom>
          <a:solidFill>
            <a:srgbClr val="FF00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4" name="Retângulo 13"/>
          <p:cNvSpPr/>
          <p:nvPr/>
        </p:nvSpPr>
        <p:spPr>
          <a:xfrm>
            <a:off x="10222293" y="5894210"/>
            <a:ext cx="1992741" cy="523220"/>
          </a:xfrm>
          <a:prstGeom prst="rect">
            <a:avLst/>
          </a:prstGeom>
        </p:spPr>
        <p:txBody>
          <a:bodyPr wrap="square">
            <a:spAutoFit/>
          </a:bodyPr>
          <a:lstStyle/>
          <a:p>
            <a:r>
              <a:rPr lang="pt-BR" sz="1400" dirty="0" smtClean="0">
                <a:latin typeface="Calibri" panose="020F0502020204030204" pitchFamily="34" charset="0"/>
                <a:cs typeface="Calibri" panose="020F0502020204030204" pitchFamily="34" charset="0"/>
              </a:rPr>
              <a:t>Foto: Plenário </a:t>
            </a:r>
            <a:r>
              <a:rPr lang="pt-BR" sz="1400" dirty="0">
                <a:latin typeface="Calibri" panose="020F0502020204030204" pitchFamily="34" charset="0"/>
                <a:cs typeface="Calibri" panose="020F0502020204030204" pitchFamily="34" charset="0"/>
              </a:rPr>
              <a:t>da sede do CAU/PB</a:t>
            </a:r>
          </a:p>
        </p:txBody>
      </p:sp>
    </p:spTree>
    <p:extLst>
      <p:ext uri="{BB962C8B-B14F-4D97-AF65-F5344CB8AC3E}">
        <p14:creationId xmlns:p14="http://schemas.microsoft.com/office/powerpoint/2010/main" val="1582981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GOVERNANÇA DO CAU</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Retângulo 6"/>
          <p:cNvSpPr/>
          <p:nvPr/>
        </p:nvSpPr>
        <p:spPr>
          <a:xfrm>
            <a:off x="488925" y="1311204"/>
            <a:ext cx="4452043" cy="3323987"/>
          </a:xfrm>
          <a:prstGeom prst="rect">
            <a:avLst/>
          </a:prstGeom>
        </p:spPr>
        <p:txBody>
          <a:bodyPr wrap="square">
            <a:spAutoFit/>
          </a:bodyPr>
          <a:lstStyle/>
          <a:p>
            <a:pPr algn="just"/>
            <a:r>
              <a:rPr lang="pt-BR" sz="1400" dirty="0">
                <a:latin typeface="Calibri" panose="020F0502020204030204" pitchFamily="34" charset="0"/>
                <a:cs typeface="Calibri" panose="020F0502020204030204" pitchFamily="34" charset="0"/>
              </a:rPr>
              <a:t>Em 1º de setembro de 2023 o CAU/BR aprovou a PORTARIA NORMATIVA N° </a:t>
            </a:r>
            <a:r>
              <a:rPr lang="pt-BR" sz="1400" dirty="0" smtClean="0">
                <a:latin typeface="Calibri" panose="020F0502020204030204" pitchFamily="34" charset="0"/>
                <a:cs typeface="Calibri" panose="020F0502020204030204" pitchFamily="34" charset="0"/>
              </a:rPr>
              <a:t>122 que dispõe </a:t>
            </a:r>
            <a:r>
              <a:rPr lang="pt-BR" sz="1400" dirty="0">
                <a:latin typeface="Calibri" panose="020F0502020204030204" pitchFamily="34" charset="0"/>
                <a:cs typeface="Calibri" panose="020F0502020204030204" pitchFamily="34" charset="0"/>
              </a:rPr>
              <a:t>sobre a institucionalização da Governança no âmbito do Conselho de Arquitetura e Urbanismo do Brasil (CAU/BR</a:t>
            </a:r>
            <a:r>
              <a:rPr lang="pt-BR" sz="1400" dirty="0" smtClean="0">
                <a:latin typeface="Calibri" panose="020F0502020204030204" pitchFamily="34" charset="0"/>
                <a:cs typeface="Calibri" panose="020F0502020204030204" pitchFamily="34" charset="0"/>
              </a:rPr>
              <a:t>). </a:t>
            </a:r>
          </a:p>
          <a:p>
            <a:pPr algn="just"/>
            <a:r>
              <a:rPr lang="pt-BR" sz="1400" dirty="0" smtClean="0">
                <a:latin typeface="Calibri" panose="020F0502020204030204" pitchFamily="34" charset="0"/>
                <a:cs typeface="Calibri" panose="020F0502020204030204" pitchFamily="34" charset="0"/>
              </a:rPr>
              <a:t>O CAU/PB ainda não desenvolveu sua portaria e segue as diretrizes da Portaria do CAU/BR no que é possível, de acordo com a sua estrutura.</a:t>
            </a:r>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A estrutura de governança, extensível aos CAU estaduais, foi identificada  dentro dos preceitos contidos no Referencial Básico de  Governança, 3ª edição, expedido pelo Tribunal de Contas  da União (TCU), conforme segue.</a:t>
            </a:r>
          </a:p>
          <a:p>
            <a:pPr algn="just"/>
            <a:r>
              <a:rPr lang="pt-BR" sz="1400" dirty="0">
                <a:latin typeface="Calibri" panose="020F0502020204030204" pitchFamily="34" charset="0"/>
                <a:cs typeface="Calibri" panose="020F0502020204030204" pitchFamily="34" charset="0"/>
              </a:rPr>
              <a:t> </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endParaRPr lang="pt-BR" sz="1400" dirty="0">
              <a:latin typeface="Calibri" panose="020F0502020204030204" pitchFamily="34" charset="0"/>
              <a:cs typeface="Calibri" panose="020F0502020204030204" pitchFamily="34" charset="0"/>
            </a:endParaRPr>
          </a:p>
        </p:txBody>
      </p:sp>
      <p:pic>
        <p:nvPicPr>
          <p:cNvPr id="8" name="Imagem 7"/>
          <p:cNvPicPr>
            <a:picLocks noChangeAspect="1"/>
          </p:cNvPicPr>
          <p:nvPr/>
        </p:nvPicPr>
        <p:blipFill>
          <a:blip r:embed="rId3"/>
          <a:stretch>
            <a:fillRect/>
          </a:stretch>
        </p:blipFill>
        <p:spPr>
          <a:xfrm>
            <a:off x="5185794" y="673309"/>
            <a:ext cx="6206848" cy="5676995"/>
          </a:xfrm>
          <a:prstGeom prst="rect">
            <a:avLst/>
          </a:prstGeom>
        </p:spPr>
      </p:pic>
      <p:sp>
        <p:nvSpPr>
          <p:cNvPr id="2" name="Espaço Reservado para Rodapé 1"/>
          <p:cNvSpPr>
            <a:spLocks noGrp="1"/>
          </p:cNvSpPr>
          <p:nvPr>
            <p:ph type="ftr" sz="quarter" idx="11"/>
          </p:nvPr>
        </p:nvSpPr>
        <p:spPr>
          <a:xfrm>
            <a:off x="677334" y="6384262"/>
            <a:ext cx="6297612" cy="365125"/>
          </a:xfrm>
        </p:spPr>
        <p:txBody>
          <a:bodyPr/>
          <a:lstStyle/>
          <a:p>
            <a:pPr rtl="0"/>
            <a:r>
              <a:rPr lang="pt-BR" noProof="0" dirty="0"/>
              <a:t>Relatório Integrado de Gestão 2023 - CAU/PB</a:t>
            </a:r>
          </a:p>
        </p:txBody>
      </p:sp>
      <p:sp>
        <p:nvSpPr>
          <p:cNvPr id="9" name="Espaço Reservado para Número de Slide 8"/>
          <p:cNvSpPr>
            <a:spLocks noGrp="1"/>
          </p:cNvSpPr>
          <p:nvPr>
            <p:ph type="sldNum" sz="quarter" idx="12"/>
          </p:nvPr>
        </p:nvSpPr>
        <p:spPr>
          <a:xfrm>
            <a:off x="10762363" y="6384262"/>
            <a:ext cx="683339" cy="365125"/>
          </a:xfrm>
        </p:spPr>
        <p:txBody>
          <a:bodyPr/>
          <a:lstStyle/>
          <a:p>
            <a:pPr rtl="0"/>
            <a:fld id="{5A4A7955-6230-48B4-BD8B-A7C460F75945}" type="slidenum">
              <a:rPr lang="pt-BR" noProof="0" smtClean="0">
                <a:solidFill>
                  <a:srgbClr val="002060"/>
                </a:solidFill>
              </a:rPr>
              <a:t>32</a:t>
            </a:fld>
            <a:endParaRPr lang="pt-BR" noProof="0" dirty="0">
              <a:solidFill>
                <a:srgbClr val="002060"/>
              </a:solidFill>
            </a:endParaRPr>
          </a:p>
        </p:txBody>
      </p:sp>
      <p:sp>
        <p:nvSpPr>
          <p:cNvPr id="11" name="Retângulo 10"/>
          <p:cNvSpPr/>
          <p:nvPr/>
        </p:nvSpPr>
        <p:spPr>
          <a:xfrm>
            <a:off x="2671964" y="6099116"/>
            <a:ext cx="2513830" cy="246221"/>
          </a:xfrm>
          <a:prstGeom prst="rect">
            <a:avLst/>
          </a:prstGeom>
        </p:spPr>
        <p:txBody>
          <a:bodyPr wrap="none">
            <a:spAutoFit/>
          </a:bodyPr>
          <a:lstStyle/>
          <a:p>
            <a:r>
              <a:rPr lang="pt-BR" sz="1000" dirty="0"/>
              <a:t>Figura 4 - Modelo de Governança do CAU/BR</a:t>
            </a:r>
          </a:p>
        </p:txBody>
      </p:sp>
    </p:spTree>
    <p:extLst>
      <p:ext uri="{BB962C8B-B14F-4D97-AF65-F5344CB8AC3E}">
        <p14:creationId xmlns:p14="http://schemas.microsoft.com/office/powerpoint/2010/main" val="33920212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GOVERNANÇA DO CAU/PB</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grpSp>
        <p:nvGrpSpPr>
          <p:cNvPr id="79" name="Grupo 78"/>
          <p:cNvGrpSpPr/>
          <p:nvPr/>
        </p:nvGrpSpPr>
        <p:grpSpPr>
          <a:xfrm>
            <a:off x="617561" y="1409544"/>
            <a:ext cx="6772522" cy="5448456"/>
            <a:chOff x="3033215" y="1409544"/>
            <a:chExt cx="6772522" cy="5448456"/>
          </a:xfrm>
        </p:grpSpPr>
        <p:sp>
          <p:nvSpPr>
            <p:cNvPr id="11" name="Triângulo isósceles 10"/>
            <p:cNvSpPr/>
            <p:nvPr/>
          </p:nvSpPr>
          <p:spPr>
            <a:xfrm flipV="1">
              <a:off x="4442877" y="1409544"/>
              <a:ext cx="3461769" cy="3172857"/>
            </a:xfrm>
            <a:prstGeom prst="triangle">
              <a:avLst/>
            </a:prstGeom>
            <a:gradFill>
              <a:gsLst>
                <a:gs pos="58000">
                  <a:srgbClr val="FCEDAE">
                    <a:alpha val="38000"/>
                  </a:srgbClr>
                </a:gs>
                <a:gs pos="0">
                  <a:srgbClr val="FCEDAE"/>
                </a:gs>
                <a:gs pos="74000">
                  <a:schemeClr val="bg1"/>
                </a:gs>
                <a:gs pos="77000">
                  <a:schemeClr val="bg1"/>
                </a:gs>
                <a:gs pos="100000">
                  <a:schemeClr val="bg1"/>
                </a:gs>
              </a:gsLst>
              <a:lin ang="5400000" scaled="1"/>
            </a:gra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solidFill>
                  <a:schemeClr val="accent6">
                    <a:lumMod val="75000"/>
                  </a:schemeClr>
                </a:solidFill>
              </a:endParaRPr>
            </a:p>
          </p:txBody>
        </p:sp>
        <p:sp>
          <p:nvSpPr>
            <p:cNvPr id="17" name="Retângulo 16"/>
            <p:cNvSpPr/>
            <p:nvPr/>
          </p:nvSpPr>
          <p:spPr>
            <a:xfrm>
              <a:off x="4832425" y="2007168"/>
              <a:ext cx="1045665" cy="461665"/>
            </a:xfrm>
            <a:prstGeom prst="rect">
              <a:avLst/>
            </a:prstGeom>
          </p:spPr>
          <p:txBody>
            <a:bodyPr wrap="square">
              <a:spAutoFit/>
            </a:bodyPr>
            <a:lstStyle/>
            <a:p>
              <a:r>
                <a:rPr lang="pt-BR" sz="1200" dirty="0">
                  <a:solidFill>
                    <a:schemeClr val="accent6">
                      <a:lumMod val="75000"/>
                    </a:schemeClr>
                  </a:solidFill>
                  <a:latin typeface="Calibri" panose="020F0502020204030204" pitchFamily="34" charset="0"/>
                  <a:cs typeface="Calibri" panose="020F0502020204030204" pitchFamily="34" charset="0"/>
                </a:rPr>
                <a:t>Arquitetos</a:t>
              </a:r>
            </a:p>
            <a:p>
              <a:r>
                <a:rPr lang="pt-BR" sz="1200" dirty="0">
                  <a:solidFill>
                    <a:schemeClr val="accent6">
                      <a:lumMod val="75000"/>
                    </a:schemeClr>
                  </a:solidFill>
                  <a:latin typeface="Calibri" panose="020F0502020204030204" pitchFamily="34" charset="0"/>
                  <a:cs typeface="Calibri" panose="020F0502020204030204" pitchFamily="34" charset="0"/>
                </a:rPr>
                <a:t>e Urbanistas</a:t>
              </a:r>
            </a:p>
          </p:txBody>
        </p:sp>
        <p:sp>
          <p:nvSpPr>
            <p:cNvPr id="19" name="Retângulo 18"/>
            <p:cNvSpPr/>
            <p:nvPr/>
          </p:nvSpPr>
          <p:spPr>
            <a:xfrm>
              <a:off x="6637139" y="2007168"/>
              <a:ext cx="1151860" cy="461665"/>
            </a:xfrm>
            <a:prstGeom prst="rect">
              <a:avLst/>
            </a:prstGeom>
          </p:spPr>
          <p:txBody>
            <a:bodyPr wrap="square">
              <a:spAutoFit/>
            </a:bodyPr>
            <a:lstStyle/>
            <a:p>
              <a:r>
                <a:rPr lang="pt-BR" sz="1200" dirty="0">
                  <a:solidFill>
                    <a:schemeClr val="accent6">
                      <a:lumMod val="75000"/>
                    </a:schemeClr>
                  </a:solidFill>
                </a:rPr>
                <a:t>Outras partes</a:t>
              </a:r>
            </a:p>
            <a:p>
              <a:r>
                <a:rPr lang="pt-BR" sz="1200" dirty="0">
                  <a:solidFill>
                    <a:schemeClr val="accent6">
                      <a:lumMod val="75000"/>
                    </a:schemeClr>
                  </a:solidFill>
                </a:rPr>
                <a:t>interessadas</a:t>
              </a:r>
            </a:p>
          </p:txBody>
        </p:sp>
        <p:cxnSp>
          <p:nvCxnSpPr>
            <p:cNvPr id="21" name="Conector reto 20"/>
            <p:cNvCxnSpPr/>
            <p:nvPr/>
          </p:nvCxnSpPr>
          <p:spPr>
            <a:xfrm>
              <a:off x="5129947" y="2948101"/>
              <a:ext cx="2147777" cy="0"/>
            </a:xfrm>
            <a:prstGeom prst="line">
              <a:avLst/>
            </a:prstGeom>
            <a:ln w="19050">
              <a:solidFill>
                <a:srgbClr val="FF9900"/>
              </a:solidFill>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5579108" y="1541898"/>
              <a:ext cx="1282146" cy="369332"/>
            </a:xfrm>
            <a:prstGeom prst="rect">
              <a:avLst/>
            </a:prstGeom>
          </p:spPr>
          <p:txBody>
            <a:bodyPr wrap="none">
              <a:spAutoFit/>
            </a:bodyPr>
            <a:lstStyle/>
            <a:p>
              <a:pPr algn="ctr"/>
              <a:r>
                <a:rPr lang="pt-BR" b="1" dirty="0">
                  <a:solidFill>
                    <a:schemeClr val="accent6">
                      <a:lumMod val="75000"/>
                    </a:schemeClr>
                  </a:solidFill>
                  <a:latin typeface="Calibri" panose="020F0502020204030204" pitchFamily="34" charset="0"/>
                  <a:cs typeface="Calibri" panose="020F0502020204030204" pitchFamily="34" charset="0"/>
                </a:rPr>
                <a:t>SOCIEDADE</a:t>
              </a:r>
            </a:p>
          </p:txBody>
        </p:sp>
        <p:sp>
          <p:nvSpPr>
            <p:cNvPr id="15" name="Retângulo 14"/>
            <p:cNvSpPr/>
            <p:nvPr/>
          </p:nvSpPr>
          <p:spPr>
            <a:xfrm>
              <a:off x="5844117" y="1843992"/>
              <a:ext cx="752129" cy="276999"/>
            </a:xfrm>
            <a:prstGeom prst="rect">
              <a:avLst/>
            </a:prstGeom>
          </p:spPr>
          <p:txBody>
            <a:bodyPr wrap="none">
              <a:spAutoFit/>
            </a:bodyPr>
            <a:lstStyle/>
            <a:p>
              <a:pPr algn="ctr"/>
              <a:r>
                <a:rPr lang="pt-BR" sz="1200" dirty="0">
                  <a:solidFill>
                    <a:schemeClr val="accent6">
                      <a:lumMod val="75000"/>
                    </a:schemeClr>
                  </a:solidFill>
                  <a:latin typeface="Calibri" panose="020F0502020204030204" pitchFamily="34" charset="0"/>
                  <a:cs typeface="Calibri" panose="020F0502020204030204" pitchFamily="34" charset="0"/>
                </a:rPr>
                <a:t>Cidadãos</a:t>
              </a:r>
            </a:p>
          </p:txBody>
        </p:sp>
        <p:sp>
          <p:nvSpPr>
            <p:cNvPr id="27" name="Retângulo 26"/>
            <p:cNvSpPr/>
            <p:nvPr/>
          </p:nvSpPr>
          <p:spPr>
            <a:xfrm>
              <a:off x="5869765" y="2626451"/>
              <a:ext cx="700833" cy="276999"/>
            </a:xfrm>
            <a:prstGeom prst="rect">
              <a:avLst/>
            </a:prstGeom>
          </p:spPr>
          <p:txBody>
            <a:bodyPr wrap="none">
              <a:spAutoFit/>
            </a:bodyPr>
            <a:lstStyle/>
            <a:p>
              <a:pPr algn="ctr"/>
              <a:r>
                <a:rPr lang="pt-BR" sz="1200" dirty="0">
                  <a:solidFill>
                    <a:schemeClr val="accent6">
                      <a:lumMod val="75000"/>
                    </a:schemeClr>
                  </a:solidFill>
                  <a:latin typeface="Calibri" panose="020F0502020204030204" pitchFamily="34" charset="0"/>
                  <a:cs typeface="Calibri" panose="020F0502020204030204" pitchFamily="34" charset="0"/>
                </a:rPr>
                <a:t>Plenário</a:t>
              </a:r>
            </a:p>
          </p:txBody>
        </p:sp>
        <p:sp>
          <p:nvSpPr>
            <p:cNvPr id="29" name="Retângulo 28"/>
            <p:cNvSpPr/>
            <p:nvPr/>
          </p:nvSpPr>
          <p:spPr>
            <a:xfrm>
              <a:off x="5598280" y="3164735"/>
              <a:ext cx="1243803" cy="276999"/>
            </a:xfrm>
            <a:prstGeom prst="rect">
              <a:avLst/>
            </a:prstGeom>
          </p:spPr>
          <p:txBody>
            <a:bodyPr wrap="square">
              <a:spAutoFit/>
            </a:bodyPr>
            <a:lstStyle/>
            <a:p>
              <a:pPr algn="ctr"/>
              <a:r>
                <a:rPr lang="pt-BR" sz="1200" dirty="0">
                  <a:solidFill>
                    <a:schemeClr val="accent6">
                      <a:lumMod val="75000"/>
                    </a:schemeClr>
                  </a:solidFill>
                  <a:latin typeface="Calibri" panose="020F0502020204030204" pitchFamily="34" charset="0"/>
                  <a:cs typeface="Calibri" panose="020F0502020204030204" pitchFamily="34" charset="0"/>
                </a:rPr>
                <a:t>Conselho Diretor</a:t>
              </a:r>
            </a:p>
          </p:txBody>
        </p:sp>
        <p:sp>
          <p:nvSpPr>
            <p:cNvPr id="33" name="Retângulo 32"/>
            <p:cNvSpPr/>
            <p:nvPr/>
          </p:nvSpPr>
          <p:spPr>
            <a:xfrm>
              <a:off x="5769802" y="3522472"/>
              <a:ext cx="900759" cy="276999"/>
            </a:xfrm>
            <a:prstGeom prst="rect">
              <a:avLst/>
            </a:prstGeom>
          </p:spPr>
          <p:txBody>
            <a:bodyPr wrap="none">
              <a:spAutoFit/>
            </a:bodyPr>
            <a:lstStyle/>
            <a:p>
              <a:pPr algn="ctr"/>
              <a:r>
                <a:rPr lang="pt-BR" sz="1200" dirty="0">
                  <a:solidFill>
                    <a:schemeClr val="accent6">
                      <a:lumMod val="75000"/>
                    </a:schemeClr>
                  </a:solidFill>
                  <a:latin typeface="Calibri" panose="020F0502020204030204" pitchFamily="34" charset="0"/>
                  <a:cs typeface="Calibri" panose="020F0502020204030204" pitchFamily="34" charset="0"/>
                </a:rPr>
                <a:t>Presidência</a:t>
              </a:r>
            </a:p>
          </p:txBody>
        </p:sp>
        <p:sp>
          <p:nvSpPr>
            <p:cNvPr id="36" name="Triângulo isósceles 35"/>
            <p:cNvSpPr/>
            <p:nvPr/>
          </p:nvSpPr>
          <p:spPr>
            <a:xfrm>
              <a:off x="4466941" y="3685143"/>
              <a:ext cx="3461769" cy="3172857"/>
            </a:xfrm>
            <a:prstGeom prst="triangle">
              <a:avLst/>
            </a:prstGeom>
            <a:gradFill>
              <a:gsLst>
                <a:gs pos="58000">
                  <a:srgbClr val="FCEDAE">
                    <a:alpha val="38000"/>
                  </a:srgbClr>
                </a:gs>
                <a:gs pos="0">
                  <a:srgbClr val="FCEDAE"/>
                </a:gs>
                <a:gs pos="74000">
                  <a:schemeClr val="bg1"/>
                </a:gs>
                <a:gs pos="77000">
                  <a:schemeClr val="bg1"/>
                </a:gs>
                <a:gs pos="100000">
                  <a:schemeClr val="bg1"/>
                </a:gs>
              </a:gsLst>
              <a:lin ang="5400000" scaled="1"/>
            </a:gra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solidFill>
                  <a:schemeClr val="accent6">
                    <a:lumMod val="75000"/>
                  </a:schemeClr>
                </a:solidFill>
              </a:endParaRPr>
            </a:p>
          </p:txBody>
        </p:sp>
        <p:cxnSp>
          <p:nvCxnSpPr>
            <p:cNvPr id="38" name="Conector reto 37"/>
            <p:cNvCxnSpPr/>
            <p:nvPr/>
          </p:nvCxnSpPr>
          <p:spPr>
            <a:xfrm flipV="1">
              <a:off x="3212797" y="4147102"/>
              <a:ext cx="6592940" cy="2875"/>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Conector reto 38"/>
            <p:cNvCxnSpPr/>
            <p:nvPr/>
          </p:nvCxnSpPr>
          <p:spPr>
            <a:xfrm>
              <a:off x="5124935" y="5619468"/>
              <a:ext cx="2088134" cy="0"/>
            </a:xfrm>
            <a:prstGeom prst="line">
              <a:avLst/>
            </a:prstGeom>
            <a:ln w="19050">
              <a:solidFill>
                <a:srgbClr val="FF9900"/>
              </a:solidFill>
            </a:ln>
          </p:spPr>
          <p:style>
            <a:lnRef idx="1">
              <a:schemeClr val="accent1"/>
            </a:lnRef>
            <a:fillRef idx="0">
              <a:schemeClr val="accent1"/>
            </a:fillRef>
            <a:effectRef idx="0">
              <a:schemeClr val="accent1"/>
            </a:effectRef>
            <a:fontRef idx="minor">
              <a:schemeClr val="tx1"/>
            </a:fontRef>
          </p:style>
        </p:cxnSp>
        <p:sp>
          <p:nvSpPr>
            <p:cNvPr id="43" name="Retângulo 42"/>
            <p:cNvSpPr/>
            <p:nvPr/>
          </p:nvSpPr>
          <p:spPr>
            <a:xfrm>
              <a:off x="5480853" y="4829060"/>
              <a:ext cx="1380401" cy="461665"/>
            </a:xfrm>
            <a:prstGeom prst="rect">
              <a:avLst/>
            </a:prstGeom>
          </p:spPr>
          <p:txBody>
            <a:bodyPr wrap="square">
              <a:spAutoFit/>
            </a:bodyPr>
            <a:lstStyle/>
            <a:p>
              <a:pPr algn="ctr"/>
              <a:r>
                <a:rPr lang="pt-BR" sz="1200" dirty="0">
                  <a:solidFill>
                    <a:schemeClr val="accent6">
                      <a:lumMod val="75000"/>
                    </a:schemeClr>
                  </a:solidFill>
                  <a:latin typeface="Calibri" panose="020F0502020204030204" pitchFamily="34" charset="0"/>
                  <a:cs typeface="Calibri" panose="020F0502020204030204" pitchFamily="34" charset="0"/>
                </a:rPr>
                <a:t>Gestão Tática</a:t>
              </a:r>
            </a:p>
            <a:p>
              <a:pPr algn="ctr"/>
              <a:r>
                <a:rPr lang="pt-BR" sz="1200" dirty="0">
                  <a:solidFill>
                    <a:schemeClr val="accent6">
                      <a:lumMod val="75000"/>
                    </a:schemeClr>
                  </a:solidFill>
                  <a:latin typeface="Calibri" panose="020F0502020204030204" pitchFamily="34" charset="0"/>
                  <a:cs typeface="Calibri" panose="020F0502020204030204" pitchFamily="34" charset="0"/>
                </a:rPr>
                <a:t>(GEGER)</a:t>
              </a:r>
            </a:p>
          </p:txBody>
        </p:sp>
        <p:sp>
          <p:nvSpPr>
            <p:cNvPr id="45" name="Retângulo 44"/>
            <p:cNvSpPr/>
            <p:nvPr/>
          </p:nvSpPr>
          <p:spPr>
            <a:xfrm>
              <a:off x="5406207" y="5759028"/>
              <a:ext cx="1507958" cy="461665"/>
            </a:xfrm>
            <a:prstGeom prst="rect">
              <a:avLst/>
            </a:prstGeom>
          </p:spPr>
          <p:txBody>
            <a:bodyPr wrap="square">
              <a:spAutoFit/>
            </a:bodyPr>
            <a:lstStyle/>
            <a:p>
              <a:pPr algn="ctr"/>
              <a:r>
                <a:rPr lang="pt-BR" sz="1200" dirty="0">
                  <a:solidFill>
                    <a:schemeClr val="accent6">
                      <a:lumMod val="75000"/>
                    </a:schemeClr>
                  </a:solidFill>
                  <a:latin typeface="Calibri" panose="020F0502020204030204" pitchFamily="34" charset="0"/>
                  <a:cs typeface="Calibri" panose="020F0502020204030204" pitchFamily="34" charset="0"/>
                </a:rPr>
                <a:t>Gestão Operacional</a:t>
              </a:r>
            </a:p>
            <a:p>
              <a:pPr algn="ctr"/>
              <a:r>
                <a:rPr lang="pt-BR" sz="1200" dirty="0">
                  <a:solidFill>
                    <a:schemeClr val="accent6">
                      <a:lumMod val="75000"/>
                    </a:schemeClr>
                  </a:solidFill>
                  <a:latin typeface="Calibri" panose="020F0502020204030204" pitchFamily="34" charset="0"/>
                  <a:cs typeface="Calibri" panose="020F0502020204030204" pitchFamily="34" charset="0"/>
                </a:rPr>
                <a:t>(GETEC)</a:t>
              </a:r>
            </a:p>
          </p:txBody>
        </p:sp>
        <p:sp>
          <p:nvSpPr>
            <p:cNvPr id="47" name="Retângulo 46"/>
            <p:cNvSpPr/>
            <p:nvPr/>
          </p:nvSpPr>
          <p:spPr>
            <a:xfrm>
              <a:off x="3141314" y="2016089"/>
              <a:ext cx="1726782" cy="738664"/>
            </a:xfrm>
            <a:prstGeom prst="rect">
              <a:avLst/>
            </a:prstGeom>
          </p:spPr>
          <p:txBody>
            <a:bodyPr wrap="square">
              <a:spAutoFit/>
            </a:bodyPr>
            <a:lstStyle/>
            <a:p>
              <a:r>
                <a:rPr lang="pt-BR" sz="1050" b="1" dirty="0">
                  <a:solidFill>
                    <a:schemeClr val="accent6">
                      <a:lumMod val="75000"/>
                    </a:schemeClr>
                  </a:solidFill>
                  <a:latin typeface="Calibri" panose="020F0502020204030204" pitchFamily="34" charset="0"/>
                  <a:cs typeface="Calibri" panose="020F0502020204030204" pitchFamily="34" charset="0"/>
                </a:rPr>
                <a:t>Instâncias Externas de</a:t>
              </a:r>
            </a:p>
            <a:p>
              <a:r>
                <a:rPr lang="pt-BR" sz="1050" b="1" dirty="0">
                  <a:solidFill>
                    <a:schemeClr val="accent6">
                      <a:lumMod val="75000"/>
                    </a:schemeClr>
                  </a:solidFill>
                  <a:latin typeface="Calibri" panose="020F0502020204030204" pitchFamily="34" charset="0"/>
                  <a:cs typeface="Calibri" panose="020F0502020204030204" pitchFamily="34" charset="0"/>
                </a:rPr>
                <a:t>Controle e Regulamentação</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TCU</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CGU</a:t>
              </a:r>
            </a:p>
          </p:txBody>
        </p:sp>
        <p:sp>
          <p:nvSpPr>
            <p:cNvPr id="48" name="Retângulo 47"/>
            <p:cNvSpPr/>
            <p:nvPr/>
          </p:nvSpPr>
          <p:spPr>
            <a:xfrm>
              <a:off x="3141314" y="3191442"/>
              <a:ext cx="1726782" cy="738664"/>
            </a:xfrm>
            <a:prstGeom prst="rect">
              <a:avLst/>
            </a:prstGeom>
          </p:spPr>
          <p:txBody>
            <a:bodyPr wrap="square">
              <a:spAutoFit/>
            </a:bodyPr>
            <a:lstStyle/>
            <a:p>
              <a:r>
                <a:rPr lang="pt-BR" sz="1050" b="1" dirty="0">
                  <a:solidFill>
                    <a:schemeClr val="accent6">
                      <a:lumMod val="75000"/>
                    </a:schemeClr>
                  </a:solidFill>
                  <a:latin typeface="Calibri" panose="020F0502020204030204" pitchFamily="34" charset="0"/>
                  <a:cs typeface="Calibri" panose="020F0502020204030204" pitchFamily="34" charset="0"/>
                </a:rPr>
                <a:t>Instâncias Externas de</a:t>
              </a:r>
            </a:p>
            <a:p>
              <a:r>
                <a:rPr lang="pt-BR" sz="1050" b="1" dirty="0">
                  <a:solidFill>
                    <a:schemeClr val="accent6">
                      <a:lumMod val="75000"/>
                    </a:schemeClr>
                  </a:solidFill>
                  <a:latin typeface="Calibri" panose="020F0502020204030204" pitchFamily="34" charset="0"/>
                  <a:cs typeface="Calibri" panose="020F0502020204030204" pitchFamily="34" charset="0"/>
                </a:rPr>
                <a:t>Apoio à Governança</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Controle Social</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Auditoria Independente</a:t>
              </a:r>
            </a:p>
          </p:txBody>
        </p:sp>
        <p:sp>
          <p:nvSpPr>
            <p:cNvPr id="50" name="Retângulo 49"/>
            <p:cNvSpPr/>
            <p:nvPr/>
          </p:nvSpPr>
          <p:spPr>
            <a:xfrm>
              <a:off x="3889121" y="3775199"/>
              <a:ext cx="1557758" cy="369332"/>
            </a:xfrm>
            <a:prstGeom prst="rect">
              <a:avLst/>
            </a:prstGeom>
          </p:spPr>
          <p:txBody>
            <a:bodyPr wrap="square">
              <a:spAutoFit/>
            </a:bodyPr>
            <a:lstStyle/>
            <a:p>
              <a:r>
                <a:rPr lang="pt-BR" b="1" dirty="0">
                  <a:solidFill>
                    <a:srgbClr val="FF9900"/>
                  </a:solidFill>
                  <a:latin typeface="Calibri" panose="020F0502020204030204" pitchFamily="34" charset="0"/>
                  <a:cs typeface="Calibri" panose="020F0502020204030204" pitchFamily="34" charset="0"/>
                </a:rPr>
                <a:t>GOVERNANÇA</a:t>
              </a:r>
            </a:p>
          </p:txBody>
        </p:sp>
        <p:sp>
          <p:nvSpPr>
            <p:cNvPr id="53" name="Seta em curva para a esquerda 52"/>
            <p:cNvSpPr/>
            <p:nvPr/>
          </p:nvSpPr>
          <p:spPr>
            <a:xfrm>
              <a:off x="5404359" y="3504319"/>
              <a:ext cx="197133" cy="615005"/>
            </a:xfrm>
            <a:prstGeom prst="curvedLeftArrow">
              <a:avLst/>
            </a:prstGeom>
            <a:solidFill>
              <a:srgbClr val="FF9900"/>
            </a:solidFill>
            <a:ln>
              <a:solidFill>
                <a:srgbClr val="FF9900"/>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solidFill>
                  <a:schemeClr val="tx1"/>
                </a:solidFill>
              </a:endParaRPr>
            </a:p>
          </p:txBody>
        </p:sp>
        <p:sp>
          <p:nvSpPr>
            <p:cNvPr id="54" name="Retângulo 53"/>
            <p:cNvSpPr/>
            <p:nvPr/>
          </p:nvSpPr>
          <p:spPr>
            <a:xfrm>
              <a:off x="4621099" y="4228884"/>
              <a:ext cx="1007673" cy="369332"/>
            </a:xfrm>
            <a:prstGeom prst="rect">
              <a:avLst/>
            </a:prstGeom>
          </p:spPr>
          <p:txBody>
            <a:bodyPr wrap="square">
              <a:spAutoFit/>
            </a:bodyPr>
            <a:lstStyle/>
            <a:p>
              <a:r>
                <a:rPr lang="pt-BR" b="1" dirty="0">
                  <a:solidFill>
                    <a:srgbClr val="FF9900"/>
                  </a:solidFill>
                  <a:latin typeface="Calibri" panose="020F0502020204030204" pitchFamily="34" charset="0"/>
                  <a:cs typeface="Calibri" panose="020F0502020204030204" pitchFamily="34" charset="0"/>
                </a:rPr>
                <a:t>GESTÃO</a:t>
              </a:r>
            </a:p>
          </p:txBody>
        </p:sp>
        <p:sp>
          <p:nvSpPr>
            <p:cNvPr id="55" name="Seta em curva para a esquerda 54"/>
            <p:cNvSpPr/>
            <p:nvPr/>
          </p:nvSpPr>
          <p:spPr>
            <a:xfrm flipH="1" flipV="1">
              <a:off x="4621139" y="4185325"/>
              <a:ext cx="197133" cy="615005"/>
            </a:xfrm>
            <a:prstGeom prst="curvedLeftArrow">
              <a:avLst/>
            </a:prstGeom>
            <a:solidFill>
              <a:srgbClr val="FF9900"/>
            </a:solidFill>
            <a:ln>
              <a:solidFill>
                <a:srgbClr val="FF9900"/>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solidFill>
                  <a:schemeClr val="tx1"/>
                </a:solidFill>
              </a:endParaRPr>
            </a:p>
          </p:txBody>
        </p:sp>
        <p:sp>
          <p:nvSpPr>
            <p:cNvPr id="58" name="Retângulo de cantos arredondados 57"/>
            <p:cNvSpPr/>
            <p:nvPr/>
          </p:nvSpPr>
          <p:spPr>
            <a:xfrm>
              <a:off x="3033215" y="1409549"/>
              <a:ext cx="1709401" cy="518933"/>
            </a:xfrm>
            <a:prstGeom prst="roundRect">
              <a:avLst/>
            </a:prstGeom>
            <a:solidFill>
              <a:srgbClr val="F9DB59"/>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solidFill>
                    <a:srgbClr val="FF9900"/>
                  </a:solidFill>
                  <a:effectLst>
                    <a:outerShdw blurRad="38100" dist="38100" dir="2700000" algn="tl">
                      <a:srgbClr val="000000">
                        <a:alpha val="43137"/>
                      </a:srgbClr>
                    </a:outerShdw>
                  </a:effectLst>
                </a:rPr>
                <a:t>INSTÂNCIAS EXTERNAS DE GOVERNANÇA</a:t>
              </a:r>
            </a:p>
          </p:txBody>
        </p:sp>
        <p:sp>
          <p:nvSpPr>
            <p:cNvPr id="59" name="Retângulo de cantos arredondados 58"/>
            <p:cNvSpPr/>
            <p:nvPr/>
          </p:nvSpPr>
          <p:spPr>
            <a:xfrm>
              <a:off x="7803568" y="1409549"/>
              <a:ext cx="1709401" cy="518933"/>
            </a:xfrm>
            <a:prstGeom prst="roundRect">
              <a:avLst/>
            </a:prstGeom>
            <a:solidFill>
              <a:srgbClr val="F9DB59"/>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solidFill>
                    <a:srgbClr val="FF9900"/>
                  </a:solidFill>
                  <a:effectLst>
                    <a:outerShdw blurRad="38100" dist="38100" dir="2700000" algn="tl">
                      <a:srgbClr val="000000">
                        <a:alpha val="43137"/>
                      </a:srgbClr>
                    </a:outerShdw>
                  </a:effectLst>
                </a:rPr>
                <a:t>INSTÂNCIAS INTERNAS DE GOVERNANÇA</a:t>
              </a:r>
            </a:p>
          </p:txBody>
        </p:sp>
        <p:cxnSp>
          <p:nvCxnSpPr>
            <p:cNvPr id="60" name="Conector reto 59"/>
            <p:cNvCxnSpPr/>
            <p:nvPr/>
          </p:nvCxnSpPr>
          <p:spPr>
            <a:xfrm flipV="1">
              <a:off x="7213069" y="2932397"/>
              <a:ext cx="2592668" cy="17972"/>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Conector reto 61"/>
            <p:cNvCxnSpPr/>
            <p:nvPr/>
          </p:nvCxnSpPr>
          <p:spPr>
            <a:xfrm>
              <a:off x="7213069" y="5619468"/>
              <a:ext cx="2592668" cy="2750"/>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4" name="Retângulo 63"/>
            <p:cNvSpPr/>
            <p:nvPr/>
          </p:nvSpPr>
          <p:spPr>
            <a:xfrm>
              <a:off x="7730869" y="2016089"/>
              <a:ext cx="1930572" cy="738664"/>
            </a:xfrm>
            <a:prstGeom prst="rect">
              <a:avLst/>
            </a:prstGeom>
          </p:spPr>
          <p:txBody>
            <a:bodyPr wrap="square">
              <a:spAutoFit/>
            </a:bodyPr>
            <a:lstStyle/>
            <a:p>
              <a:r>
                <a:rPr lang="pt-BR" sz="1050" b="1" dirty="0">
                  <a:solidFill>
                    <a:schemeClr val="accent6">
                      <a:lumMod val="75000"/>
                    </a:schemeClr>
                  </a:solidFill>
                  <a:latin typeface="Calibri" panose="020F0502020204030204" pitchFamily="34" charset="0"/>
                  <a:cs typeface="Calibri" panose="020F0502020204030204" pitchFamily="34" charset="0"/>
                </a:rPr>
                <a:t>Instâncias de Apoio ao Plenário</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Comissões</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CEAU </a:t>
              </a:r>
              <a:br>
                <a:rPr lang="pt-BR" sz="1050" dirty="0">
                  <a:solidFill>
                    <a:schemeClr val="accent6">
                      <a:lumMod val="75000"/>
                    </a:schemeClr>
                  </a:solidFill>
                  <a:latin typeface="Calibri" panose="020F0502020204030204" pitchFamily="34" charset="0"/>
                  <a:cs typeface="Calibri" panose="020F0502020204030204" pitchFamily="34" charset="0"/>
                </a:rPr>
              </a:br>
              <a:endParaRPr lang="pt-BR" sz="1050" dirty="0">
                <a:solidFill>
                  <a:schemeClr val="accent6">
                    <a:lumMod val="75000"/>
                  </a:schemeClr>
                </a:solidFill>
                <a:latin typeface="Calibri" panose="020F0502020204030204" pitchFamily="34" charset="0"/>
                <a:cs typeface="Calibri" panose="020F0502020204030204" pitchFamily="34" charset="0"/>
              </a:endParaRPr>
            </a:p>
          </p:txBody>
        </p:sp>
        <p:sp>
          <p:nvSpPr>
            <p:cNvPr id="65" name="Retângulo 64"/>
            <p:cNvSpPr/>
            <p:nvPr/>
          </p:nvSpPr>
          <p:spPr>
            <a:xfrm>
              <a:off x="7730869" y="3191442"/>
              <a:ext cx="1930572" cy="738664"/>
            </a:xfrm>
            <a:prstGeom prst="rect">
              <a:avLst/>
            </a:prstGeom>
          </p:spPr>
          <p:txBody>
            <a:bodyPr wrap="square">
              <a:spAutoFit/>
            </a:bodyPr>
            <a:lstStyle/>
            <a:p>
              <a:r>
                <a:rPr lang="pt-BR" sz="1050" b="1" dirty="0">
                  <a:solidFill>
                    <a:schemeClr val="accent6">
                      <a:lumMod val="75000"/>
                    </a:schemeClr>
                  </a:solidFill>
                  <a:latin typeface="Calibri" panose="020F0502020204030204" pitchFamily="34" charset="0"/>
                  <a:cs typeface="Calibri" panose="020F0502020204030204" pitchFamily="34" charset="0"/>
                </a:rPr>
                <a:t>Instância de Apoio à Alta</a:t>
              </a:r>
            </a:p>
            <a:p>
              <a:r>
                <a:rPr lang="pt-BR" sz="1050" b="1" dirty="0">
                  <a:solidFill>
                    <a:schemeClr val="accent6">
                      <a:lumMod val="75000"/>
                    </a:schemeClr>
                  </a:solidFill>
                  <a:latin typeface="Calibri" panose="020F0502020204030204" pitchFamily="34" charset="0"/>
                  <a:cs typeface="Calibri" panose="020F0502020204030204" pitchFamily="34" charset="0"/>
                </a:rPr>
                <a:t>Administração</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Assessoria Jurídica</a:t>
              </a:r>
              <a:br>
                <a:rPr lang="pt-BR" sz="1050" dirty="0">
                  <a:solidFill>
                    <a:schemeClr val="accent6">
                      <a:lumMod val="75000"/>
                    </a:schemeClr>
                  </a:solidFill>
                  <a:latin typeface="Calibri" panose="020F0502020204030204" pitchFamily="34" charset="0"/>
                  <a:cs typeface="Calibri" panose="020F0502020204030204" pitchFamily="34" charset="0"/>
                </a:rPr>
              </a:br>
              <a:endParaRPr lang="pt-BR" sz="1050" dirty="0">
                <a:solidFill>
                  <a:schemeClr val="accent6">
                    <a:lumMod val="75000"/>
                  </a:schemeClr>
                </a:solidFill>
                <a:latin typeface="Calibri" panose="020F0502020204030204" pitchFamily="34" charset="0"/>
                <a:cs typeface="Calibri" panose="020F0502020204030204" pitchFamily="34" charset="0"/>
              </a:endParaRPr>
            </a:p>
          </p:txBody>
        </p:sp>
        <p:sp>
          <p:nvSpPr>
            <p:cNvPr id="69" name="Retângulo 68"/>
            <p:cNvSpPr/>
            <p:nvPr/>
          </p:nvSpPr>
          <p:spPr>
            <a:xfrm>
              <a:off x="7730869" y="4727856"/>
              <a:ext cx="1930572" cy="577081"/>
            </a:xfrm>
            <a:prstGeom prst="rect">
              <a:avLst/>
            </a:prstGeom>
          </p:spPr>
          <p:txBody>
            <a:bodyPr wrap="square">
              <a:spAutoFit/>
            </a:bodyPr>
            <a:lstStyle/>
            <a:p>
              <a:r>
                <a:rPr lang="pt-BR" sz="1050" b="1" dirty="0">
                  <a:solidFill>
                    <a:schemeClr val="accent6">
                      <a:lumMod val="75000"/>
                    </a:schemeClr>
                  </a:solidFill>
                  <a:latin typeface="Calibri" panose="020F0502020204030204" pitchFamily="34" charset="0"/>
                  <a:cs typeface="Calibri" panose="020F0502020204030204" pitchFamily="34" charset="0"/>
                </a:rPr>
                <a:t>Instância de Apoio GEGER</a:t>
              </a:r>
            </a:p>
            <a:p>
              <a:pPr marL="171450" indent="-171450">
                <a:buFont typeface="Arial" panose="020B0604020202020204" pitchFamily="34" charset="0"/>
                <a:buChar char="•"/>
              </a:pPr>
              <a:r>
                <a:rPr lang="pt-BR" sz="1050" dirty="0">
                  <a:solidFill>
                    <a:schemeClr val="accent6">
                      <a:lumMod val="75000"/>
                    </a:schemeClr>
                  </a:solidFill>
                  <a:latin typeface="Calibri" panose="020F0502020204030204" pitchFamily="34" charset="0"/>
                  <a:cs typeface="Calibri" panose="020F0502020204030204" pitchFamily="34" charset="0"/>
                </a:rPr>
                <a:t>Coordenação Administrativa</a:t>
              </a:r>
              <a:br>
                <a:rPr lang="pt-BR" sz="1050" dirty="0">
                  <a:solidFill>
                    <a:schemeClr val="accent6">
                      <a:lumMod val="75000"/>
                    </a:schemeClr>
                  </a:solidFill>
                  <a:latin typeface="Calibri" panose="020F0502020204030204" pitchFamily="34" charset="0"/>
                  <a:cs typeface="Calibri" panose="020F0502020204030204" pitchFamily="34" charset="0"/>
                </a:rPr>
              </a:br>
              <a:endParaRPr lang="pt-BR" sz="1050" dirty="0">
                <a:solidFill>
                  <a:schemeClr val="accent6">
                    <a:lumMod val="75000"/>
                  </a:schemeClr>
                </a:solidFill>
                <a:latin typeface="Calibri" panose="020F0502020204030204" pitchFamily="34" charset="0"/>
                <a:cs typeface="Calibri" panose="020F0502020204030204" pitchFamily="34" charset="0"/>
              </a:endParaRPr>
            </a:p>
          </p:txBody>
        </p:sp>
      </p:grpSp>
      <p:sp>
        <p:nvSpPr>
          <p:cNvPr id="2" name="Espaço Reservado para Rodapé 1"/>
          <p:cNvSpPr>
            <a:spLocks noGrp="1"/>
          </p:cNvSpPr>
          <p:nvPr>
            <p:ph type="ftr" sz="quarter" idx="11"/>
          </p:nvPr>
        </p:nvSpPr>
        <p:spPr>
          <a:xfrm>
            <a:off x="677334" y="6384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76663" y="6384262"/>
            <a:ext cx="683339" cy="365125"/>
          </a:xfrm>
        </p:spPr>
        <p:txBody>
          <a:bodyPr/>
          <a:lstStyle/>
          <a:p>
            <a:pPr rtl="0"/>
            <a:fld id="{5A4A7955-6230-48B4-BD8B-A7C460F75945}" type="slidenum">
              <a:rPr lang="pt-BR" noProof="0" smtClean="0">
                <a:solidFill>
                  <a:srgbClr val="002060"/>
                </a:solidFill>
              </a:rPr>
              <a:t>33</a:t>
            </a:fld>
            <a:endParaRPr lang="pt-BR" noProof="0" dirty="0">
              <a:solidFill>
                <a:srgbClr val="002060"/>
              </a:solidFill>
            </a:endParaRPr>
          </a:p>
        </p:txBody>
      </p:sp>
      <p:sp>
        <p:nvSpPr>
          <p:cNvPr id="37" name="Retângulo 36"/>
          <p:cNvSpPr/>
          <p:nvPr/>
        </p:nvSpPr>
        <p:spPr>
          <a:xfrm>
            <a:off x="2680825" y="6165413"/>
            <a:ext cx="2513830" cy="246221"/>
          </a:xfrm>
          <a:prstGeom prst="rect">
            <a:avLst/>
          </a:prstGeom>
        </p:spPr>
        <p:txBody>
          <a:bodyPr wrap="none">
            <a:spAutoFit/>
          </a:bodyPr>
          <a:lstStyle/>
          <a:p>
            <a:r>
              <a:rPr lang="pt-BR" sz="1000" dirty="0"/>
              <a:t>Figura 5 - Modelo de Governança do CAU/PB</a:t>
            </a:r>
          </a:p>
        </p:txBody>
      </p:sp>
      <p:sp>
        <p:nvSpPr>
          <p:cNvPr id="9" name="Retângulo 8"/>
          <p:cNvSpPr/>
          <p:nvPr/>
        </p:nvSpPr>
        <p:spPr>
          <a:xfrm>
            <a:off x="7548115" y="830998"/>
            <a:ext cx="1826975" cy="369332"/>
          </a:xfrm>
          <a:prstGeom prst="rect">
            <a:avLst/>
          </a:prstGeom>
        </p:spPr>
        <p:txBody>
          <a:bodyPr wrap="none">
            <a:spAutoFit/>
          </a:bodyPr>
          <a:lstStyle/>
          <a:p>
            <a:r>
              <a:rPr lang="pt-BR" b="1" dirty="0">
                <a:latin typeface="Calibri" panose="020F0502020204030204" pitchFamily="34" charset="0"/>
                <a:cs typeface="Calibri" panose="020F0502020204030204" pitchFamily="34" charset="0"/>
              </a:rPr>
              <a:t>Auditoria Interna</a:t>
            </a:r>
          </a:p>
        </p:txBody>
      </p:sp>
      <p:sp>
        <p:nvSpPr>
          <p:cNvPr id="12" name="CaixaDeTexto 11"/>
          <p:cNvSpPr txBox="1"/>
          <p:nvPr/>
        </p:nvSpPr>
        <p:spPr>
          <a:xfrm>
            <a:off x="7548115" y="1200329"/>
            <a:ext cx="3984243" cy="5072052"/>
          </a:xfrm>
          <a:prstGeom prst="rect">
            <a:avLst/>
          </a:prstGeom>
        </p:spPr>
        <p:txBody>
          <a:bodyPr wrap="square" numCol="1" spcCol="360000" rtlCol="0">
            <a:noAutofit/>
          </a:bodyPr>
          <a:lstStyle/>
          <a:p>
            <a:pPr algn="just"/>
            <a:r>
              <a:rPr lang="pt-BR" sz="1200" dirty="0">
                <a:latin typeface="Calibri" panose="020F0502020204030204" pitchFamily="34" charset="0"/>
                <a:cs typeface="Calibri" panose="020F0502020204030204" pitchFamily="34" charset="0"/>
              </a:rPr>
              <a:t>No âmbito do CAU, compete à Auditoria Interna do CAU/BR as atribuições inerentes ao sistema de controle interno previsto no art. 74 da Constituição Federal.</a:t>
            </a:r>
          </a:p>
          <a:p>
            <a:pPr algn="just"/>
            <a:r>
              <a:rPr lang="pt-BR" sz="1200" dirty="0">
                <a:latin typeface="Calibri" panose="020F0502020204030204" pitchFamily="34" charset="0"/>
                <a:cs typeface="Calibri" panose="020F0502020204030204" pitchFamily="34" charset="0"/>
              </a:rPr>
              <a:t>Principalmente mediante atividades de avaliações e consultorias, a auditoria interna tem o propósito de adicionar valor e contribuir na melhoria dos processos da organização.</a:t>
            </a:r>
          </a:p>
          <a:p>
            <a:pPr algn="just"/>
            <a:r>
              <a:rPr lang="pt-BR" sz="1200" dirty="0">
                <a:latin typeface="Calibri" panose="020F0502020204030204" pitchFamily="34" charset="0"/>
                <a:cs typeface="Calibri" panose="020F0502020204030204" pitchFamily="34" charset="0"/>
              </a:rPr>
              <a:t>A Auditoria Interna do CAU/BR realiza o acompanhamento da gestão e de adequação às normas pelo CAU/BR e pelos CAU/UF, emitindo relatórios periódicos sobre os controles internos e encaminhando-os aos gestores das unidades para as medidas porventura cabíveis.</a:t>
            </a:r>
          </a:p>
          <a:p>
            <a:pPr algn="just"/>
            <a:r>
              <a:rPr lang="pt-BR" sz="1200" dirty="0">
                <a:latin typeface="Calibri" panose="020F0502020204030204" pitchFamily="34" charset="0"/>
                <a:cs typeface="Calibri" panose="020F0502020204030204" pitchFamily="34" charset="0"/>
              </a:rPr>
              <a:t>As áreas do CAU/BR e os CAU/UF contarão com apoio e suporte da Controladoria e da Auditoria Interna do CAU/BR nos procedimentos porventura cabíveis ao aprimoramento dos controles internos e/ou no saneamento de não conformidades.</a:t>
            </a:r>
          </a:p>
          <a:p>
            <a:pPr algn="just"/>
            <a:r>
              <a:rPr lang="pt-BR" sz="1200" dirty="0">
                <a:latin typeface="Calibri" panose="020F0502020204030204" pitchFamily="34" charset="0"/>
                <a:cs typeface="Calibri" panose="020F0502020204030204" pitchFamily="34" charset="0"/>
              </a:rPr>
              <a:t>Sob demanda, a Auditoria Interna do CAU/BR poderá realizar trabalhos in loco nos CAU/UF.</a:t>
            </a:r>
          </a:p>
        </p:txBody>
      </p:sp>
    </p:spTree>
    <p:extLst>
      <p:ext uri="{BB962C8B-B14F-4D97-AF65-F5344CB8AC3E}">
        <p14:creationId xmlns:p14="http://schemas.microsoft.com/office/powerpoint/2010/main" val="7482871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GESTÃO DE RISCOS E CONTROLES INTERNOS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61661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8" name="Retângulo 7"/>
          <p:cNvSpPr/>
          <p:nvPr/>
        </p:nvSpPr>
        <p:spPr>
          <a:xfrm>
            <a:off x="838199" y="1950744"/>
            <a:ext cx="8241633" cy="3539430"/>
          </a:xfrm>
          <a:prstGeom prst="rect">
            <a:avLst/>
          </a:prstGeom>
        </p:spPr>
        <p:txBody>
          <a:bodyPr wrap="square">
            <a:spAutoFit/>
          </a:bodyPr>
          <a:lstStyle/>
          <a:p>
            <a:pPr algn="just"/>
            <a:r>
              <a:rPr lang="pt-BR" sz="1400" dirty="0">
                <a:latin typeface="Calibri" panose="020F0502020204030204" pitchFamily="34" charset="0"/>
                <a:cs typeface="Calibri" panose="020F0502020204030204" pitchFamily="34" charset="0"/>
              </a:rPr>
              <a:t>A “Gestão de riscos e controles internos” no âmbito do CAU/PB abrange questões estratégicas, riscos e ameaças, com acompanhamento da execução do Plano de Ação e abordagem como a das Três linhas de defesa (IIA, 2013). Desta forma o CAU/PB, conta com os seguintes grupos de responsáveis envolvidos com o gerenciamento de riscos:</a:t>
            </a:r>
          </a:p>
          <a:p>
            <a:pPr marL="285750" indent="-285750" algn="just">
              <a:buFont typeface="Arial" panose="020B0604020202020204" pitchFamily="34" charset="0"/>
              <a:buChar char="•"/>
            </a:pPr>
            <a:r>
              <a:rPr lang="pt-BR" sz="1400" b="1" dirty="0">
                <a:latin typeface="Calibri" panose="020F0502020204030204" pitchFamily="34" charset="0"/>
                <a:cs typeface="Calibri" panose="020F0502020204030204" pitchFamily="34" charset="0"/>
              </a:rPr>
              <a:t>1ª linha de defesa – Controles das Gerências e </a:t>
            </a:r>
            <a:r>
              <a:rPr lang="pt-BR" sz="1400" b="1" dirty="0" smtClean="0">
                <a:latin typeface="Calibri" panose="020F0502020204030204" pitchFamily="34" charset="0"/>
                <a:cs typeface="Calibri" panose="020F0502020204030204" pitchFamily="34" charset="0"/>
              </a:rPr>
              <a:t>Assessorias </a:t>
            </a:r>
            <a:r>
              <a:rPr lang="pt-BR" sz="1400" b="1" dirty="0">
                <a:latin typeface="Calibri" panose="020F0502020204030204" pitchFamily="34" charset="0"/>
                <a:cs typeface="Calibri" panose="020F0502020204030204" pitchFamily="34" charset="0"/>
              </a:rPr>
              <a:t>–</a:t>
            </a:r>
            <a:r>
              <a:rPr lang="pt-BR" sz="1400" dirty="0">
                <a:latin typeface="Calibri" panose="020F0502020204030204" pitchFamily="34" charset="0"/>
                <a:cs typeface="Calibri" panose="020F0502020204030204" pitchFamily="34" charset="0"/>
              </a:rPr>
              <a:t> Controles desenvolvidos por meio de sistemas e processos sob orientação e responsabilidade de cada gestor de área.</a:t>
            </a:r>
          </a:p>
          <a:p>
            <a:pPr marL="285750" indent="-285750" algn="just">
              <a:buFont typeface="Arial" panose="020B0604020202020204" pitchFamily="34" charset="0"/>
              <a:buChar char="•"/>
            </a:pPr>
            <a:r>
              <a:rPr lang="pt-BR" sz="1400" b="1" dirty="0">
                <a:latin typeface="Calibri" panose="020F0502020204030204" pitchFamily="34" charset="0"/>
                <a:cs typeface="Calibri" panose="020F0502020204030204" pitchFamily="34" charset="0"/>
              </a:rPr>
              <a:t>2ª linha de defesa – Controladoria do CAU/BR e Gerência de Planejamento e Gestão Estratégica do CAU/BR –</a:t>
            </a:r>
            <a:r>
              <a:rPr lang="pt-BR" sz="1400" dirty="0">
                <a:latin typeface="Calibri" panose="020F0502020204030204" pitchFamily="34" charset="0"/>
                <a:cs typeface="Calibri" panose="020F0502020204030204" pitchFamily="34" charset="0"/>
              </a:rPr>
              <a:t> Coordenam as atividades de gestão e monitoramento de riscos, auxiliando os gestores da primeira linha de defesa a desenvolver e aprimorar seus controles internos.</a:t>
            </a:r>
          </a:p>
          <a:p>
            <a:pPr marL="285750" indent="-285750" algn="just">
              <a:buFont typeface="Arial" panose="020B0604020202020204" pitchFamily="34" charset="0"/>
              <a:buChar char="•"/>
            </a:pPr>
            <a:r>
              <a:rPr lang="pt-BR" sz="1400" b="1" dirty="0">
                <a:latin typeface="Calibri" panose="020F0502020204030204" pitchFamily="34" charset="0"/>
                <a:cs typeface="Calibri" panose="020F0502020204030204" pitchFamily="34" charset="0"/>
              </a:rPr>
              <a:t>3ª linha de defesa – Auditoria Interna do CAU/BR, Gerência de Planejamento e Gestão Estratégica e Auditoria Independente contratada pelo CAU/BR e/ou pelo CAU/UF – </a:t>
            </a:r>
            <a:r>
              <a:rPr lang="pt-BR" sz="1400" dirty="0">
                <a:latin typeface="Calibri" panose="020F0502020204030204" pitchFamily="34" charset="0"/>
                <a:cs typeface="Calibri" panose="020F0502020204030204" pitchFamily="34" charset="0"/>
              </a:rPr>
              <a:t>Fornecem avaliações (assegurações) independentes e objetivas sobre os processos de gerenciamento de riscos, controle e governança ao CAU/BR e CAU/UF.</a:t>
            </a:r>
          </a:p>
          <a:p>
            <a:pPr algn="just"/>
            <a:r>
              <a:rPr lang="pt-BR" sz="1400" dirty="0">
                <a:latin typeface="Calibri" panose="020F0502020204030204" pitchFamily="34" charset="0"/>
                <a:cs typeface="Calibri" panose="020F0502020204030204" pitchFamily="34" charset="0"/>
              </a:rPr>
              <a:t>Minuta de Portaria Normativa de institucionalização da Política de Gestão de Integridade, Riscos e Controles Internos no âmbito do CAU/BR, extensível a todo o CAU encontra-se em fase de aprovação pelo Conselho Diretor do CAU/BR. </a:t>
            </a:r>
          </a:p>
        </p:txBody>
      </p:sp>
      <p:sp>
        <p:nvSpPr>
          <p:cNvPr id="2" name="Espaço Reservado para Rodapé 1"/>
          <p:cNvSpPr>
            <a:spLocks noGrp="1"/>
          </p:cNvSpPr>
          <p:nvPr>
            <p:ph type="ftr" sz="quarter" idx="11"/>
          </p:nvPr>
        </p:nvSpPr>
        <p:spPr>
          <a:xfrm>
            <a:off x="677334" y="6384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38563" y="6384262"/>
            <a:ext cx="683339" cy="365125"/>
          </a:xfrm>
        </p:spPr>
        <p:txBody>
          <a:bodyPr/>
          <a:lstStyle/>
          <a:p>
            <a:pPr rtl="0"/>
            <a:fld id="{5A4A7955-6230-48B4-BD8B-A7C460F75945}" type="slidenum">
              <a:rPr lang="pt-BR" noProof="0" smtClean="0">
                <a:solidFill>
                  <a:srgbClr val="002060"/>
                </a:solidFill>
              </a:rPr>
              <a:t>34</a:t>
            </a:fld>
            <a:endParaRPr lang="pt-BR" noProof="0" dirty="0">
              <a:solidFill>
                <a:srgbClr val="002060"/>
              </a:solidFill>
            </a:endParaRPr>
          </a:p>
        </p:txBody>
      </p:sp>
    </p:spTree>
    <p:extLst>
      <p:ext uri="{BB962C8B-B14F-4D97-AF65-F5344CB8AC3E}">
        <p14:creationId xmlns:p14="http://schemas.microsoft.com/office/powerpoint/2010/main" val="13264449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GESTÃO DE RISCOS E CONTROLES INTERNOS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715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90963" y="6371562"/>
            <a:ext cx="683339" cy="365125"/>
          </a:xfrm>
        </p:spPr>
        <p:txBody>
          <a:bodyPr/>
          <a:lstStyle/>
          <a:p>
            <a:pPr rtl="0"/>
            <a:fld id="{5A4A7955-6230-48B4-BD8B-A7C460F75945}" type="slidenum">
              <a:rPr lang="pt-BR" noProof="0" smtClean="0">
                <a:solidFill>
                  <a:srgbClr val="002060"/>
                </a:solidFill>
              </a:rPr>
              <a:t>35</a:t>
            </a:fld>
            <a:endParaRPr lang="pt-BR" noProof="0" dirty="0">
              <a:solidFill>
                <a:srgbClr val="002060"/>
              </a:solidFill>
            </a:endParaRPr>
          </a:p>
        </p:txBody>
      </p:sp>
      <p:sp>
        <p:nvSpPr>
          <p:cNvPr id="11" name="Espaço Reservado para Texto 3">
            <a:extLst>
              <a:ext uri="{FF2B5EF4-FFF2-40B4-BE49-F238E27FC236}">
                <a16:creationId xmlns:a16="http://schemas.microsoft.com/office/drawing/2014/main" xmlns="" id="{9AC00C71-E475-42E9-93D5-074EEB1DB3FC}"/>
              </a:ext>
            </a:extLst>
          </p:cNvPr>
          <p:cNvSpPr txBox="1">
            <a:spLocks/>
          </p:cNvSpPr>
          <p:nvPr/>
        </p:nvSpPr>
        <p:spPr>
          <a:xfrm>
            <a:off x="556715" y="1721029"/>
            <a:ext cx="11116669" cy="3943171"/>
          </a:xfrm>
          <a:prstGeom prst="rect">
            <a:avLst/>
          </a:prstGeom>
        </p:spPr>
        <p:txBody>
          <a:bodyPr numCol="2" spcCol="36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pt-BR" sz="1400" dirty="0">
                <a:latin typeface="Calibri" panose="020F0502020204030204" pitchFamily="34" charset="0"/>
                <a:cs typeface="Calibri" panose="020F0502020204030204" pitchFamily="34" charset="0"/>
              </a:rPr>
              <a:t>A gestão de riscos é essencial em uma autarquia federal com recursos financeiros e de pessoal limitados, onde os processos são controlados por poucos setores. Para garantir essa gestão, o corpo técnico e a Presidência do CAU/PB trabalharam em conjunto com a Comissão de Organização, Administração, Planejamento e Finanças (COAPFI), acompanhando de perto os contratos, a arrecadação orçamentária e os balanços financeiros mensais, comparando sempre o previsto com o realizado. O Conselho utiliza seus recursos internos de forma consciente, buscando eficiência e economia na gestão.</a:t>
            </a:r>
          </a:p>
          <a:p>
            <a:pPr marL="0" indent="0" algn="just">
              <a:lnSpc>
                <a:spcPct val="100000"/>
              </a:lnSpc>
              <a:buNone/>
            </a:pPr>
            <a:r>
              <a:rPr lang="pt-BR" sz="1400" b="1" dirty="0" smtClean="0">
                <a:solidFill>
                  <a:srgbClr val="002060"/>
                </a:solidFill>
                <a:latin typeface="Calibri" panose="020F0502020204030204" pitchFamily="34" charset="0"/>
                <a:cs typeface="Calibri" panose="020F0502020204030204" pitchFamily="34" charset="0"/>
              </a:rPr>
              <a:t>ORÇAMENTO</a:t>
            </a:r>
            <a:r>
              <a:rPr lang="pt-BR" sz="1400" b="1" dirty="0">
                <a:solidFill>
                  <a:srgbClr val="002060"/>
                </a:solidFill>
                <a:latin typeface="Calibri" panose="020F0502020204030204" pitchFamily="34" charset="0"/>
                <a:cs typeface="Calibri" panose="020F0502020204030204" pitchFamily="34" charset="0"/>
              </a:rPr>
              <a:t>:</a:t>
            </a:r>
          </a:p>
          <a:p>
            <a:pPr marL="0" indent="0" algn="just">
              <a:lnSpc>
                <a:spcPct val="100000"/>
              </a:lnSpc>
              <a:buNone/>
            </a:pPr>
            <a:r>
              <a:rPr lang="pt-BR" sz="1400" dirty="0">
                <a:latin typeface="Calibri" panose="020F0502020204030204" pitchFamily="34" charset="0"/>
                <a:cs typeface="Calibri" panose="020F0502020204030204" pitchFamily="34" charset="0"/>
              </a:rPr>
              <a:t>O processo de estruturação do orçamento de 2023 considerou as estimativas para o INPC conforme a Lei nº 12.378/2010. No início de 2023, o CAU adotou um índice estimado de 9,7%, porém, na Reprogramação 2023, houve um reajuste efetivo de 5,97%, resultando em uma redução de 3,4% em relação ao previsto para o reajuste das anuidades e RRT. Todas as projeções aprovadas na Reunião Plenária do CAU/BR foram analisadas e validadas pelo CAU/PB.</a:t>
            </a:r>
          </a:p>
          <a:p>
            <a:pPr marL="0" indent="0" algn="just">
              <a:lnSpc>
                <a:spcPct val="100000"/>
              </a:lnSpc>
              <a:buNone/>
            </a:pPr>
            <a:r>
              <a:rPr lang="pt-BR" sz="1400" b="1" dirty="0" smtClean="0">
                <a:solidFill>
                  <a:srgbClr val="002060"/>
                </a:solidFill>
                <a:latin typeface="Calibri" panose="020F0502020204030204" pitchFamily="34" charset="0"/>
                <a:cs typeface="Calibri" panose="020F0502020204030204" pitchFamily="34" charset="0"/>
              </a:rPr>
              <a:t>FINANCEIRO/CONTÁBIL</a:t>
            </a:r>
            <a:r>
              <a:rPr lang="pt-BR" sz="1400" b="1" dirty="0">
                <a:solidFill>
                  <a:srgbClr val="002060"/>
                </a:solidFill>
                <a:latin typeface="Calibri" panose="020F0502020204030204" pitchFamily="34" charset="0"/>
                <a:cs typeface="Calibri" panose="020F0502020204030204" pitchFamily="34" charset="0"/>
              </a:rPr>
              <a:t>:</a:t>
            </a:r>
          </a:p>
          <a:p>
            <a:pPr marL="0" indent="0" algn="just">
              <a:lnSpc>
                <a:spcPct val="100000"/>
              </a:lnSpc>
              <a:buNone/>
            </a:pPr>
            <a:r>
              <a:rPr lang="pt-BR" sz="1400" dirty="0">
                <a:latin typeface="Calibri" panose="020F0502020204030204" pitchFamily="34" charset="0"/>
                <a:cs typeface="Calibri" panose="020F0502020204030204" pitchFamily="34" charset="0"/>
              </a:rPr>
              <a:t>O sistema contábil utilizado pelo CAU/PB é o </a:t>
            </a:r>
            <a:r>
              <a:rPr lang="pt-BR" sz="1400" dirty="0" smtClean="0">
                <a:latin typeface="Calibri" panose="020F0502020204030204" pitchFamily="34" charset="0"/>
                <a:cs typeface="Calibri" panose="020F0502020204030204" pitchFamily="34" charset="0"/>
              </a:rPr>
              <a:t>Siscont.Net </a:t>
            </a:r>
            <a:r>
              <a:rPr lang="pt-BR" sz="1400" dirty="0">
                <a:latin typeface="Calibri" panose="020F0502020204030204" pitchFamily="34" charset="0"/>
                <a:cs typeface="Calibri" panose="020F0502020204030204" pitchFamily="34" charset="0"/>
              </a:rPr>
              <a:t>da Implanta Informática, seguindo as normativas de contabilidade pública. A escrituração contábil é realizada internamente e supervisionada pela assessoria contábil do CAU/BR, além de ser auditada por uma empresa contratada pelo CAU/BR. As transações financeiras são feitas através do Banco do Brasil S.A., com a necessidade de duas assinaturas para aprovação. A movimentação financeira é rigorosamente examinada diariamente, com conciliação </a:t>
            </a:r>
            <a:r>
              <a:rPr lang="pt-BR" sz="1400" dirty="0" smtClean="0">
                <a:latin typeface="Calibri" panose="020F0502020204030204" pitchFamily="34" charset="0"/>
                <a:cs typeface="Calibri" panose="020F0502020204030204" pitchFamily="34" charset="0"/>
              </a:rPr>
              <a:t>diária </a:t>
            </a:r>
            <a:r>
              <a:rPr lang="pt-BR" sz="1400" dirty="0">
                <a:latin typeface="Calibri" panose="020F0502020204030204" pitchFamily="34" charset="0"/>
                <a:cs typeface="Calibri" panose="020F0502020204030204" pitchFamily="34" charset="0"/>
              </a:rPr>
              <a:t>e acompanhamento das taxas de aplicação financeira para obter a melhor rentabilidade. As contas são aprovadas mensalmente pela Comissão de Administração, Organização, Planejamento e Finanças e, posteriormente, </a:t>
            </a:r>
            <a:r>
              <a:rPr lang="pt-BR" sz="1400" dirty="0" smtClean="0">
                <a:latin typeface="Calibri" panose="020F0502020204030204" pitchFamily="34" charset="0"/>
                <a:cs typeface="Calibri" panose="020F0502020204030204" pitchFamily="34" charset="0"/>
              </a:rPr>
              <a:t>pelo Plenário do CAU/PB.</a:t>
            </a:r>
            <a:endParaRPr lang="pt-BR" sz="1400" dirty="0">
              <a:cs typeface="Arial" panose="020B0604020202020204" pitchFamily="34" charset="0"/>
            </a:endParaRPr>
          </a:p>
        </p:txBody>
      </p:sp>
    </p:spTree>
    <p:extLst>
      <p:ext uri="{BB962C8B-B14F-4D97-AF65-F5344CB8AC3E}">
        <p14:creationId xmlns:p14="http://schemas.microsoft.com/office/powerpoint/2010/main" val="27152545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GESTÃO DE RISCOS E CONTROLES INTERNOS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512234" y="64350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27463" y="6435062"/>
            <a:ext cx="683339" cy="365125"/>
          </a:xfrm>
        </p:spPr>
        <p:txBody>
          <a:bodyPr/>
          <a:lstStyle/>
          <a:p>
            <a:pPr rtl="0"/>
            <a:fld id="{5A4A7955-6230-48B4-BD8B-A7C460F75945}" type="slidenum">
              <a:rPr lang="pt-BR" noProof="0" smtClean="0">
                <a:solidFill>
                  <a:srgbClr val="002060"/>
                </a:solidFill>
              </a:rPr>
              <a:t>36</a:t>
            </a:fld>
            <a:endParaRPr lang="pt-BR" noProof="0" dirty="0">
              <a:solidFill>
                <a:srgbClr val="002060"/>
              </a:solidFill>
            </a:endParaRPr>
          </a:p>
        </p:txBody>
      </p:sp>
      <p:sp>
        <p:nvSpPr>
          <p:cNvPr id="11" name="Espaço Reservado para Texto 3">
            <a:extLst>
              <a:ext uri="{FF2B5EF4-FFF2-40B4-BE49-F238E27FC236}">
                <a16:creationId xmlns:a16="http://schemas.microsoft.com/office/drawing/2014/main" xmlns="" id="{9AC00C71-E475-42E9-93D5-074EEB1DB3FC}"/>
              </a:ext>
            </a:extLst>
          </p:cNvPr>
          <p:cNvSpPr txBox="1">
            <a:spLocks/>
          </p:cNvSpPr>
          <p:nvPr/>
        </p:nvSpPr>
        <p:spPr>
          <a:xfrm>
            <a:off x="518615" y="1200329"/>
            <a:ext cx="11154769" cy="5035371"/>
          </a:xfrm>
          <a:prstGeom prst="rect">
            <a:avLst/>
          </a:prstGeom>
        </p:spPr>
        <p:txBody>
          <a:bodyPr numCol="2" spcCol="36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pt-BR" sz="1400" dirty="0">
                <a:latin typeface="Calibri" panose="020F0502020204030204" pitchFamily="34" charset="0"/>
                <a:cs typeface="Calibri" panose="020F0502020204030204" pitchFamily="34" charset="0"/>
              </a:rPr>
              <a:t>COMPRAS/LICITAÇÕES:</a:t>
            </a:r>
          </a:p>
          <a:p>
            <a:pPr marL="0" indent="0" algn="just">
              <a:lnSpc>
                <a:spcPct val="100000"/>
              </a:lnSpc>
              <a:buNone/>
            </a:pPr>
            <a:r>
              <a:rPr lang="pt-BR" sz="1400" dirty="0">
                <a:latin typeface="Calibri" panose="020F0502020204030204" pitchFamily="34" charset="0"/>
                <a:cs typeface="Calibri" panose="020F0502020204030204" pitchFamily="34" charset="0"/>
              </a:rPr>
              <a:t>No Exercício de 2023 o CAU/PB não realizou nenhum processo licitatório. Os contratos firmados ou compras realizadas foram realizados com base na Lei no 8.666/ 1993 e a Lei nº 14.133/2021, por meio de aditivos contratuais, dispensa de licitação e inexigibilidade de licitação, da seguinte forma:</a:t>
            </a:r>
          </a:p>
          <a:p>
            <a:pPr marL="0" indent="0" algn="just">
              <a:lnSpc>
                <a:spcPct val="100000"/>
              </a:lnSpc>
              <a:spcBef>
                <a:spcPts val="0"/>
              </a:spcBef>
              <a:buNone/>
            </a:pPr>
            <a:r>
              <a:rPr lang="pt-BR" sz="1200" dirty="0">
                <a:latin typeface="Calibri" panose="020F0502020204030204" pitchFamily="34" charset="0"/>
                <a:cs typeface="Calibri" panose="020F0502020204030204" pitchFamily="34" charset="0"/>
              </a:rPr>
              <a:t>Inexigibilidade: </a:t>
            </a:r>
          </a:p>
          <a:p>
            <a:pPr marL="342900" indent="-342900" algn="just">
              <a:lnSpc>
                <a:spcPct val="100000"/>
              </a:lnSpc>
              <a:spcBef>
                <a:spcPts val="0"/>
              </a:spcBef>
              <a:buAutoNum type="arabicPeriod"/>
            </a:pPr>
            <a:r>
              <a:rPr lang="pt-BR" sz="1200" dirty="0">
                <a:latin typeface="Calibri" panose="020F0502020204030204" pitchFamily="34" charset="0"/>
                <a:cs typeface="Calibri" panose="020F0502020204030204" pitchFamily="34" charset="0"/>
              </a:rPr>
              <a:t>PR - Imprensa Nacional;</a:t>
            </a:r>
          </a:p>
          <a:p>
            <a:pPr marL="342900" indent="-342900" algn="just">
              <a:lnSpc>
                <a:spcPct val="100000"/>
              </a:lnSpc>
              <a:spcBef>
                <a:spcPts val="0"/>
              </a:spcBef>
              <a:buAutoNum type="arabicPeriod"/>
            </a:pPr>
            <a:r>
              <a:rPr lang="pt-BR" sz="1200" dirty="0">
                <a:latin typeface="Calibri" panose="020F0502020204030204" pitchFamily="34" charset="0"/>
                <a:cs typeface="Calibri" panose="020F0502020204030204" pitchFamily="34" charset="0"/>
              </a:rPr>
              <a:t>Energisa Paraíba - Distribuidora de Energia S/A; e</a:t>
            </a:r>
          </a:p>
          <a:p>
            <a:pPr marL="0" indent="0" algn="just">
              <a:lnSpc>
                <a:spcPct val="100000"/>
              </a:lnSpc>
              <a:spcBef>
                <a:spcPts val="0"/>
              </a:spcBef>
              <a:buNone/>
            </a:pPr>
            <a:r>
              <a:rPr lang="pt-BR" sz="1200" dirty="0">
                <a:latin typeface="Calibri" panose="020F0502020204030204" pitchFamily="34" charset="0"/>
                <a:cs typeface="Calibri" panose="020F0502020204030204" pitchFamily="34" charset="0"/>
              </a:rPr>
              <a:t>3.     </a:t>
            </a:r>
            <a:r>
              <a:rPr lang="pt-BR" sz="1200" dirty="0" smtClean="0">
                <a:latin typeface="Calibri" panose="020F0502020204030204" pitchFamily="34" charset="0"/>
                <a:cs typeface="Calibri" panose="020F0502020204030204" pitchFamily="34" charset="0"/>
              </a:rPr>
              <a:t> João </a:t>
            </a:r>
            <a:r>
              <a:rPr lang="pt-BR" sz="1200" dirty="0">
                <a:latin typeface="Calibri" panose="020F0502020204030204" pitchFamily="34" charset="0"/>
                <a:cs typeface="Calibri" panose="020F0502020204030204" pitchFamily="34" charset="0"/>
              </a:rPr>
              <a:t>Batista Gomes de Lucena.</a:t>
            </a:r>
          </a:p>
          <a:p>
            <a:pPr algn="just">
              <a:lnSpc>
                <a:spcPct val="100000"/>
              </a:lnSpc>
              <a:spcBef>
                <a:spcPts val="0"/>
              </a:spcBef>
              <a:buAutoNum type="arabicPeriod" startAt="3"/>
            </a:pPr>
            <a:endParaRPr lang="pt-BR" sz="1200" dirty="0">
              <a:latin typeface="Calibri" panose="020F0502020204030204" pitchFamily="34" charset="0"/>
              <a:cs typeface="Calibri" panose="020F0502020204030204" pitchFamily="34" charset="0"/>
            </a:endParaRPr>
          </a:p>
          <a:p>
            <a:pPr marL="0" indent="0" algn="just">
              <a:lnSpc>
                <a:spcPct val="100000"/>
              </a:lnSpc>
              <a:spcBef>
                <a:spcPts val="0"/>
              </a:spcBef>
              <a:buNone/>
            </a:pPr>
            <a:r>
              <a:rPr lang="pt-BR" sz="1200" dirty="0">
                <a:latin typeface="Calibri" panose="020F0502020204030204" pitchFamily="34" charset="0"/>
                <a:cs typeface="Calibri" panose="020F0502020204030204" pitchFamily="34" charset="0"/>
              </a:rPr>
              <a:t>Dispensa: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Base Turismo e Locações;</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J R G - Hoteis Ltda;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Sapucaia Ltda.;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GM Comercio de Produtos de Higienizacao Profissional Ltda.;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Costa Gondim e Cia Ltda – ME;</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Maq-larem Máquinas, Móveis e Equipamentos Ltda.;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Informaq Comercio eE Reciclagem de Servicos de Informatica Ltda.;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Informais Comercio e Serviços de Informática EIRELI;</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Federação das Câmaras e Dirigentes Lojistas do Estado da </a:t>
            </a:r>
            <a:r>
              <a:rPr lang="pt-BR" sz="1200" dirty="0" smtClean="0">
                <a:latin typeface="Calibri" panose="020F0502020204030204" pitchFamily="34" charset="0"/>
                <a:cs typeface="Calibri" panose="020F0502020204030204" pitchFamily="34" charset="0"/>
              </a:rPr>
              <a:t>Paraíba;</a:t>
            </a:r>
          </a:p>
          <a:p>
            <a:pPr marL="342900" indent="-342900" algn="just">
              <a:lnSpc>
                <a:spcPct val="100000"/>
              </a:lnSpc>
              <a:spcBef>
                <a:spcPts val="0"/>
              </a:spcBef>
              <a:buFont typeface="+mj-lt"/>
              <a:buAutoNum type="arabicPeriod"/>
            </a:pPr>
            <a:r>
              <a:rPr lang="pt-BR" sz="1200" dirty="0" smtClean="0">
                <a:latin typeface="Calibri" panose="020F0502020204030204" pitchFamily="34" charset="0"/>
                <a:cs typeface="Calibri" panose="020F0502020204030204" pitchFamily="34" charset="0"/>
              </a:rPr>
              <a:t>Núcleo Regional IEL Paraíba;</a:t>
            </a:r>
          </a:p>
          <a:p>
            <a:pPr marL="342900" indent="-342900" algn="just">
              <a:lnSpc>
                <a:spcPct val="100000"/>
              </a:lnSpc>
              <a:spcBef>
                <a:spcPts val="0"/>
              </a:spcBef>
              <a:buFont typeface="+mj-lt"/>
              <a:buAutoNum type="arabicPeriod"/>
            </a:pPr>
            <a:r>
              <a:rPr lang="pt-BR" sz="1200" dirty="0" smtClean="0">
                <a:latin typeface="Calibri" panose="020F0502020204030204" pitchFamily="34" charset="0"/>
                <a:cs typeface="Calibri" panose="020F0502020204030204" pitchFamily="34" charset="0"/>
              </a:rPr>
              <a:t>Fabio Antonio Alves Carneiro;</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Rede Litorânea de Radio </a:t>
            </a:r>
            <a:r>
              <a:rPr lang="pt-BR" sz="1200" dirty="0" smtClean="0">
                <a:latin typeface="Calibri" panose="020F0502020204030204" pitchFamily="34" charset="0"/>
                <a:cs typeface="Calibri" panose="020F0502020204030204" pitchFamily="34" charset="0"/>
              </a:rPr>
              <a:t>LTDA;</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Arco Produções e </a:t>
            </a:r>
            <a:r>
              <a:rPr lang="pt-BR" sz="1200" dirty="0" smtClean="0">
                <a:latin typeface="Calibri" panose="020F0502020204030204" pitchFamily="34" charset="0"/>
                <a:cs typeface="Calibri" panose="020F0502020204030204" pitchFamily="34" charset="0"/>
              </a:rPr>
              <a:t>Eventos;</a:t>
            </a:r>
          </a:p>
          <a:p>
            <a:pPr marL="342900" indent="-342900" algn="just">
              <a:lnSpc>
                <a:spcPct val="100000"/>
              </a:lnSpc>
              <a:spcBef>
                <a:spcPts val="0"/>
              </a:spcBef>
              <a:buFont typeface="+mj-lt"/>
              <a:buAutoNum type="arabicPeriod"/>
            </a:pPr>
            <a:r>
              <a:rPr lang="pt-BR" sz="1200" dirty="0" smtClean="0">
                <a:latin typeface="Calibri" panose="020F0502020204030204" pitchFamily="34" charset="0"/>
                <a:cs typeface="Calibri" panose="020F0502020204030204" pitchFamily="34" charset="0"/>
              </a:rPr>
              <a:t>9ideia Comunicação LTDA;</a:t>
            </a:r>
          </a:p>
          <a:p>
            <a:pPr marL="342900" indent="-342900" algn="just">
              <a:lnSpc>
                <a:spcPct val="100000"/>
              </a:lnSpc>
              <a:spcBef>
                <a:spcPts val="0"/>
              </a:spcBef>
              <a:buFont typeface="+mj-lt"/>
              <a:buAutoNum type="arabicPeriod"/>
            </a:pPr>
            <a:r>
              <a:rPr lang="pt-BR" sz="1200" dirty="0" smtClean="0">
                <a:latin typeface="Calibri" panose="020F0502020204030204" pitchFamily="34" charset="0"/>
                <a:cs typeface="Calibri" panose="020F0502020204030204" pitchFamily="34" charset="0"/>
              </a:rPr>
              <a:t>Televisão Cabo Branco Ltda.;</a:t>
            </a:r>
          </a:p>
          <a:p>
            <a:pPr marL="342900" indent="-342900" algn="just">
              <a:lnSpc>
                <a:spcPct val="100000"/>
              </a:lnSpc>
              <a:spcBef>
                <a:spcPts val="0"/>
              </a:spcBef>
              <a:buFont typeface="+mj-lt"/>
              <a:buAutoNum type="arabicPeriod"/>
            </a:pPr>
            <a:r>
              <a:rPr lang="pt-BR" sz="1200" dirty="0" smtClean="0">
                <a:latin typeface="Calibri" panose="020F0502020204030204" pitchFamily="34" charset="0"/>
                <a:cs typeface="Calibri" panose="020F0502020204030204" pitchFamily="34" charset="0"/>
              </a:rPr>
              <a:t>Sandra Martins publicidade</a:t>
            </a:r>
            <a:r>
              <a:rPr lang="pt-BR" sz="1200" dirty="0">
                <a:latin typeface="Calibri" panose="020F0502020204030204" pitchFamily="34" charset="0"/>
                <a:cs typeface="Calibri" panose="020F0502020204030204" pitchFamily="34" charset="0"/>
              </a:rPr>
              <a:t>.</a:t>
            </a:r>
            <a:endParaRPr lang="pt-BR" sz="1200" dirty="0" smtClean="0">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pt-BR" sz="1200" dirty="0" smtClean="0">
              <a:latin typeface="Calibri" panose="020F0502020204030204" pitchFamily="34" charset="0"/>
              <a:cs typeface="Calibri" panose="020F0502020204030204" pitchFamily="34" charset="0"/>
            </a:endParaRPr>
          </a:p>
          <a:p>
            <a:pPr marL="0" indent="0" algn="just">
              <a:lnSpc>
                <a:spcPct val="100000"/>
              </a:lnSpc>
              <a:spcBef>
                <a:spcPts val="0"/>
              </a:spcBef>
              <a:buNone/>
            </a:pPr>
            <a:r>
              <a:rPr lang="pt-BR" sz="1200" dirty="0" smtClean="0">
                <a:latin typeface="Calibri" panose="020F0502020204030204" pitchFamily="34" charset="0"/>
                <a:cs typeface="Calibri" panose="020F0502020204030204" pitchFamily="34" charset="0"/>
              </a:rPr>
              <a:t>Aditivos</a:t>
            </a:r>
            <a:r>
              <a:rPr lang="pt-BR" sz="1200" dirty="0">
                <a:latin typeface="Calibri" panose="020F0502020204030204" pitchFamily="34" charset="0"/>
                <a:cs typeface="Calibri" panose="020F0502020204030204" pitchFamily="34" charset="0"/>
              </a:rPr>
              <a:t>: </a:t>
            </a:r>
          </a:p>
          <a:p>
            <a:pPr marL="342900" indent="-342900"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  Ticket Soluções HDFGT S.A.</a:t>
            </a:r>
          </a:p>
          <a:p>
            <a:pPr marL="0" indent="0" algn="just">
              <a:lnSpc>
                <a:spcPct val="100000"/>
              </a:lnSpc>
              <a:spcBef>
                <a:spcPts val="0"/>
              </a:spcBef>
              <a:buNone/>
            </a:pPr>
            <a:r>
              <a:rPr lang="pt-BR" sz="1200" dirty="0">
                <a:latin typeface="Calibri" panose="020F0502020204030204" pitchFamily="34" charset="0"/>
                <a:cs typeface="Calibri" panose="020F0502020204030204" pitchFamily="34" charset="0"/>
              </a:rPr>
              <a:t>2.       Unimed João Pessoa - Cooperativa De Trabalho Médico; </a:t>
            </a:r>
          </a:p>
          <a:p>
            <a:pPr marL="342900" indent="-342900" algn="just">
              <a:lnSpc>
                <a:spcPct val="100000"/>
              </a:lnSpc>
              <a:spcBef>
                <a:spcPts val="0"/>
              </a:spcBef>
              <a:buAutoNum type="arabicPeriod" startAt="4"/>
            </a:pPr>
            <a:r>
              <a:rPr lang="pt-BR" sz="1200" dirty="0">
                <a:latin typeface="Calibri" panose="020F0502020204030204" pitchFamily="34" charset="0"/>
                <a:cs typeface="Calibri" panose="020F0502020204030204" pitchFamily="34" charset="0"/>
              </a:rPr>
              <a:t>  GMF Locação de Veículos EIRELI EPP.;</a:t>
            </a:r>
          </a:p>
          <a:p>
            <a:pPr marL="342900" indent="-342900" algn="just">
              <a:lnSpc>
                <a:spcPct val="100000"/>
              </a:lnSpc>
              <a:spcBef>
                <a:spcPts val="0"/>
              </a:spcBef>
              <a:buAutoNum type="arabicPeriod" startAt="4"/>
            </a:pPr>
            <a:r>
              <a:rPr lang="pt-BR" sz="1200" dirty="0">
                <a:latin typeface="Calibri" panose="020F0502020204030204" pitchFamily="34" charset="0"/>
                <a:cs typeface="Calibri" panose="020F0502020204030204" pitchFamily="34" charset="0"/>
              </a:rPr>
              <a:t>  Informais Comercio e Serviços de Informática EIRELI;</a:t>
            </a:r>
          </a:p>
          <a:p>
            <a:pPr marL="342900" indent="-342900" algn="just">
              <a:lnSpc>
                <a:spcPct val="100000"/>
              </a:lnSpc>
              <a:spcBef>
                <a:spcPts val="0"/>
              </a:spcBef>
              <a:buAutoNum type="arabicPeriod" startAt="4"/>
            </a:pPr>
            <a:r>
              <a:rPr lang="pt-BR" sz="1200" dirty="0" smtClean="0">
                <a:latin typeface="Calibri" panose="020F0502020204030204" pitchFamily="34" charset="0"/>
                <a:cs typeface="Calibri" panose="020F0502020204030204" pitchFamily="34" charset="0"/>
              </a:rPr>
              <a:t>Ativa Serviços de Apoio Administrativo EIRELI-ME;</a:t>
            </a:r>
          </a:p>
          <a:p>
            <a:pPr marL="342900" indent="-342900" algn="just">
              <a:lnSpc>
                <a:spcPct val="100000"/>
              </a:lnSpc>
              <a:spcBef>
                <a:spcPts val="0"/>
              </a:spcBef>
              <a:buAutoNum type="arabicPeriod" startAt="4"/>
            </a:pPr>
            <a:r>
              <a:rPr lang="pt-BR" sz="1200" dirty="0">
                <a:latin typeface="Calibri" panose="020F0502020204030204" pitchFamily="34" charset="0"/>
                <a:cs typeface="Calibri" panose="020F0502020204030204" pitchFamily="34" charset="0"/>
              </a:rPr>
              <a:t>TIM S.A </a:t>
            </a:r>
            <a:endParaRPr lang="pt-BR" sz="1200" dirty="0" smtClean="0">
              <a:latin typeface="Calibri" panose="020F0502020204030204" pitchFamily="34" charset="0"/>
              <a:cs typeface="Calibri" panose="020F0502020204030204" pitchFamily="34" charset="0"/>
            </a:endParaRPr>
          </a:p>
          <a:p>
            <a:pPr marL="342900" indent="-342900" algn="just">
              <a:lnSpc>
                <a:spcPct val="100000"/>
              </a:lnSpc>
              <a:spcBef>
                <a:spcPts val="0"/>
              </a:spcBef>
              <a:buAutoNum type="arabicPeriod" startAt="4"/>
            </a:pPr>
            <a:endParaRPr lang="pt-BR" sz="1200" dirty="0">
              <a:latin typeface="Calibri" panose="020F0502020204030204" pitchFamily="34" charset="0"/>
              <a:cs typeface="Calibri" panose="020F0502020204030204" pitchFamily="34" charset="0"/>
            </a:endParaRPr>
          </a:p>
          <a:p>
            <a:pPr marL="0" indent="0" algn="just">
              <a:lnSpc>
                <a:spcPct val="100000"/>
              </a:lnSpc>
              <a:spcBef>
                <a:spcPts val="0"/>
              </a:spcBef>
              <a:buNone/>
            </a:pPr>
            <a:r>
              <a:rPr lang="pt-BR" sz="1200" dirty="0" smtClean="0">
                <a:latin typeface="Calibri" panose="020F0502020204030204" pitchFamily="34" charset="0"/>
                <a:cs typeface="Calibri" panose="020F0502020204030204" pitchFamily="34" charset="0"/>
              </a:rPr>
              <a:t>Ata de Registro de Preço:</a:t>
            </a:r>
          </a:p>
          <a:p>
            <a:pPr algn="just">
              <a:lnSpc>
                <a:spcPct val="100000"/>
              </a:lnSpc>
              <a:spcBef>
                <a:spcPts val="0"/>
              </a:spcBef>
              <a:buFont typeface="+mj-lt"/>
              <a:buAutoNum type="arabicPeriod"/>
            </a:pPr>
            <a:r>
              <a:rPr lang="pt-BR" sz="1200" dirty="0">
                <a:latin typeface="Calibri" panose="020F0502020204030204" pitchFamily="34" charset="0"/>
                <a:cs typeface="Calibri" panose="020F0502020204030204" pitchFamily="34" charset="0"/>
              </a:rPr>
              <a:t>R </a:t>
            </a:r>
            <a:r>
              <a:rPr lang="pt-BR" sz="1200" dirty="0" smtClean="0">
                <a:latin typeface="Calibri" panose="020F0502020204030204" pitchFamily="34" charset="0"/>
                <a:cs typeface="Calibri" panose="020F0502020204030204" pitchFamily="34" charset="0"/>
              </a:rPr>
              <a:t>Moraes Agencia de Turismo EIRELI. </a:t>
            </a:r>
            <a:endParaRPr lang="pt-BR" sz="1200" dirty="0">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pt-BR" sz="1400" dirty="0">
              <a:latin typeface="Calibri" panose="020F0502020204030204" pitchFamily="34" charset="0"/>
              <a:cs typeface="Calibri" panose="020F0502020204030204" pitchFamily="34" charset="0"/>
            </a:endParaRPr>
          </a:p>
          <a:p>
            <a:pPr marL="0" indent="0" algn="just">
              <a:lnSpc>
                <a:spcPct val="100000"/>
              </a:lnSpc>
              <a:spcBef>
                <a:spcPts val="0"/>
              </a:spcBef>
              <a:buNone/>
            </a:pPr>
            <a:r>
              <a:rPr lang="pt-BR" sz="1400" dirty="0">
                <a:latin typeface="Calibri" panose="020F0502020204030204" pitchFamily="34" charset="0"/>
                <a:cs typeface="Calibri" panose="020F0502020204030204" pitchFamily="34" charset="0"/>
              </a:rPr>
              <a:t>Os contratos na íntegra são publicados no </a:t>
            </a:r>
            <a:r>
              <a:rPr lang="pt-BR" sz="1400" dirty="0">
                <a:latin typeface="Calibri" panose="020F0502020204030204" pitchFamily="34" charset="0"/>
                <a:cs typeface="Calibri" panose="020F0502020204030204" pitchFamily="34" charset="0"/>
                <a:hlinkClick r:id="rId3"/>
              </a:rPr>
              <a:t>Portal </a:t>
            </a:r>
            <a:r>
              <a:rPr lang="pt-BR" sz="1400" dirty="0" smtClean="0">
                <a:latin typeface="Calibri" panose="020F0502020204030204" pitchFamily="34" charset="0"/>
                <a:cs typeface="Calibri" panose="020F0502020204030204" pitchFamily="34" charset="0"/>
                <a:hlinkClick r:id="rId3"/>
              </a:rPr>
              <a:t>Transparência</a:t>
            </a:r>
            <a:endParaRPr lang="pt-BR"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75203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GESTÃO DE RISCOS E CONTROLES INTERNOS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512234" y="64350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27463" y="6435062"/>
            <a:ext cx="683339" cy="365125"/>
          </a:xfrm>
        </p:spPr>
        <p:txBody>
          <a:bodyPr/>
          <a:lstStyle/>
          <a:p>
            <a:pPr rtl="0"/>
            <a:fld id="{5A4A7955-6230-48B4-BD8B-A7C460F75945}" type="slidenum">
              <a:rPr lang="pt-BR" noProof="0" smtClean="0">
                <a:solidFill>
                  <a:srgbClr val="002060"/>
                </a:solidFill>
              </a:rPr>
              <a:t>37</a:t>
            </a:fld>
            <a:endParaRPr lang="pt-BR" noProof="0" dirty="0">
              <a:solidFill>
                <a:srgbClr val="002060"/>
              </a:solidFill>
            </a:endParaRPr>
          </a:p>
        </p:txBody>
      </p:sp>
      <p:sp>
        <p:nvSpPr>
          <p:cNvPr id="11" name="Espaço Reservado para Texto 3">
            <a:extLst>
              <a:ext uri="{FF2B5EF4-FFF2-40B4-BE49-F238E27FC236}">
                <a16:creationId xmlns:a16="http://schemas.microsoft.com/office/drawing/2014/main" xmlns="" id="{9AC00C71-E475-42E9-93D5-074EEB1DB3FC}"/>
              </a:ext>
            </a:extLst>
          </p:cNvPr>
          <p:cNvSpPr txBox="1">
            <a:spLocks/>
          </p:cNvSpPr>
          <p:nvPr/>
        </p:nvSpPr>
        <p:spPr>
          <a:xfrm>
            <a:off x="518615" y="1200329"/>
            <a:ext cx="11154769" cy="5035371"/>
          </a:xfrm>
          <a:prstGeom prst="rect">
            <a:avLst/>
          </a:prstGeom>
        </p:spPr>
        <p:txBody>
          <a:bodyPr numCol="2" spcCol="36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pt-BR" sz="1400" dirty="0" smtClean="0">
                <a:latin typeface="Calibri" panose="020F0502020204030204" pitchFamily="34" charset="0"/>
                <a:cs typeface="Calibri" panose="020F0502020204030204" pitchFamily="34" charset="0"/>
              </a:rPr>
              <a:t>SEGURANÇA </a:t>
            </a:r>
            <a:r>
              <a:rPr lang="pt-BR" sz="1400" dirty="0">
                <a:latin typeface="Calibri" panose="020F0502020204030204" pitchFamily="34" charset="0"/>
                <a:cs typeface="Calibri" panose="020F0502020204030204" pitchFamily="34" charset="0"/>
              </a:rPr>
              <a:t>PATRIMONIAL:</a:t>
            </a:r>
          </a:p>
          <a:p>
            <a:pPr marL="0" indent="0" algn="just">
              <a:lnSpc>
                <a:spcPct val="100000"/>
              </a:lnSpc>
              <a:buNone/>
            </a:pPr>
            <a:r>
              <a:rPr lang="pt-BR" sz="1400" dirty="0">
                <a:latin typeface="Calibri" panose="020F0502020204030204" pitchFamily="34" charset="0"/>
                <a:cs typeface="Calibri" panose="020F0502020204030204" pitchFamily="34" charset="0"/>
              </a:rPr>
              <a:t>O </a:t>
            </a:r>
            <a:r>
              <a:rPr lang="pt-BR" sz="1400" dirty="0" smtClean="0">
                <a:latin typeface="Calibri" panose="020F0502020204030204" pitchFamily="34" charset="0"/>
                <a:cs typeface="Calibri" panose="020F0502020204030204" pitchFamily="34" charset="0"/>
              </a:rPr>
              <a:t>prédio em que o CAU/PB está sediado exige a identificação de quem passa pela portaria e o andar em que estão as salas alugadas </a:t>
            </a:r>
            <a:r>
              <a:rPr lang="pt-BR" sz="1400" dirty="0">
                <a:latin typeface="Calibri" panose="020F0502020204030204" pitchFamily="34" charset="0"/>
                <a:cs typeface="Calibri" panose="020F0502020204030204" pitchFamily="34" charset="0"/>
              </a:rPr>
              <a:t>para a Sede do </a:t>
            </a:r>
            <a:r>
              <a:rPr lang="pt-BR" sz="1400" dirty="0" smtClean="0">
                <a:latin typeface="Calibri" panose="020F0502020204030204" pitchFamily="34" charset="0"/>
                <a:cs typeface="Calibri" panose="020F0502020204030204" pitchFamily="34" charset="0"/>
              </a:rPr>
              <a:t>Conselho </a:t>
            </a:r>
            <a:r>
              <a:rPr lang="pt-BR" sz="1400" dirty="0">
                <a:latin typeface="Calibri" panose="020F0502020204030204" pitchFamily="34" charset="0"/>
                <a:cs typeface="Calibri" panose="020F0502020204030204" pitchFamily="34" charset="0"/>
              </a:rPr>
              <a:t>conta com o serviço de segurança eletrônica com </a:t>
            </a:r>
            <a:r>
              <a:rPr lang="pt-BR" sz="1400" dirty="0" smtClean="0">
                <a:latin typeface="Calibri" panose="020F0502020204030204" pitchFamily="34" charset="0"/>
                <a:cs typeface="Calibri" panose="020F0502020204030204" pitchFamily="34" charset="0"/>
              </a:rPr>
              <a:t>monitoramento.</a:t>
            </a:r>
            <a:endParaRPr lang="pt-BR" sz="1400" dirty="0" smtClean="0">
              <a:latin typeface="Calibri" panose="020F0502020204030204" pitchFamily="34" charset="0"/>
              <a:cs typeface="Calibri" panose="020F0502020204030204" pitchFamily="34" charset="0"/>
            </a:endParaRPr>
          </a:p>
          <a:p>
            <a:pPr marL="0" indent="0" algn="just">
              <a:lnSpc>
                <a:spcPct val="100000"/>
              </a:lnSpc>
              <a:buNone/>
            </a:pPr>
            <a:r>
              <a:rPr lang="pt-BR" sz="1400" dirty="0" smtClean="0">
                <a:latin typeface="Calibri" panose="020F0502020204030204" pitchFamily="34" charset="0"/>
                <a:cs typeface="Calibri" panose="020F0502020204030204" pitchFamily="34" charset="0"/>
              </a:rPr>
              <a:t>Anualmente é realizado o Inventário dos bens do CAU/PB.</a:t>
            </a:r>
            <a:endParaRPr lang="pt-BR" sz="1400" dirty="0">
              <a:latin typeface="Calibri" panose="020F0502020204030204" pitchFamily="34" charset="0"/>
              <a:cs typeface="Calibri" panose="020F0502020204030204" pitchFamily="34" charset="0"/>
            </a:endParaRPr>
          </a:p>
          <a:p>
            <a:pPr marL="0" indent="0" algn="just">
              <a:lnSpc>
                <a:spcPct val="100000"/>
              </a:lnSpc>
              <a:buNone/>
            </a:pPr>
            <a:r>
              <a:rPr lang="pt-BR" sz="1400" dirty="0">
                <a:latin typeface="Calibri" panose="020F0502020204030204" pitchFamily="34" charset="0"/>
                <a:cs typeface="Calibri" panose="020F0502020204030204" pitchFamily="34" charset="0"/>
              </a:rPr>
              <a:t>RECURSOS HUMANOS:</a:t>
            </a:r>
          </a:p>
          <a:p>
            <a:pPr marL="0" indent="0" algn="just">
              <a:lnSpc>
                <a:spcPct val="100000"/>
              </a:lnSpc>
              <a:buNone/>
            </a:pPr>
            <a:r>
              <a:rPr lang="pt-BR" sz="1400" dirty="0" smtClean="0">
                <a:latin typeface="Calibri" panose="020F0502020204030204" pitchFamily="34" charset="0"/>
                <a:cs typeface="Calibri" panose="020F0502020204030204" pitchFamily="34" charset="0"/>
              </a:rPr>
              <a:t>Em 2023 </a:t>
            </a:r>
            <a:r>
              <a:rPr lang="pt-BR" sz="1400" dirty="0">
                <a:latin typeface="Calibri" panose="020F0502020204030204" pitchFamily="34" charset="0"/>
                <a:cs typeface="Calibri" panose="020F0502020204030204" pitchFamily="34" charset="0"/>
              </a:rPr>
              <a:t>o quadro de pessoal foi composto por 5 funcionários efetivos e 6 comissionados, totalizando 11 funcionários e </a:t>
            </a:r>
            <a:r>
              <a:rPr lang="pt-BR" sz="1400" dirty="0" smtClean="0">
                <a:latin typeface="Calibri" panose="020F0502020204030204" pitchFamily="34" charset="0"/>
                <a:cs typeface="Calibri" panose="020F0502020204030204" pitchFamily="34" charset="0"/>
              </a:rPr>
              <a:t>2 </a:t>
            </a:r>
            <a:r>
              <a:rPr lang="pt-BR" sz="1400" dirty="0">
                <a:latin typeface="Calibri" panose="020F0502020204030204" pitchFamily="34" charset="0"/>
                <a:cs typeface="Calibri" panose="020F0502020204030204" pitchFamily="34" charset="0"/>
              </a:rPr>
              <a:t>estagiários.</a:t>
            </a:r>
          </a:p>
          <a:p>
            <a:pPr marL="0" indent="0" algn="just">
              <a:lnSpc>
                <a:spcPct val="100000"/>
              </a:lnSpc>
              <a:buNone/>
            </a:pPr>
            <a:r>
              <a:rPr lang="pt-BR" sz="1400" dirty="0">
                <a:latin typeface="Calibri" panose="020F0502020204030204" pitchFamily="34" charset="0"/>
                <a:cs typeface="Calibri" panose="020F0502020204030204" pitchFamily="34" charset="0"/>
              </a:rPr>
              <a:t>TECNOLOGIA DA INFORMAÇÃO:</a:t>
            </a:r>
          </a:p>
          <a:p>
            <a:pPr marL="0" indent="0" algn="just">
              <a:lnSpc>
                <a:spcPct val="100000"/>
              </a:lnSpc>
              <a:buNone/>
            </a:pPr>
            <a:r>
              <a:rPr lang="pt-BR" sz="1400" dirty="0" smtClean="0">
                <a:latin typeface="Calibri" panose="020F0502020204030204" pitchFamily="34" charset="0"/>
                <a:cs typeface="Calibri" panose="020F0502020204030204" pitchFamily="34" charset="0"/>
              </a:rPr>
              <a:t>No Exercício </a:t>
            </a:r>
            <a:r>
              <a:rPr lang="pt-BR" sz="1400" dirty="0">
                <a:latin typeface="Calibri" panose="020F0502020204030204" pitchFamily="34" charset="0"/>
                <a:cs typeface="Calibri" panose="020F0502020204030204" pitchFamily="34" charset="0"/>
              </a:rPr>
              <a:t>de 2023, o CAU/PB continuou com o processo de aprimoramentos pontuais dos procedimentos adotadas com vistas a resguardar a segurança da rede e dos arquivos digitais do Conselho, visando a redução de riscos de </a:t>
            </a:r>
            <a:r>
              <a:rPr lang="pt-BR" sz="1400" dirty="0" smtClean="0">
                <a:latin typeface="Calibri" panose="020F0502020204030204" pitchFamily="34" charset="0"/>
                <a:cs typeface="Calibri" panose="020F0502020204030204" pitchFamily="34" charset="0"/>
              </a:rPr>
              <a:t>perda, implementada </a:t>
            </a:r>
            <a:r>
              <a:rPr lang="pt-BR" sz="1400" dirty="0">
                <a:latin typeface="Calibri" panose="020F0502020204030204" pitchFamily="34" charset="0"/>
                <a:cs typeface="Calibri" panose="020F0502020204030204" pitchFamily="34" charset="0"/>
              </a:rPr>
              <a:t>a rede interna e mantidos grupos de restrição à acesso</a:t>
            </a:r>
            <a:r>
              <a:rPr lang="pt-BR" sz="1400" dirty="0" smtClean="0">
                <a:latin typeface="Calibri" panose="020F0502020204030204" pitchFamily="34" charset="0"/>
                <a:cs typeface="Calibri" panose="020F0502020204030204" pitchFamily="34" charset="0"/>
              </a:rPr>
              <a:t>. Além disso, o CAU/PB migrou, do Sistema de Informação e Comunicação do CAU – SICCAU, seus processos administrativos para </a:t>
            </a:r>
            <a:r>
              <a:rPr lang="pt-BR" sz="1400" dirty="0">
                <a:latin typeface="Calibri" panose="020F0502020204030204" pitchFamily="34" charset="0"/>
                <a:cs typeface="Calibri" panose="020F0502020204030204" pitchFamily="34" charset="0"/>
              </a:rPr>
              <a:t>o </a:t>
            </a:r>
            <a:r>
              <a:rPr lang="pt-BR" sz="1400" dirty="0">
                <a:latin typeface="Calibri" panose="020F0502020204030204" pitchFamily="34" charset="0"/>
                <a:cs typeface="Calibri" panose="020F0502020204030204" pitchFamily="34" charset="0"/>
                <a:hlinkClick r:id="rId3"/>
              </a:rPr>
              <a:t>Sistema Eletrônico de </a:t>
            </a:r>
            <a:r>
              <a:rPr lang="pt-BR" sz="1400" dirty="0" smtClean="0">
                <a:latin typeface="Calibri" panose="020F0502020204030204" pitchFamily="34" charset="0"/>
                <a:cs typeface="Calibri" panose="020F0502020204030204" pitchFamily="34" charset="0"/>
                <a:hlinkClick r:id="rId3"/>
              </a:rPr>
              <a:t>Informações – SEI</a:t>
            </a:r>
            <a:r>
              <a:rPr lang="pt-BR" sz="1400" dirty="0" smtClean="0">
                <a:latin typeface="Calibri" panose="020F0502020204030204" pitchFamily="34" charset="0"/>
                <a:cs typeface="Calibri" panose="020F0502020204030204" pitchFamily="34" charset="0"/>
              </a:rPr>
              <a:t>, a </a:t>
            </a:r>
            <a:r>
              <a:rPr lang="pt-BR" sz="1400" dirty="0">
                <a:latin typeface="Calibri" panose="020F0502020204030204" pitchFamily="34" charset="0"/>
                <a:cs typeface="Calibri" panose="020F0502020204030204" pitchFamily="34" charset="0"/>
              </a:rPr>
              <a:t>partir de 13 de novembro de </a:t>
            </a:r>
            <a:r>
              <a:rPr lang="pt-BR" sz="1400" dirty="0" smtClean="0">
                <a:latin typeface="Calibri" panose="020F0502020204030204" pitchFamily="34" charset="0"/>
                <a:cs typeface="Calibri" panose="020F0502020204030204" pitchFamily="34" charset="0"/>
              </a:rPr>
              <a:t>2023.</a:t>
            </a:r>
            <a:endParaRPr lang="pt-BR"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84901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ço Reservado para Texto 3">
            <a:extLst>
              <a:ext uri="{FF2B5EF4-FFF2-40B4-BE49-F238E27FC236}">
                <a16:creationId xmlns:a16="http://schemas.microsoft.com/office/drawing/2014/main" xmlns="" id="{9AC00C71-E475-42E9-93D5-074EEB1DB3FC}"/>
              </a:ext>
            </a:extLst>
          </p:cNvPr>
          <p:cNvSpPr txBox="1">
            <a:spLocks/>
          </p:cNvSpPr>
          <p:nvPr/>
        </p:nvSpPr>
        <p:spPr>
          <a:xfrm>
            <a:off x="518615" y="1200329"/>
            <a:ext cx="11154769" cy="5035371"/>
          </a:xfrm>
          <a:prstGeom prst="rect">
            <a:avLst/>
          </a:prstGeom>
        </p:spPr>
        <p:txBody>
          <a:bodyPr numCol="2" spcCol="36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pt-BR" sz="1400" b="1" dirty="0">
                <a:solidFill>
                  <a:srgbClr val="002060"/>
                </a:solidFill>
                <a:latin typeface="Calibri" panose="020F0502020204030204" pitchFamily="34" charset="0"/>
                <a:cs typeface="Calibri" panose="020F0502020204030204" pitchFamily="34" charset="0"/>
              </a:rPr>
              <a:t>PATRIMÔNIO:</a:t>
            </a:r>
          </a:p>
          <a:p>
            <a:pPr marL="0" indent="0" algn="just">
              <a:lnSpc>
                <a:spcPct val="100000"/>
              </a:lnSpc>
              <a:buNone/>
            </a:pPr>
            <a:r>
              <a:rPr lang="pt-BR" sz="1400" dirty="0">
                <a:latin typeface="Calibri" panose="020F0502020204030204" pitchFamily="34" charset="0"/>
                <a:cs typeface="Calibri" panose="020F0502020204030204" pitchFamily="34" charset="0"/>
              </a:rPr>
              <a:t>Todo o patrimônio do Conselho está inserido/cadastrado no SISPAT, módulo do siscont.net objetivando integração contábil (existência física), além de melhor controle no sistema de depreciação.</a:t>
            </a:r>
          </a:p>
          <a:p>
            <a:pPr marL="0" indent="0" algn="just">
              <a:lnSpc>
                <a:spcPct val="100000"/>
              </a:lnSpc>
              <a:buNone/>
            </a:pPr>
            <a:r>
              <a:rPr lang="pt-BR" sz="1400" b="1" dirty="0">
                <a:solidFill>
                  <a:srgbClr val="002060"/>
                </a:solidFill>
                <a:latin typeface="Calibri" panose="020F0502020204030204" pitchFamily="34" charset="0"/>
                <a:cs typeface="Calibri" panose="020F0502020204030204" pitchFamily="34" charset="0"/>
              </a:rPr>
              <a:t>JURÍDICO:</a:t>
            </a:r>
          </a:p>
          <a:p>
            <a:pPr marL="0" indent="0" algn="just">
              <a:lnSpc>
                <a:spcPct val="100000"/>
              </a:lnSpc>
              <a:buNone/>
            </a:pPr>
            <a:r>
              <a:rPr lang="pt-BR" sz="1400" dirty="0" smtClean="0">
                <a:latin typeface="Calibri" panose="020F0502020204030204" pitchFamily="34" charset="0"/>
                <a:cs typeface="Calibri" panose="020F0502020204030204" pitchFamily="34" charset="0"/>
              </a:rPr>
              <a:t>A </a:t>
            </a:r>
            <a:r>
              <a:rPr lang="pt-BR" sz="1400" dirty="0">
                <a:latin typeface="Calibri" panose="020F0502020204030204" pitchFamily="34" charset="0"/>
                <a:cs typeface="Calibri" panose="020F0502020204030204" pitchFamily="34" charset="0"/>
              </a:rPr>
              <a:t>assessoria </a:t>
            </a:r>
            <a:r>
              <a:rPr lang="pt-BR" sz="1400" dirty="0" smtClean="0">
                <a:latin typeface="Calibri" panose="020F0502020204030204" pitchFamily="34" charset="0"/>
                <a:cs typeface="Calibri" panose="020F0502020204030204" pitchFamily="34" charset="0"/>
              </a:rPr>
              <a:t>jurídica desempenhou papel </a:t>
            </a:r>
            <a:r>
              <a:rPr lang="pt-BR" sz="1400" dirty="0">
                <a:latin typeface="Calibri" panose="020F0502020204030204" pitchFamily="34" charset="0"/>
                <a:cs typeface="Calibri" panose="020F0502020204030204" pitchFamily="34" charset="0"/>
              </a:rPr>
              <a:t>fundamental ao longo do ano, fornecendo suporte legal em diversas frentes:</a:t>
            </a:r>
          </a:p>
          <a:p>
            <a:pPr marL="0" indent="0" algn="just">
              <a:lnSpc>
                <a:spcPct val="100000"/>
              </a:lnSpc>
              <a:buNone/>
            </a:pPr>
            <a:r>
              <a:rPr lang="pt-BR" sz="1400" dirty="0">
                <a:latin typeface="Calibri" panose="020F0502020204030204" pitchFamily="34" charset="0"/>
                <a:cs typeface="Calibri" panose="020F0502020204030204" pitchFamily="34" charset="0"/>
              </a:rPr>
              <a:t> </a:t>
            </a:r>
            <a:r>
              <a:rPr lang="pt-BR" sz="1400" b="1" dirty="0">
                <a:latin typeface="Calibri" panose="020F0502020204030204" pitchFamily="34" charset="0"/>
                <a:cs typeface="Calibri" panose="020F0502020204030204" pitchFamily="34" charset="0"/>
              </a:rPr>
              <a:t>Análise Contratual: </a:t>
            </a:r>
            <a:r>
              <a:rPr lang="pt-BR" sz="1400" dirty="0">
                <a:latin typeface="Calibri" panose="020F0502020204030204" pitchFamily="34" charset="0"/>
                <a:cs typeface="Calibri" panose="020F0502020204030204" pitchFamily="34" charset="0"/>
              </a:rPr>
              <a:t>Revisão e análise de diversos contratos celebrados pela autarquia, garantindo sua conformidade com a legislação vigente e protegendo os interesses institucionais.</a:t>
            </a:r>
          </a:p>
          <a:p>
            <a:pPr marL="0" indent="0" algn="just">
              <a:lnSpc>
                <a:spcPct val="100000"/>
              </a:lnSpc>
              <a:buNone/>
            </a:pPr>
            <a:r>
              <a:rPr lang="pt-BR" sz="1400" b="1" dirty="0">
                <a:latin typeface="Calibri" panose="020F0502020204030204" pitchFamily="34" charset="0"/>
                <a:cs typeface="Calibri" panose="020F0502020204030204" pitchFamily="34" charset="0"/>
              </a:rPr>
              <a:t>Consultas e Atendimento Jurídico: </a:t>
            </a:r>
            <a:r>
              <a:rPr lang="pt-BR" sz="1400" dirty="0">
                <a:latin typeface="Calibri" panose="020F0502020204030204" pitchFamily="34" charset="0"/>
                <a:cs typeface="Calibri" panose="020F0502020204030204" pitchFamily="34" charset="0"/>
              </a:rPr>
              <a:t>Resposta a consultas jurídicas realizadas por colaboradores e conselheiros desta autarquia, visando esclarecer dúvidas e orientar quanto aos aspectos legais relacionados às atividades desenvolvidas.</a:t>
            </a:r>
          </a:p>
          <a:p>
            <a:pPr marL="0" indent="0" algn="just">
              <a:lnSpc>
                <a:spcPct val="100000"/>
              </a:lnSpc>
              <a:buNone/>
            </a:pPr>
            <a:r>
              <a:rPr lang="pt-BR" sz="1400" b="1" dirty="0">
                <a:latin typeface="Calibri" panose="020F0502020204030204" pitchFamily="34" charset="0"/>
                <a:cs typeface="Calibri" panose="020F0502020204030204" pitchFamily="34" charset="0"/>
              </a:rPr>
              <a:t>Pareceres Jurídicos: </a:t>
            </a:r>
            <a:r>
              <a:rPr lang="pt-BR" sz="1400" dirty="0">
                <a:latin typeface="Calibri" panose="020F0502020204030204" pitchFamily="34" charset="0"/>
                <a:cs typeface="Calibri" panose="020F0502020204030204" pitchFamily="34" charset="0"/>
              </a:rPr>
              <a:t>Emissão de 16 (dezesseis) pareceres jurídicos sobre questões relevantes para as atividades da autarquia, contribuindo para a tomada de decisões de colaboradores e conselheiros, para a redução de riscos legais.</a:t>
            </a:r>
          </a:p>
          <a:p>
            <a:pPr marL="0" indent="0" algn="just">
              <a:lnSpc>
                <a:spcPct val="100000"/>
              </a:lnSpc>
              <a:buNone/>
            </a:pPr>
            <a:r>
              <a:rPr lang="pt-BR" sz="1400" b="1" dirty="0">
                <a:latin typeface="Calibri" panose="020F0502020204030204" pitchFamily="34" charset="0"/>
                <a:cs typeface="Calibri" panose="020F0502020204030204" pitchFamily="34" charset="0"/>
              </a:rPr>
              <a:t>Litígios e Contencioso: </a:t>
            </a:r>
            <a:r>
              <a:rPr lang="pt-BR" sz="1400" dirty="0">
                <a:latin typeface="Calibri" panose="020F0502020204030204" pitchFamily="34" charset="0"/>
                <a:cs typeface="Calibri" panose="020F0502020204030204" pitchFamily="34" charset="0"/>
              </a:rPr>
              <a:t>Gerenciamento de 129 (cento e vinte e nove) processos judiciais em que a autarquia está envolvida, adotando medidas para a defesa dos interesses institucionais e a minimização de impactos financeiros. Em 2023 foram ajuizadas 16 (dezesseis) ações de execução fiscal pelo CAU/PB e 3 (três) Ações Civis Públicas em face de outros entes da Administração Pública, que teve como objeto, a impugnação de edital de concurso público em virtude do desrespeito ao piso salarial do arquiteto. Todos os processos foram protocolados perante a Justiça Federal. Contra esta autarquia não foi ajuizada nenhuma ação. Ademais, existem 110 (cento e dez) execuções fiscais ativas, distribuídas desde o ano de 2017, tramitando perante a Justiça Federal. Cada processo tem sua particularidade em virtude de encontrar-se em diversas fases processuais, no entanto, a chance de perda é </a:t>
            </a:r>
            <a:r>
              <a:rPr lang="pt-BR" sz="1400" dirty="0" smtClean="0">
                <a:latin typeface="Calibri" panose="020F0502020204030204" pitchFamily="34" charset="0"/>
                <a:cs typeface="Calibri" panose="020F0502020204030204" pitchFamily="34" charset="0"/>
              </a:rPr>
              <a:t>remota.</a:t>
            </a:r>
            <a:endParaRPr lang="pt-BR" sz="1400" dirty="0">
              <a:latin typeface="Calibri" panose="020F0502020204030204" pitchFamily="34" charset="0"/>
              <a:cs typeface="Calibri" panose="020F0502020204030204" pitchFamily="34" charset="0"/>
            </a:endParaRP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3189" t="20741" r="-3189" b="5462"/>
          <a:stretch/>
        </p:blipFill>
        <p:spPr>
          <a:xfrm>
            <a:off x="8351242" y="3848100"/>
            <a:ext cx="3322142" cy="2483404"/>
          </a:xfrm>
          <a:prstGeom prst="rect">
            <a:avLst/>
          </a:prstGeom>
        </p:spPr>
      </p:pic>
      <p:sp>
        <p:nvSpPr>
          <p:cNvPr id="6" name="Retângulo 5"/>
          <p:cNvSpPr/>
          <p:nvPr/>
        </p:nvSpPr>
        <p:spPr>
          <a:xfrm>
            <a:off x="518615" y="0"/>
            <a:ext cx="11154769" cy="1200329"/>
          </a:xfrm>
          <a:prstGeom prst="rect">
            <a:avLst/>
          </a:prstGeom>
          <a:solidFill>
            <a:schemeClr val="bg1"/>
          </a:solidFill>
        </p:spPr>
        <p:txBody>
          <a:bodyPr wrap="square" numCol="1" spcCol="360000">
            <a:spAutoFit/>
          </a:bodyPr>
          <a:lstStyle/>
          <a:p>
            <a:endParaRPr lang="pt-BR" sz="2400" b="1" dirty="0">
              <a:solidFill>
                <a:srgbClr val="FF0000"/>
              </a:solidFill>
            </a:endParaRPr>
          </a:p>
          <a:p>
            <a:endParaRPr lang="pt-BR" sz="2400" b="1" dirty="0">
              <a:solidFill>
                <a:srgbClr val="FF0000"/>
              </a:solidFill>
            </a:endParaRPr>
          </a:p>
          <a:p>
            <a:r>
              <a:rPr lang="pt-BR" sz="2400" b="1" dirty="0">
                <a:solidFill>
                  <a:srgbClr val="C00000"/>
                </a:solidFill>
                <a:latin typeface="Calibri" panose="020F0502020204030204" pitchFamily="34" charset="0"/>
                <a:cs typeface="Calibri" panose="020F0502020204030204" pitchFamily="34" charset="0"/>
              </a:rPr>
              <a:t>GESTÃO DE RISCOS E CONTROLES INTERNOS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550334" y="63588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02063" y="6358862"/>
            <a:ext cx="683339" cy="365125"/>
          </a:xfrm>
        </p:spPr>
        <p:txBody>
          <a:bodyPr/>
          <a:lstStyle/>
          <a:p>
            <a:pPr rtl="0"/>
            <a:fld id="{5A4A7955-6230-48B4-BD8B-A7C460F75945}" type="slidenum">
              <a:rPr lang="pt-BR" noProof="0" smtClean="0">
                <a:solidFill>
                  <a:srgbClr val="002060"/>
                </a:solidFill>
              </a:rPr>
              <a:t>38</a:t>
            </a:fld>
            <a:endParaRPr lang="pt-BR" noProof="0" dirty="0">
              <a:solidFill>
                <a:srgbClr val="002060"/>
              </a:solidFill>
            </a:endParaRPr>
          </a:p>
        </p:txBody>
      </p:sp>
      <p:sp>
        <p:nvSpPr>
          <p:cNvPr id="12" name="Retângulo 11"/>
          <p:cNvSpPr/>
          <p:nvPr/>
        </p:nvSpPr>
        <p:spPr>
          <a:xfrm>
            <a:off x="8933970" y="6334012"/>
            <a:ext cx="2034531" cy="246221"/>
          </a:xfrm>
          <a:prstGeom prst="rect">
            <a:avLst/>
          </a:prstGeom>
        </p:spPr>
        <p:txBody>
          <a:bodyPr wrap="none">
            <a:spAutoFit/>
          </a:bodyPr>
          <a:lstStyle/>
          <a:p>
            <a:r>
              <a:rPr lang="pt-BR" sz="1000" dirty="0">
                <a:solidFill>
                  <a:srgbClr val="5F7D95"/>
                </a:solidFill>
              </a:rPr>
              <a:t>Imagem de vector4stock no Freepik</a:t>
            </a:r>
            <a:endParaRPr lang="pt-BR" sz="1000" dirty="0"/>
          </a:p>
        </p:txBody>
      </p:sp>
    </p:spTree>
    <p:extLst>
      <p:ext uri="{BB962C8B-B14F-4D97-AF65-F5344CB8AC3E}">
        <p14:creationId xmlns:p14="http://schemas.microsoft.com/office/powerpoint/2010/main" val="6983113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830997"/>
          </a:xfrm>
          <a:prstGeom prst="rect">
            <a:avLst/>
          </a:prstGeom>
          <a:solidFill>
            <a:schemeClr val="bg1"/>
          </a:solidFill>
        </p:spPr>
        <p:txBody>
          <a:bodyPr wrap="square" numCol="1" spcCol="360000">
            <a:spAutoFit/>
          </a:bodyPr>
          <a:lstStyle/>
          <a:p>
            <a:endParaRPr lang="pt-BR" sz="1500" b="1" dirty="0">
              <a:solidFill>
                <a:srgbClr val="FF0000"/>
              </a:solidFill>
            </a:endParaRPr>
          </a:p>
          <a:p>
            <a:endParaRPr lang="pt-BR" sz="1500" b="1" dirty="0">
              <a:solidFill>
                <a:srgbClr val="FF0000"/>
              </a:solidFill>
            </a:endParaRPr>
          </a:p>
          <a:p>
            <a:r>
              <a:rPr lang="pt-BR" b="1" dirty="0">
                <a:solidFill>
                  <a:srgbClr val="C00000"/>
                </a:solidFill>
                <a:latin typeface="Calibri" panose="020F0502020204030204" pitchFamily="34" charset="0"/>
                <a:cs typeface="Calibri" panose="020F0502020204030204" pitchFamily="34" charset="0"/>
              </a:rPr>
              <a:t>PRIORIDADES DE 2023 – O QUE </a:t>
            </a:r>
            <a:r>
              <a:rPr lang="pt-BR" b="1" dirty="0" smtClean="0">
                <a:solidFill>
                  <a:srgbClr val="C00000"/>
                </a:solidFill>
                <a:latin typeface="Calibri" panose="020F0502020204030204" pitchFamily="34" charset="0"/>
                <a:cs typeface="Calibri" panose="020F0502020204030204" pitchFamily="34" charset="0"/>
              </a:rPr>
              <a:t>FOI </a:t>
            </a:r>
            <a:r>
              <a:rPr lang="pt-BR" b="1" dirty="0">
                <a:solidFill>
                  <a:srgbClr val="C00000"/>
                </a:solidFill>
                <a:latin typeface="Calibri" panose="020F0502020204030204" pitchFamily="34" charset="0"/>
                <a:cs typeface="Calibri" panose="020F0502020204030204" pitchFamily="34" charset="0"/>
              </a:rPr>
              <a:t>IMPORTANTE PARA NÓS?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8" name="CaixaDeTexto 7"/>
          <p:cNvSpPr txBox="1"/>
          <p:nvPr/>
        </p:nvSpPr>
        <p:spPr>
          <a:xfrm>
            <a:off x="641446" y="739493"/>
            <a:ext cx="3465394" cy="4940490"/>
          </a:xfrm>
          <a:prstGeom prst="rect">
            <a:avLst/>
          </a:prstGeom>
        </p:spPr>
        <p:txBody>
          <a:bodyPr wrap="square" numCol="1" spcCol="360000" rtlCol="0">
            <a:noAutofit/>
          </a:bodyPr>
          <a:lstStyle/>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 identidade organizacional do conjunto autárquico do CAU tem aprimorado continuamente seu processo de planejamento estratégico em busca de resultados cada vez mais efetivos para a sociedade, bem como na busca do fortalecimento e desenvolvimento da profissão de arquiteto e urbanista. O primeiro movimento de reposicionamento estratégico do CAU/PB foi realizado em 2013, com uma visão de longo prazo, em um horizonte de dez anos (2013-2023). A partir daí, foram estabelecidas diretrizes para sua atuação, bem como seu mapa estratégico e sua cadeia de valor. O mapa estratégico, em 2023, teve seus pilares fundamentados na identidade estratégica do CAU e relacionava os 16 objetivos estratégicos, dos quais foram priorizados em 3 objetivos nacionais (fiscalização, política de Estado e o acesso da sociedade à Arquitetura e ao Urbanismo) e 2 objetivos locais (o atendimento dos arquitetos e urbanistas e da sociedade e o relacionamento e comunicação com a sociedade).</a:t>
            </a:r>
          </a:p>
        </p:txBody>
      </p:sp>
      <p:pic>
        <p:nvPicPr>
          <p:cNvPr id="9" name="Imagem 8"/>
          <p:cNvPicPr>
            <a:picLocks noChangeAspect="1"/>
          </p:cNvPicPr>
          <p:nvPr/>
        </p:nvPicPr>
        <p:blipFill rotWithShape="1">
          <a:blip r:embed="rId3"/>
          <a:srcRect l="4782" r="7159"/>
          <a:stretch/>
        </p:blipFill>
        <p:spPr>
          <a:xfrm>
            <a:off x="4321222" y="1117599"/>
            <a:ext cx="7246962" cy="4076700"/>
          </a:xfrm>
          <a:prstGeom prst="rect">
            <a:avLst/>
          </a:prstGeom>
        </p:spPr>
      </p:pic>
      <p:sp>
        <p:nvSpPr>
          <p:cNvPr id="2" name="Espaço Reservado para Rodapé 1"/>
          <p:cNvSpPr>
            <a:spLocks noGrp="1"/>
          </p:cNvSpPr>
          <p:nvPr>
            <p:ph type="ftr" sz="quarter" idx="11"/>
          </p:nvPr>
        </p:nvSpPr>
        <p:spPr>
          <a:xfrm>
            <a:off x="677334" y="64604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40163" y="6460462"/>
            <a:ext cx="683339" cy="365125"/>
          </a:xfrm>
        </p:spPr>
        <p:txBody>
          <a:bodyPr/>
          <a:lstStyle/>
          <a:p>
            <a:pPr rtl="0"/>
            <a:fld id="{5A4A7955-6230-48B4-BD8B-A7C460F75945}" type="slidenum">
              <a:rPr lang="pt-BR" noProof="0" smtClean="0">
                <a:solidFill>
                  <a:srgbClr val="002060"/>
                </a:solidFill>
              </a:rPr>
              <a:t>39</a:t>
            </a:fld>
            <a:endParaRPr lang="pt-BR" noProof="0" dirty="0">
              <a:solidFill>
                <a:srgbClr val="002060"/>
              </a:solidFill>
            </a:endParaRPr>
          </a:p>
        </p:txBody>
      </p:sp>
    </p:spTree>
    <p:extLst>
      <p:ext uri="{BB962C8B-B14F-4D97-AF65-F5344CB8AC3E}">
        <p14:creationId xmlns:p14="http://schemas.microsoft.com/office/powerpoint/2010/main" val="3014422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p:txBody>
          <a:bodyPr/>
          <a:lstStyle/>
          <a:p>
            <a:pPr rtl="0"/>
            <a:r>
              <a:rPr lang="pt-BR" noProof="0" dirty="0"/>
              <a:t>Relatório Integrado de Gestão 2023 - CAU/PB</a:t>
            </a:r>
          </a:p>
        </p:txBody>
      </p:sp>
      <p:sp>
        <p:nvSpPr>
          <p:cNvPr id="5" name="Espaço Reservado para Número de Slide 4"/>
          <p:cNvSpPr>
            <a:spLocks noGrp="1"/>
          </p:cNvSpPr>
          <p:nvPr>
            <p:ph type="sldNum" sz="quarter" idx="12"/>
          </p:nvPr>
        </p:nvSpPr>
        <p:spPr/>
        <p:txBody>
          <a:bodyPr/>
          <a:lstStyle/>
          <a:p>
            <a:pPr rtl="0"/>
            <a:fld id="{5A4A7955-6230-48B4-BD8B-A7C460F75945}" type="slidenum">
              <a:rPr lang="pt-BR" noProof="0" smtClean="0"/>
              <a:t>4</a:t>
            </a:fld>
            <a:endParaRPr lang="pt-BR" noProof="0" dirty="0"/>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 y="0"/>
            <a:ext cx="12197955" cy="6858000"/>
          </a:xfrm>
          <a:prstGeom prst="rect">
            <a:avLst/>
          </a:prstGeom>
        </p:spPr>
      </p:pic>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4" name="Retângulo 3"/>
          <p:cNvSpPr/>
          <p:nvPr/>
        </p:nvSpPr>
        <p:spPr>
          <a:xfrm>
            <a:off x="6731001" y="819890"/>
            <a:ext cx="5124640" cy="156966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lvl="1" algn="r" defTabSz="576000"/>
            <a:r>
              <a:rPr lang="pt-BR" sz="1200" b="1" dirty="0" smtClean="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 Exercício </a:t>
            </a:r>
            <a:r>
              <a:rPr lang="pt-BR" sz="9600" b="1" dirty="0" smtClean="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2023</a:t>
            </a:r>
            <a:endParaRPr lang="pt-BR" sz="96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15" name="Retângulo 14"/>
          <p:cNvSpPr/>
          <p:nvPr/>
        </p:nvSpPr>
        <p:spPr>
          <a:xfrm>
            <a:off x="1880452" y="144206"/>
            <a:ext cx="10140288"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r" defTabSz="576000"/>
            <a:r>
              <a:rPr lang="pt-BR" sz="44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      </a:t>
            </a:r>
            <a:r>
              <a:rPr lang="pt-BR" sz="40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RELATÓRIO DE GESTÃO</a:t>
            </a:r>
            <a:endParaRPr lang="pt-BR" sz="496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16" name="Retângulo 15"/>
          <p:cNvSpPr/>
          <p:nvPr/>
        </p:nvSpPr>
        <p:spPr>
          <a:xfrm>
            <a:off x="7418229" y="6195711"/>
            <a:ext cx="4602511" cy="307777"/>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lvl="1" algn="r" defTabSz="576000"/>
            <a:r>
              <a:rPr lang="pt-BR" sz="14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       João Pessoa-PB | </a:t>
            </a:r>
            <a:r>
              <a:rPr lang="pt-BR" sz="1400" b="1" dirty="0" smtClean="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2024</a:t>
            </a:r>
            <a:endParaRPr lang="pt-BR" sz="14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Tree>
    <p:extLst>
      <p:ext uri="{BB962C8B-B14F-4D97-AF65-F5344CB8AC3E}">
        <p14:creationId xmlns:p14="http://schemas.microsoft.com/office/powerpoint/2010/main" val="20713459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830997"/>
          </a:xfrm>
          <a:prstGeom prst="rect">
            <a:avLst/>
          </a:prstGeom>
          <a:solidFill>
            <a:schemeClr val="bg1"/>
          </a:solidFill>
        </p:spPr>
        <p:txBody>
          <a:bodyPr wrap="square" numCol="1" spcCol="360000">
            <a:spAutoFit/>
          </a:bodyPr>
          <a:lstStyle/>
          <a:p>
            <a:endParaRPr lang="pt-BR" sz="1500" b="1" dirty="0">
              <a:solidFill>
                <a:srgbClr val="FF0000"/>
              </a:solidFill>
            </a:endParaRPr>
          </a:p>
          <a:p>
            <a:endParaRPr lang="pt-BR" sz="1500" b="1" dirty="0">
              <a:solidFill>
                <a:srgbClr val="FF0000"/>
              </a:solidFill>
            </a:endParaRPr>
          </a:p>
          <a:p>
            <a:r>
              <a:rPr lang="pt-BR" b="1" dirty="0">
                <a:solidFill>
                  <a:srgbClr val="C00000"/>
                </a:solidFill>
                <a:latin typeface="Calibri" panose="020F0502020204030204" pitchFamily="34" charset="0"/>
                <a:cs typeface="Calibri" panose="020F0502020204030204" pitchFamily="34" charset="0"/>
              </a:rPr>
              <a:t>PRIORIDADES DE 2023 – O QUE É IMPORTANTE PARA NÓS?</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8" name="CaixaDeTexto 7"/>
          <p:cNvSpPr txBox="1"/>
          <p:nvPr/>
        </p:nvSpPr>
        <p:spPr>
          <a:xfrm>
            <a:off x="641446" y="739493"/>
            <a:ext cx="10880456" cy="5585298"/>
          </a:xfrm>
          <a:prstGeom prst="rect">
            <a:avLst/>
          </a:prstGeom>
        </p:spPr>
        <p:txBody>
          <a:bodyPr wrap="square" numCol="2" spcCol="360000" rtlCol="0">
            <a:noAutofit/>
          </a:bodyPr>
          <a:lstStyle/>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cs typeface="Calibri" panose="020F0502020204030204" pitchFamily="34" charset="0"/>
              </a:rPr>
              <a:t>Em </a:t>
            </a:r>
            <a:r>
              <a:rPr lang="pt-BR" sz="1400" dirty="0">
                <a:latin typeface="Calibri" panose="020F0502020204030204" pitchFamily="34" charset="0"/>
                <a:cs typeface="Calibri" panose="020F0502020204030204" pitchFamily="34" charset="0"/>
              </a:rPr>
              <a:t>2023, as </a:t>
            </a:r>
            <a:r>
              <a:rPr lang="pt-BR" sz="1400" dirty="0" smtClean="0">
                <a:latin typeface="Calibri" panose="020F0502020204030204" pitchFamily="34" charset="0"/>
                <a:cs typeface="Calibri" panose="020F0502020204030204" pitchFamily="34" charset="0"/>
              </a:rPr>
              <a:t>ações </a:t>
            </a:r>
            <a:r>
              <a:rPr lang="pt-BR" sz="1400" dirty="0">
                <a:latin typeface="Calibri" panose="020F0502020204030204" pitchFamily="34" charset="0"/>
                <a:cs typeface="Calibri" panose="020F0502020204030204" pitchFamily="34" charset="0"/>
              </a:rPr>
              <a:t>do CAU/PB </a:t>
            </a:r>
            <a:r>
              <a:rPr lang="pt-BR" sz="1400" dirty="0" smtClean="0">
                <a:latin typeface="Calibri" panose="020F0502020204030204" pitchFamily="34" charset="0"/>
                <a:cs typeface="Calibri" panose="020F0502020204030204" pitchFamily="34" charset="0"/>
              </a:rPr>
              <a:t>estavam </a:t>
            </a:r>
            <a:r>
              <a:rPr lang="pt-BR" sz="1400" dirty="0">
                <a:latin typeface="Calibri" panose="020F0502020204030204" pitchFamily="34" charset="0"/>
                <a:cs typeface="Calibri" panose="020F0502020204030204" pitchFamily="34" charset="0"/>
              </a:rPr>
              <a:t>voltadas para um público-alvo composto por </a:t>
            </a:r>
            <a:r>
              <a:rPr lang="pt-BR" sz="1400" dirty="0" smtClean="0">
                <a:latin typeface="Calibri" panose="020F0502020204030204" pitchFamily="34" charset="0"/>
                <a:cs typeface="Calibri" panose="020F0502020204030204" pitchFamily="34" charset="0"/>
              </a:rPr>
              <a:t>3.430 Arquitetos </a:t>
            </a:r>
            <a:r>
              <a:rPr lang="pt-BR" sz="1400" dirty="0">
                <a:latin typeface="Calibri" panose="020F0502020204030204" pitchFamily="34" charset="0"/>
                <a:cs typeface="Calibri" panose="020F0502020204030204" pitchFamily="34" charset="0"/>
              </a:rPr>
              <a:t>e Urbanistas (AU), 508 pessoas jurídicas (PJ), e com </a:t>
            </a:r>
            <a:r>
              <a:rPr lang="pt-BR" sz="1400" dirty="0" smtClean="0">
                <a:latin typeface="Calibri" panose="020F0502020204030204" pitchFamily="34" charset="0"/>
                <a:cs typeface="Calibri" panose="020F0502020204030204" pitchFamily="34" charset="0"/>
              </a:rPr>
              <a:t>atividades profissionais </a:t>
            </a:r>
            <a:r>
              <a:rPr lang="pt-BR" sz="1400" dirty="0">
                <a:latin typeface="Calibri" panose="020F0502020204030204" pitchFamily="34" charset="0"/>
                <a:cs typeface="Calibri" panose="020F0502020204030204" pitchFamily="34" charset="0"/>
              </a:rPr>
              <a:t>representadas por 12.029 RRT, apresentando as seguintes </a:t>
            </a:r>
            <a:r>
              <a:rPr lang="pt-BR" sz="1400" dirty="0" smtClean="0">
                <a:latin typeface="Calibri" panose="020F0502020204030204" pitchFamily="34" charset="0"/>
                <a:cs typeface="Calibri" panose="020F0502020204030204" pitchFamily="34" charset="0"/>
              </a:rPr>
              <a:t>variações frente </a:t>
            </a:r>
            <a:r>
              <a:rPr lang="pt-BR" sz="1400" dirty="0">
                <a:latin typeface="Calibri" panose="020F0502020204030204" pitchFamily="34" charset="0"/>
                <a:cs typeface="Calibri" panose="020F0502020204030204" pitchFamily="34" charset="0"/>
              </a:rPr>
              <a:t>à programação inicial do exercício: incremento de 1,7% de Arquitetos </a:t>
            </a:r>
            <a:r>
              <a:rPr lang="pt-BR" sz="1400" dirty="0" smtClean="0">
                <a:latin typeface="Calibri" panose="020F0502020204030204" pitchFamily="34" charset="0"/>
                <a:cs typeface="Calibri" panose="020F0502020204030204" pitchFamily="34" charset="0"/>
              </a:rPr>
              <a:t>e Urbanistas </a:t>
            </a:r>
            <a:r>
              <a:rPr lang="pt-BR" sz="1400" dirty="0">
                <a:latin typeface="Calibri" panose="020F0502020204030204" pitchFamily="34" charset="0"/>
                <a:cs typeface="Calibri" panose="020F0502020204030204" pitchFamily="34" charset="0"/>
              </a:rPr>
              <a:t>(AU) ativos; redução de 12,4% para as empresas ativas; e incremento </a:t>
            </a:r>
            <a:r>
              <a:rPr lang="pt-BR" sz="1400" dirty="0" smtClean="0">
                <a:latin typeface="Calibri" panose="020F0502020204030204" pitchFamily="34" charset="0"/>
                <a:cs typeface="Calibri" panose="020F0502020204030204" pitchFamily="34" charset="0"/>
              </a:rPr>
              <a:t>de 18,0</a:t>
            </a:r>
            <a:r>
              <a:rPr lang="pt-BR" sz="1400" dirty="0">
                <a:latin typeface="Calibri" panose="020F0502020204030204" pitchFamily="34" charset="0"/>
                <a:cs typeface="Calibri" panose="020F0502020204030204" pitchFamily="34" charset="0"/>
              </a:rPr>
              <a:t>% para os RRT emitidos e pagos. </a:t>
            </a:r>
            <a:endParaRPr lang="pt-BR" sz="1400" dirty="0" smtClean="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 proposta de </a:t>
            </a:r>
            <a:r>
              <a:rPr lang="pt-BR" sz="1400" dirty="0" smtClean="0">
                <a:latin typeface="Calibri" panose="020F0502020204030204" pitchFamily="34" charset="0"/>
                <a:cs typeface="Calibri" panose="020F0502020204030204" pitchFamily="34" charset="0"/>
              </a:rPr>
              <a:t>Reprogramação </a:t>
            </a:r>
            <a:r>
              <a:rPr lang="pt-BR" sz="1400" dirty="0">
                <a:latin typeface="Calibri" panose="020F0502020204030204" pitchFamily="34" charset="0"/>
                <a:cs typeface="Calibri" panose="020F0502020204030204" pitchFamily="34" charset="0"/>
              </a:rPr>
              <a:t>do Plano de Ação do CAU/PB, para o exercício de 2023, visando ao desenvolvimento e fortalecimento dos profissionais e da arquitetura e urbanismo no estado do Paraíba/PB, está composta por composta por 19 iniciativas estratégicas sendo 7 projetos e 12 </a:t>
            </a:r>
            <a:r>
              <a:rPr lang="pt-BR" sz="1400" dirty="0" smtClean="0">
                <a:latin typeface="Calibri" panose="020F0502020204030204" pitchFamily="34" charset="0"/>
                <a:cs typeface="Calibri" panose="020F0502020204030204" pitchFamily="34" charset="0"/>
              </a:rPr>
              <a:t>atividades.</a:t>
            </a:r>
          </a:p>
          <a:p>
            <a:pPr algn="just"/>
            <a:endParaRPr lang="pt-BR" sz="1400" dirty="0" smtClean="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 proposta totaliza R$ </a:t>
            </a:r>
            <a:r>
              <a:rPr lang="pt-BR" sz="1400" b="1" dirty="0">
                <a:latin typeface="Calibri" panose="020F0502020204030204" pitchFamily="34" charset="0"/>
                <a:cs typeface="Calibri" panose="020F0502020204030204" pitchFamily="34" charset="0"/>
              </a:rPr>
              <a:t>2.731.658,30</a:t>
            </a:r>
            <a:r>
              <a:rPr lang="pt-BR" sz="1400" dirty="0">
                <a:latin typeface="Calibri" panose="020F0502020204030204" pitchFamily="34" charset="0"/>
                <a:cs typeface="Calibri" panose="020F0502020204030204" pitchFamily="34" charset="0"/>
              </a:rPr>
              <a:t>, refletindo um incremento de 16,2% frente à programação de 2023 (R$ </a:t>
            </a:r>
            <a:r>
              <a:rPr lang="pt-BR" sz="1400" b="1" dirty="0">
                <a:latin typeface="Calibri" panose="020F0502020204030204" pitchFamily="34" charset="0"/>
                <a:cs typeface="Calibri" panose="020F0502020204030204" pitchFamily="34" charset="0"/>
              </a:rPr>
              <a:t>2.670.655,15</a:t>
            </a:r>
            <a:r>
              <a:rPr lang="pt-BR" sz="1400" dirty="0">
                <a:latin typeface="Calibri" panose="020F0502020204030204" pitchFamily="34" charset="0"/>
                <a:cs typeface="Calibri" panose="020F0502020204030204" pitchFamily="34" charset="0"/>
              </a:rPr>
              <a:t>). Das fontes de recursos para suportar a nova proposta de Reprogramação para 2023, </a:t>
            </a:r>
            <a:r>
              <a:rPr lang="pt-BR" sz="1400" b="1" dirty="0">
                <a:latin typeface="Calibri" panose="020F0502020204030204" pitchFamily="34" charset="0"/>
                <a:cs typeface="Calibri" panose="020F0502020204030204" pitchFamily="34" charset="0"/>
              </a:rPr>
              <a:t>100</a:t>
            </a:r>
            <a:r>
              <a:rPr lang="pt-BR" sz="1400" dirty="0">
                <a:latin typeface="Calibri" panose="020F0502020204030204" pitchFamily="34" charset="0"/>
                <a:cs typeface="Calibri" panose="020F0502020204030204" pitchFamily="34" charset="0"/>
              </a:rPr>
              <a:t>% advém das receitas correntes. Cabe ressaltar que o CAU/PB efetivou projeções de recursos, vinculados à recuperação de anuidades Arquitetos e Urbanistas (AU) e </a:t>
            </a:r>
            <a:r>
              <a:rPr lang="pt-BR" sz="1400" dirty="0" smtClean="0">
                <a:latin typeface="Calibri" panose="020F0502020204030204" pitchFamily="34" charset="0"/>
                <a:cs typeface="Calibri" panose="020F0502020204030204" pitchFamily="34" charset="0"/>
              </a:rPr>
              <a:t>Pessoas Jurídicas </a:t>
            </a:r>
            <a:r>
              <a:rPr lang="pt-BR" sz="1400" dirty="0">
                <a:latin typeface="Calibri" panose="020F0502020204030204" pitchFamily="34" charset="0"/>
                <a:cs typeface="Calibri" panose="020F0502020204030204" pitchFamily="34" charset="0"/>
              </a:rPr>
              <a:t>(PJ) de </a:t>
            </a:r>
            <a:r>
              <a:rPr lang="pt-BR" sz="1400" dirty="0" smtClean="0">
                <a:latin typeface="Calibri" panose="020F0502020204030204" pitchFamily="34" charset="0"/>
                <a:cs typeface="Calibri" panose="020F0502020204030204" pitchFamily="34" charset="0"/>
              </a:rPr>
              <a:t>exercícios </a:t>
            </a:r>
            <a:r>
              <a:rPr lang="pt-BR" sz="1400" dirty="0">
                <a:latin typeface="Calibri" panose="020F0502020204030204" pitchFamily="34" charset="0"/>
                <a:cs typeface="Calibri" panose="020F0502020204030204" pitchFamily="34" charset="0"/>
              </a:rPr>
              <a:t>anteriores (2012 a 2022), no valor de R$ </a:t>
            </a:r>
            <a:r>
              <a:rPr lang="pt-BR" sz="1400" b="1" dirty="0">
                <a:latin typeface="Calibri" panose="020F0502020204030204" pitchFamily="34" charset="0"/>
                <a:cs typeface="Calibri" panose="020F0502020204030204" pitchFamily="34" charset="0"/>
              </a:rPr>
              <a:t>291.336,87, </a:t>
            </a:r>
            <a:r>
              <a:rPr lang="pt-BR" sz="1400" dirty="0">
                <a:latin typeface="Calibri" panose="020F0502020204030204" pitchFamily="34" charset="0"/>
                <a:cs typeface="Calibri" panose="020F0502020204030204" pitchFamily="34" charset="0"/>
              </a:rPr>
              <a:t>representando 10,5% do valor devido até 2022, em conformidade com as Diretrizes</a:t>
            </a:r>
            <a:r>
              <a:rPr lang="pt-BR" sz="1400" dirty="0" smtClean="0">
                <a:latin typeface="Calibri" panose="020F0502020204030204" pitchFamily="34" charset="0"/>
                <a:cs typeface="Calibri" panose="020F0502020204030204" pitchFamily="34" charset="0"/>
              </a:rPr>
              <a:t>.</a:t>
            </a:r>
          </a:p>
          <a:p>
            <a:pPr algn="just"/>
            <a:r>
              <a:rPr lang="pt-BR" sz="1400" dirty="0" smtClean="0">
                <a:latin typeface="Calibri" panose="020F0502020204030204" pitchFamily="34" charset="0"/>
                <a:cs typeface="Calibri" panose="020F0502020204030204" pitchFamily="34" charset="0"/>
              </a:rPr>
              <a:t> </a:t>
            </a: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endParaRPr lang="pt-BR" sz="1400" dirty="0">
              <a:latin typeface="Calibri" panose="020F0502020204030204" pitchFamily="34" charset="0"/>
              <a:cs typeface="Calibri" panose="020F0502020204030204" pitchFamily="34" charset="0"/>
            </a:endParaRPr>
          </a:p>
        </p:txBody>
      </p:sp>
      <p:sp>
        <p:nvSpPr>
          <p:cNvPr id="7" name="CaixaDeTexto 6"/>
          <p:cNvSpPr txBox="1"/>
          <p:nvPr/>
        </p:nvSpPr>
        <p:spPr>
          <a:xfrm>
            <a:off x="641447" y="6390799"/>
            <a:ext cx="4004982" cy="365126"/>
          </a:xfrm>
          <a:prstGeom prst="rect">
            <a:avLst/>
          </a:prstGeom>
        </p:spPr>
        <p:txBody>
          <a:bodyPr wrap="square" numCol="1" spcCol="360000" rtlCol="0">
            <a:noAutofit/>
          </a:bodyPr>
          <a:lstStyle/>
          <a:p>
            <a:r>
              <a:rPr lang="pt-BR" sz="1000" baseline="30000" dirty="0">
                <a:latin typeface="Calibri" panose="020F0502020204030204" pitchFamily="34" charset="0"/>
                <a:cs typeface="Calibri" panose="020F0502020204030204" pitchFamily="34" charset="0"/>
              </a:rPr>
              <a:t>1</a:t>
            </a:r>
            <a:r>
              <a:rPr lang="pt-BR" sz="1000" dirty="0">
                <a:latin typeface="Calibri" panose="020F0502020204030204" pitchFamily="34" charset="0"/>
                <a:cs typeface="Calibri" panose="020F0502020204030204" pitchFamily="34" charset="0"/>
              </a:rPr>
              <a:t> Diretrizes para Elaboração da </a:t>
            </a:r>
            <a:r>
              <a:rPr lang="pt-BR" sz="1000" dirty="0" smtClean="0">
                <a:latin typeface="Calibri" panose="020F0502020204030204" pitchFamily="34" charset="0"/>
                <a:cs typeface="Calibri" panose="020F0502020204030204" pitchFamily="34" charset="0"/>
              </a:rPr>
              <a:t>Reprogramação </a:t>
            </a:r>
            <a:r>
              <a:rPr lang="pt-BR" sz="1000" dirty="0">
                <a:latin typeface="Calibri" panose="020F0502020204030204" pitchFamily="34" charset="0"/>
                <a:cs typeface="Calibri" panose="020F0502020204030204" pitchFamily="34" charset="0"/>
              </a:rPr>
              <a:t>do Plano de Ação e Orçamento do CAU – exercício 2023</a:t>
            </a:r>
            <a:br>
              <a:rPr lang="pt-BR" sz="1000" dirty="0">
                <a:latin typeface="Calibri" panose="020F0502020204030204" pitchFamily="34" charset="0"/>
                <a:cs typeface="Calibri" panose="020F0502020204030204" pitchFamily="34" charset="0"/>
              </a:rPr>
            </a:br>
            <a:endParaRPr lang="pt-BR" sz="1000" dirty="0">
              <a:latin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13" name="Espaço Reservado para Número de Slide 12"/>
          <p:cNvSpPr>
            <a:spLocks noGrp="1"/>
          </p:cNvSpPr>
          <p:nvPr>
            <p:ph type="sldNum" sz="quarter" idx="12"/>
          </p:nvPr>
        </p:nvSpPr>
        <p:spPr>
          <a:xfrm>
            <a:off x="10838563" y="6422362"/>
            <a:ext cx="683339" cy="365125"/>
          </a:xfrm>
        </p:spPr>
        <p:txBody>
          <a:bodyPr/>
          <a:lstStyle/>
          <a:p>
            <a:pPr rtl="0"/>
            <a:fld id="{5A4A7955-6230-48B4-BD8B-A7C460F75945}" type="slidenum">
              <a:rPr lang="pt-BR" noProof="0" smtClean="0">
                <a:solidFill>
                  <a:srgbClr val="002060"/>
                </a:solidFill>
              </a:rPr>
              <a:t>40</a:t>
            </a:fld>
            <a:endParaRPr lang="pt-BR" noProof="0" dirty="0">
              <a:solidFill>
                <a:srgbClr val="002060"/>
              </a:solidFill>
            </a:endParaRP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5763" y="1855742"/>
            <a:ext cx="3352800" cy="3352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661966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11154769" cy="830997"/>
          </a:xfrm>
          <a:prstGeom prst="rect">
            <a:avLst/>
          </a:prstGeom>
          <a:solidFill>
            <a:schemeClr val="bg1"/>
          </a:solidFill>
        </p:spPr>
        <p:txBody>
          <a:bodyPr wrap="square" numCol="1" spcCol="360000">
            <a:spAutoFit/>
          </a:bodyPr>
          <a:lstStyle/>
          <a:p>
            <a:endParaRPr lang="pt-BR" sz="1500" b="1" dirty="0">
              <a:solidFill>
                <a:srgbClr val="FF0000"/>
              </a:solidFill>
            </a:endParaRPr>
          </a:p>
          <a:p>
            <a:endParaRPr lang="pt-BR" sz="1500" b="1" dirty="0">
              <a:solidFill>
                <a:srgbClr val="FF0000"/>
              </a:solidFill>
            </a:endParaRPr>
          </a:p>
          <a:p>
            <a:r>
              <a:rPr lang="pt-BR" b="1" dirty="0">
                <a:solidFill>
                  <a:srgbClr val="C00000"/>
                </a:solidFill>
                <a:latin typeface="Calibri" panose="020F0502020204030204" pitchFamily="34" charset="0"/>
                <a:cs typeface="Calibri" panose="020F0502020204030204" pitchFamily="34" charset="0"/>
              </a:rPr>
              <a:t>MAPA ESTRATÉGICO x ALOCAÇÃO DE RECURSOS x INICIATIVAS ESTRATÉGICAS</a:t>
            </a:r>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grpSp>
        <p:nvGrpSpPr>
          <p:cNvPr id="7" name="Grupo 6"/>
          <p:cNvGrpSpPr/>
          <p:nvPr/>
        </p:nvGrpSpPr>
        <p:grpSpPr>
          <a:xfrm>
            <a:off x="435583" y="830997"/>
            <a:ext cx="7262151" cy="5913677"/>
            <a:chOff x="2564641" y="830997"/>
            <a:chExt cx="7262151" cy="5913677"/>
          </a:xfrm>
        </p:grpSpPr>
        <p:sp>
          <p:nvSpPr>
            <p:cNvPr id="61" name="Retângulo 60"/>
            <p:cNvSpPr/>
            <p:nvPr/>
          </p:nvSpPr>
          <p:spPr>
            <a:xfrm>
              <a:off x="2582833" y="3810760"/>
              <a:ext cx="7243959" cy="2933914"/>
            </a:xfrm>
            <a:prstGeom prst="rect">
              <a:avLst/>
            </a:prstGeom>
            <a:solidFill>
              <a:srgbClr val="FCEDAE">
                <a:alpha val="30000"/>
              </a:srgb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60" name="Retângulo 59"/>
            <p:cNvSpPr/>
            <p:nvPr/>
          </p:nvSpPr>
          <p:spPr>
            <a:xfrm>
              <a:off x="2582833" y="2726890"/>
              <a:ext cx="7243959" cy="1067136"/>
            </a:xfrm>
            <a:prstGeom prst="rect">
              <a:avLst/>
            </a:prstGeom>
            <a:solidFill>
              <a:schemeClr val="accent2">
                <a:lumMod val="20000"/>
                <a:lumOff val="80000"/>
                <a:alpha val="30000"/>
              </a:scheme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59" name="Retângulo 58"/>
            <p:cNvSpPr/>
            <p:nvPr/>
          </p:nvSpPr>
          <p:spPr>
            <a:xfrm>
              <a:off x="2582833" y="1734028"/>
              <a:ext cx="7243959" cy="969172"/>
            </a:xfrm>
            <a:prstGeom prst="rect">
              <a:avLst/>
            </a:prstGeom>
            <a:solidFill>
              <a:srgbClr val="FCEDAE">
                <a:alpha val="30000"/>
              </a:srgb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58" name="Retângulo 57"/>
            <p:cNvSpPr/>
            <p:nvPr/>
          </p:nvSpPr>
          <p:spPr>
            <a:xfrm>
              <a:off x="2582833" y="830997"/>
              <a:ext cx="7243959" cy="906142"/>
            </a:xfrm>
            <a:prstGeom prst="rect">
              <a:avLst/>
            </a:prstGeom>
            <a:solidFill>
              <a:schemeClr val="accent5">
                <a:lumMod val="20000"/>
                <a:lumOff val="80000"/>
                <a:alpha val="30000"/>
              </a:scheme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14" name="Retângulo 13"/>
            <p:cNvSpPr/>
            <p:nvPr/>
          </p:nvSpPr>
          <p:spPr>
            <a:xfrm>
              <a:off x="3859853" y="851929"/>
              <a:ext cx="785984" cy="307777"/>
            </a:xfrm>
            <a:prstGeom prst="rect">
              <a:avLst/>
            </a:prstGeom>
            <a:noFill/>
          </p:spPr>
          <p:txBody>
            <a:bodyPr wrap="none" lIns="91440" tIns="45720" rIns="91440" bIns="45720">
              <a:spAutoFit/>
            </a:bodyPr>
            <a:lstStyle/>
            <a:p>
              <a:pPr algn="ctr"/>
              <a:r>
                <a:rPr lang="pt-BR" sz="1400" b="1" cap="none" spc="0" dirty="0">
                  <a:ln w="0"/>
                  <a:solidFill>
                    <a:schemeClr val="tx1"/>
                  </a:solidFill>
                  <a:latin typeface="Calibri" panose="020F0502020204030204" pitchFamily="34" charset="0"/>
                  <a:cs typeface="Calibri" panose="020F0502020204030204" pitchFamily="34" charset="0"/>
                </a:rPr>
                <a:t>MISSÃO</a:t>
              </a:r>
            </a:p>
          </p:txBody>
        </p:sp>
        <p:sp>
          <p:nvSpPr>
            <p:cNvPr id="15" name="Retângulo 14"/>
            <p:cNvSpPr/>
            <p:nvPr/>
          </p:nvSpPr>
          <p:spPr>
            <a:xfrm>
              <a:off x="7337780" y="851929"/>
              <a:ext cx="649730" cy="307777"/>
            </a:xfrm>
            <a:prstGeom prst="rect">
              <a:avLst/>
            </a:prstGeom>
            <a:noFill/>
          </p:spPr>
          <p:txBody>
            <a:bodyPr wrap="none" lIns="91440" tIns="45720" rIns="91440" bIns="45720">
              <a:spAutoFit/>
            </a:bodyPr>
            <a:lstStyle/>
            <a:p>
              <a:pPr algn="ctr"/>
              <a:r>
                <a:rPr lang="pt-BR" sz="1400" b="1" cap="none" spc="0" dirty="0">
                  <a:ln w="0"/>
                  <a:solidFill>
                    <a:schemeClr val="tx1"/>
                  </a:solidFill>
                  <a:latin typeface="Calibri" panose="020F0502020204030204" pitchFamily="34" charset="0"/>
                  <a:cs typeface="Calibri" panose="020F0502020204030204" pitchFamily="34" charset="0"/>
                </a:rPr>
                <a:t>VISÃO</a:t>
              </a:r>
            </a:p>
          </p:txBody>
        </p:sp>
        <p:sp>
          <p:nvSpPr>
            <p:cNvPr id="16" name="Retângulo de cantos arredondados 15"/>
            <p:cNvSpPr/>
            <p:nvPr/>
          </p:nvSpPr>
          <p:spPr>
            <a:xfrm>
              <a:off x="3166280" y="1172087"/>
              <a:ext cx="2173130" cy="507954"/>
            </a:xfrm>
            <a:prstGeom prst="roundRect">
              <a:avLst/>
            </a:prstGeom>
            <a:solidFill>
              <a:schemeClr val="accent6">
                <a:lumMod val="20000"/>
                <a:lumOff val="80000"/>
              </a:schemeClr>
            </a:solidFill>
            <a:ln>
              <a:solidFill>
                <a:schemeClr val="accent6">
                  <a:lumMod val="60000"/>
                  <a:lumOff val="40000"/>
                </a:schemeClr>
              </a:solidFill>
              <a:prstDash val="dashDot"/>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latin typeface="Calibri" panose="020F0502020204030204" pitchFamily="34" charset="0"/>
                  <a:cs typeface="Calibri" panose="020F0502020204030204" pitchFamily="34" charset="0"/>
                </a:rPr>
                <a:t>Promover a Arquitetura e Urbanismo para todos</a:t>
              </a:r>
            </a:p>
          </p:txBody>
        </p:sp>
        <p:sp>
          <p:nvSpPr>
            <p:cNvPr id="17" name="Retângulo de cantos arredondados 16"/>
            <p:cNvSpPr/>
            <p:nvPr/>
          </p:nvSpPr>
          <p:spPr>
            <a:xfrm>
              <a:off x="5554633" y="1172087"/>
              <a:ext cx="4172682" cy="507954"/>
            </a:xfrm>
            <a:prstGeom prst="roundRect">
              <a:avLst/>
            </a:prstGeom>
            <a:solidFill>
              <a:schemeClr val="accent6">
                <a:lumMod val="20000"/>
                <a:lumOff val="80000"/>
              </a:schemeClr>
            </a:solidFill>
            <a:ln>
              <a:solidFill>
                <a:schemeClr val="accent6">
                  <a:lumMod val="60000"/>
                  <a:lumOff val="40000"/>
                </a:schemeClr>
              </a:solidFill>
              <a:prstDash val="dashDot"/>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latin typeface="Calibri" panose="020F0502020204030204" pitchFamily="34" charset="0"/>
                  <a:cs typeface="Calibri" panose="020F0502020204030204" pitchFamily="34" charset="0"/>
                </a:rPr>
                <a:t>Ser reconhecido como referência na defesa e fomento das boas práticas da Arquitetura e Urbanismo </a:t>
              </a:r>
            </a:p>
          </p:txBody>
        </p:sp>
        <p:sp>
          <p:nvSpPr>
            <p:cNvPr id="18" name="Retângulo de cantos arredondados 17"/>
            <p:cNvSpPr/>
            <p:nvPr/>
          </p:nvSpPr>
          <p:spPr>
            <a:xfrm>
              <a:off x="2564641" y="1832675"/>
              <a:ext cx="532263" cy="758002"/>
            </a:xfrm>
            <a:prstGeom prst="roundRect">
              <a:avLst/>
            </a:prstGeom>
            <a:ln w="19050">
              <a:solidFill>
                <a:srgbClr val="FFC000"/>
              </a:solidFill>
            </a:ln>
          </p:spPr>
          <p:style>
            <a:lnRef idx="2">
              <a:schemeClr val="dk1"/>
            </a:lnRef>
            <a:fillRef idx="1001">
              <a:schemeClr val="lt1"/>
            </a:fillRef>
            <a:effectRef idx="0">
              <a:schemeClr val="dk1"/>
            </a:effectRef>
            <a:fontRef idx="minor">
              <a:schemeClr val="dk1"/>
            </a:fontRef>
          </p:style>
          <p:txBody>
            <a:bodyPr vert="vert270" rtlCol="0" anchor="ctr"/>
            <a:lstStyle/>
            <a:p>
              <a:pPr algn="ctr"/>
              <a:r>
                <a:rPr lang="pt-BR" sz="1200" b="1" dirty="0">
                  <a:solidFill>
                    <a:schemeClr val="accent6">
                      <a:lumMod val="75000"/>
                    </a:schemeClr>
                  </a:solidFill>
                  <a:latin typeface="Calibri" panose="020F0502020204030204" pitchFamily="34" charset="0"/>
                  <a:cs typeface="Calibri" panose="020F0502020204030204" pitchFamily="34" charset="0"/>
                </a:rPr>
                <a:t>VALORES</a:t>
              </a:r>
            </a:p>
          </p:txBody>
        </p:sp>
        <p:sp>
          <p:nvSpPr>
            <p:cNvPr id="19" name="Retângulo de cantos arredondados 18"/>
            <p:cNvSpPr/>
            <p:nvPr/>
          </p:nvSpPr>
          <p:spPr>
            <a:xfrm>
              <a:off x="3166280" y="1867993"/>
              <a:ext cx="6567107" cy="687366"/>
            </a:xfrm>
            <a:prstGeom prst="roundRect">
              <a:avLst/>
            </a:prstGeom>
            <a:solidFill>
              <a:srgbClr val="F9DB59">
                <a:alpha val="43922"/>
              </a:srgbClr>
            </a:solidFill>
            <a:ln>
              <a:solidFill>
                <a:srgbClr val="FFC000"/>
              </a:solidFill>
              <a:prstDash val="dashDot"/>
            </a:ln>
          </p:spPr>
          <p:style>
            <a:lnRef idx="2">
              <a:schemeClr val="dk1"/>
            </a:lnRef>
            <a:fillRef idx="1001">
              <a:schemeClr val="lt1"/>
            </a:fillRef>
            <a:effectRef idx="0">
              <a:schemeClr val="dk1"/>
            </a:effectRef>
            <a:fontRef idx="minor">
              <a:schemeClr val="dk1"/>
            </a:fontRef>
          </p:style>
          <p:txBody>
            <a:bodyPr rtlCol="0" anchor="ctr"/>
            <a:lstStyle/>
            <a:p>
              <a:pPr algn="just"/>
              <a:r>
                <a:rPr lang="pt-BR" sz="1000" dirty="0">
                  <a:latin typeface="Calibri" panose="020F0502020204030204" pitchFamily="34" charset="0"/>
                  <a:cs typeface="Calibri" panose="020F0502020204030204" pitchFamily="34" charset="0"/>
                </a:rPr>
                <a:t>- Ética e transparência - Excelência organizacional - Comprometimento com a inovação - Unidade e integração - Democratização da informação e conhecimento - Interlocução da Arquitetura e Urbanismo na sociedade</a:t>
              </a:r>
            </a:p>
          </p:txBody>
        </p:sp>
        <p:grpSp>
          <p:nvGrpSpPr>
            <p:cNvPr id="28" name="Grupo 27"/>
            <p:cNvGrpSpPr/>
            <p:nvPr/>
          </p:nvGrpSpPr>
          <p:grpSpPr>
            <a:xfrm>
              <a:off x="3166280" y="2491529"/>
              <a:ext cx="6604377" cy="456377"/>
              <a:chOff x="1173706" y="3378646"/>
              <a:chExt cx="6604377" cy="456377"/>
            </a:xfrm>
          </p:grpSpPr>
          <p:cxnSp>
            <p:nvCxnSpPr>
              <p:cNvPr id="23" name="Conector reto 22"/>
              <p:cNvCxnSpPr/>
              <p:nvPr/>
            </p:nvCxnSpPr>
            <p:spPr>
              <a:xfrm>
                <a:off x="1173706" y="3606834"/>
                <a:ext cx="660437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4" name="Seta para baixo 23"/>
              <p:cNvSpPr/>
              <p:nvPr/>
            </p:nvSpPr>
            <p:spPr>
              <a:xfrm flipV="1">
                <a:off x="3971499" y="3378646"/>
                <a:ext cx="485760" cy="456377"/>
              </a:xfrm>
              <a:prstGeom prst="downArrow">
                <a:avLst/>
              </a:prstGeom>
              <a:solidFill>
                <a:schemeClr val="accent6">
                  <a:lumMod val="75000"/>
                </a:schemeClr>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sz="1600" dirty="0">
                  <a:latin typeface="Calibri" panose="020F0502020204030204" pitchFamily="34" charset="0"/>
                  <a:cs typeface="Calibri" panose="020F0502020204030204" pitchFamily="34" charset="0"/>
                </a:endParaRPr>
              </a:p>
            </p:txBody>
          </p:sp>
        </p:grpSp>
        <p:sp>
          <p:nvSpPr>
            <p:cNvPr id="25" name="Retângulo de cantos arredondados 24"/>
            <p:cNvSpPr/>
            <p:nvPr/>
          </p:nvSpPr>
          <p:spPr>
            <a:xfrm>
              <a:off x="2564641" y="2797779"/>
              <a:ext cx="532263" cy="922717"/>
            </a:xfrm>
            <a:prstGeom prst="roundRect">
              <a:avLst/>
            </a:prstGeom>
            <a:ln w="19050">
              <a:solidFill>
                <a:srgbClr val="92D050"/>
              </a:solidFill>
            </a:ln>
          </p:spPr>
          <p:style>
            <a:lnRef idx="2">
              <a:schemeClr val="dk1"/>
            </a:lnRef>
            <a:fillRef idx="1001">
              <a:schemeClr val="lt1"/>
            </a:fillRef>
            <a:effectRef idx="0">
              <a:schemeClr val="dk1"/>
            </a:effectRef>
            <a:fontRef idx="minor">
              <a:schemeClr val="dk1"/>
            </a:fontRef>
          </p:style>
          <p:txBody>
            <a:bodyPr vert="vert270" rtlCol="0" anchor="ctr"/>
            <a:lstStyle/>
            <a:p>
              <a:pPr algn="ctr"/>
              <a:r>
                <a:rPr lang="pt-BR" sz="1200" b="1" dirty="0">
                  <a:solidFill>
                    <a:schemeClr val="accent6">
                      <a:lumMod val="75000"/>
                    </a:schemeClr>
                  </a:solidFill>
                  <a:latin typeface="Calibri" panose="020F0502020204030204" pitchFamily="34" charset="0"/>
                  <a:cs typeface="Calibri" panose="020F0502020204030204" pitchFamily="34" charset="0"/>
                </a:rPr>
                <a:t>SOCIEDADE</a:t>
              </a:r>
            </a:p>
          </p:txBody>
        </p:sp>
        <p:sp>
          <p:nvSpPr>
            <p:cNvPr id="26" name="Retângulo de cantos arredondados 25"/>
            <p:cNvSpPr/>
            <p:nvPr/>
          </p:nvSpPr>
          <p:spPr>
            <a:xfrm>
              <a:off x="3166279" y="3013490"/>
              <a:ext cx="3016157" cy="491295"/>
            </a:xfrm>
            <a:prstGeom prst="roundRect">
              <a:avLst/>
            </a:prstGeom>
            <a:solidFill>
              <a:schemeClr val="accent2">
                <a:lumMod val="20000"/>
                <a:lumOff val="80000"/>
              </a:schemeClr>
            </a:solidFill>
            <a:ln>
              <a:solidFill>
                <a:srgbClr val="92D050"/>
              </a:solidFill>
              <a:prstDash val="dashDot"/>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latin typeface="Calibri" panose="020F0502020204030204" pitchFamily="34" charset="0"/>
                  <a:cs typeface="Calibri" panose="020F0502020204030204" pitchFamily="34" charset="0"/>
                </a:rPr>
                <a:t>Impactar significativamente o</a:t>
              </a:r>
            </a:p>
            <a:p>
              <a:pPr algn="ctr"/>
              <a:r>
                <a:rPr lang="pt-BR" sz="1000" dirty="0">
                  <a:latin typeface="Calibri" panose="020F0502020204030204" pitchFamily="34" charset="0"/>
                  <a:cs typeface="Calibri" panose="020F0502020204030204" pitchFamily="34" charset="0"/>
                </a:rPr>
                <a:t>planejamento e a gestão do território</a:t>
              </a:r>
            </a:p>
          </p:txBody>
        </p:sp>
        <p:sp>
          <p:nvSpPr>
            <p:cNvPr id="27" name="Retângulo de cantos arredondados 26"/>
            <p:cNvSpPr/>
            <p:nvPr/>
          </p:nvSpPr>
          <p:spPr>
            <a:xfrm>
              <a:off x="6406492" y="3013490"/>
              <a:ext cx="3320824" cy="491295"/>
            </a:xfrm>
            <a:prstGeom prst="roundRect">
              <a:avLst/>
            </a:prstGeom>
            <a:solidFill>
              <a:schemeClr val="accent2">
                <a:lumMod val="20000"/>
                <a:lumOff val="80000"/>
              </a:schemeClr>
            </a:solidFill>
            <a:ln>
              <a:solidFill>
                <a:srgbClr val="92D050"/>
              </a:solidFill>
              <a:prstDash val="dashDot"/>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latin typeface="Calibri" panose="020F0502020204030204" pitchFamily="34" charset="0"/>
                  <a:cs typeface="Calibri" panose="020F0502020204030204" pitchFamily="34" charset="0"/>
                </a:rPr>
                <a:t>Valorizar a Arquitetura e Urbanismo</a:t>
              </a:r>
            </a:p>
          </p:txBody>
        </p:sp>
        <p:grpSp>
          <p:nvGrpSpPr>
            <p:cNvPr id="29" name="Grupo 28"/>
            <p:cNvGrpSpPr/>
            <p:nvPr/>
          </p:nvGrpSpPr>
          <p:grpSpPr>
            <a:xfrm>
              <a:off x="3166280" y="3557218"/>
              <a:ext cx="6604377" cy="456377"/>
              <a:chOff x="1173706" y="3378646"/>
              <a:chExt cx="6604377" cy="456377"/>
            </a:xfrm>
          </p:grpSpPr>
          <p:cxnSp>
            <p:nvCxnSpPr>
              <p:cNvPr id="30" name="Conector reto 29"/>
              <p:cNvCxnSpPr/>
              <p:nvPr/>
            </p:nvCxnSpPr>
            <p:spPr>
              <a:xfrm>
                <a:off x="1173706" y="3606834"/>
                <a:ext cx="660437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1" name="Seta para baixo 30"/>
              <p:cNvSpPr/>
              <p:nvPr/>
            </p:nvSpPr>
            <p:spPr>
              <a:xfrm flipV="1">
                <a:off x="3971499" y="3378646"/>
                <a:ext cx="485760" cy="456377"/>
              </a:xfrm>
              <a:prstGeom prst="downArrow">
                <a:avLst/>
              </a:prstGeom>
              <a:solidFill>
                <a:schemeClr val="accent6">
                  <a:lumMod val="75000"/>
                </a:schemeClr>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sz="1600" dirty="0">
                  <a:latin typeface="Calibri" panose="020F0502020204030204" pitchFamily="34" charset="0"/>
                  <a:cs typeface="Calibri" panose="020F0502020204030204" pitchFamily="34" charset="0"/>
                </a:endParaRPr>
              </a:p>
            </p:txBody>
          </p:sp>
        </p:grpSp>
        <p:sp>
          <p:nvSpPr>
            <p:cNvPr id="32" name="Retângulo de cantos arredondados 31"/>
            <p:cNvSpPr/>
            <p:nvPr/>
          </p:nvSpPr>
          <p:spPr>
            <a:xfrm>
              <a:off x="2564641" y="3908237"/>
              <a:ext cx="532263" cy="2813241"/>
            </a:xfrm>
            <a:prstGeom prst="roundRect">
              <a:avLst/>
            </a:prstGeom>
            <a:ln w="19050">
              <a:solidFill>
                <a:srgbClr val="FFC000"/>
              </a:solidFill>
            </a:ln>
          </p:spPr>
          <p:style>
            <a:lnRef idx="2">
              <a:schemeClr val="dk1"/>
            </a:lnRef>
            <a:fillRef idx="1001">
              <a:schemeClr val="lt1"/>
            </a:fillRef>
            <a:effectRef idx="0">
              <a:schemeClr val="dk1"/>
            </a:effectRef>
            <a:fontRef idx="minor">
              <a:schemeClr val="dk1"/>
            </a:fontRef>
          </p:style>
          <p:txBody>
            <a:bodyPr vert="vert270" rtlCol="0" anchor="ctr"/>
            <a:lstStyle/>
            <a:p>
              <a:pPr algn="ctr"/>
              <a:r>
                <a:rPr lang="pt-BR" sz="1400" b="1" dirty="0">
                  <a:solidFill>
                    <a:schemeClr val="accent6">
                      <a:lumMod val="75000"/>
                    </a:schemeClr>
                  </a:solidFill>
                  <a:latin typeface="Calibri" panose="020F0502020204030204" pitchFamily="34" charset="0"/>
                  <a:cs typeface="Calibri" panose="020F0502020204030204" pitchFamily="34" charset="0"/>
                </a:rPr>
                <a:t>PROCESSOS INTERNOS</a:t>
              </a:r>
            </a:p>
          </p:txBody>
        </p:sp>
        <p:sp>
          <p:nvSpPr>
            <p:cNvPr id="33" name="Retângulo 32"/>
            <p:cNvSpPr/>
            <p:nvPr/>
          </p:nvSpPr>
          <p:spPr>
            <a:xfrm>
              <a:off x="3216077" y="3975042"/>
              <a:ext cx="2093458" cy="307777"/>
            </a:xfrm>
            <a:prstGeom prst="rect">
              <a:avLst/>
            </a:prstGeom>
            <a:noFill/>
          </p:spPr>
          <p:txBody>
            <a:bodyPr wrap="none" lIns="91440" tIns="45720" rIns="91440" bIns="45720">
              <a:spAutoFit/>
            </a:bodyPr>
            <a:lstStyle/>
            <a:p>
              <a:pPr algn="ctr"/>
              <a:r>
                <a:rPr lang="pt-BR" sz="1400" b="1" cap="none" spc="0" dirty="0">
                  <a:ln w="0"/>
                  <a:solidFill>
                    <a:srgbClr val="CC3300"/>
                  </a:solidFill>
                  <a:latin typeface="Calibri" panose="020F0502020204030204" pitchFamily="34" charset="0"/>
                  <a:cs typeface="Calibri" panose="020F0502020204030204" pitchFamily="34" charset="0"/>
                </a:rPr>
                <a:t>Excelência Organizacional</a:t>
              </a:r>
            </a:p>
          </p:txBody>
        </p:sp>
        <p:grpSp>
          <p:nvGrpSpPr>
            <p:cNvPr id="48" name="Grupo 47"/>
            <p:cNvGrpSpPr/>
            <p:nvPr/>
          </p:nvGrpSpPr>
          <p:grpSpPr>
            <a:xfrm>
              <a:off x="3176241" y="4321434"/>
              <a:ext cx="2236206" cy="2104680"/>
              <a:chOff x="1157782" y="4321434"/>
              <a:chExt cx="2236206" cy="2104680"/>
            </a:xfrm>
          </p:grpSpPr>
          <p:sp>
            <p:nvSpPr>
              <p:cNvPr id="34" name="Retângulo de cantos arredondados 33"/>
              <p:cNvSpPr/>
              <p:nvPr/>
            </p:nvSpPr>
            <p:spPr>
              <a:xfrm>
                <a:off x="1157782" y="4321434"/>
                <a:ext cx="2173131" cy="693286"/>
              </a:xfrm>
              <a:prstGeom prst="roundRect">
                <a:avLst/>
              </a:prstGeom>
              <a:solidFill>
                <a:srgbClr val="FFC000"/>
              </a:solidFill>
              <a:ln>
                <a:solidFill>
                  <a:srgbClr val="FF9900"/>
                </a:solidFill>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Tornar a fiscalização um vetor de melhoria do exercício da Arquitetura e Urbanismo      </a:t>
                </a:r>
              </a:p>
            </p:txBody>
          </p:sp>
          <p:sp>
            <p:nvSpPr>
              <p:cNvPr id="35" name="Retângulo de cantos arredondados 34"/>
              <p:cNvSpPr/>
              <p:nvPr/>
            </p:nvSpPr>
            <p:spPr>
              <a:xfrm>
                <a:off x="1157782" y="5090300"/>
                <a:ext cx="2236206" cy="661697"/>
              </a:xfrm>
              <a:prstGeom prst="roundRect">
                <a:avLst/>
              </a:prstGeom>
              <a:solidFill>
                <a:srgbClr val="92D050"/>
              </a:solidFill>
              <a:ln>
                <a:solidFill>
                  <a:srgbClr val="92D050"/>
                </a:solidFill>
              </a:ln>
            </p:spPr>
            <p:style>
              <a:lnRef idx="2">
                <a:schemeClr val="dk1"/>
              </a:lnRef>
              <a:fillRef idx="1001">
                <a:schemeClr val="lt1"/>
              </a:fillRef>
              <a:effectRef idx="0">
                <a:schemeClr val="dk1"/>
              </a:effectRef>
              <a:fontRef idx="minor">
                <a:schemeClr val="dk1"/>
              </a:fontRef>
            </p:style>
            <p:txBody>
              <a:bodyPr rtlCol="0" anchor="ctr"/>
              <a:lstStyle/>
              <a:p>
                <a:pPr algn="just"/>
                <a:r>
                  <a:rPr lang="pt-BR" sz="1050" dirty="0">
                    <a:latin typeface="Calibri" panose="020F0502020204030204" pitchFamily="34" charset="0"/>
                    <a:cs typeface="Calibri" panose="020F0502020204030204" pitchFamily="34" charset="0"/>
                  </a:rPr>
                  <a:t>Assegurar a eficácia no atendimento e no     relacionamento com os arquitetos e urbanistas e a sociedade</a:t>
                </a:r>
              </a:p>
            </p:txBody>
          </p:sp>
          <p:sp>
            <p:nvSpPr>
              <p:cNvPr id="38" name="Retângulo de cantos arredondados 37"/>
              <p:cNvSpPr/>
              <p:nvPr/>
            </p:nvSpPr>
            <p:spPr>
              <a:xfrm>
                <a:off x="1157782" y="5795998"/>
                <a:ext cx="2173131" cy="630116"/>
              </a:xfrm>
              <a:prstGeom prst="roundRect">
                <a:avLst/>
              </a:prstGeom>
              <a:solidFill>
                <a:schemeClr val="bg1"/>
              </a:solidFill>
              <a:ln>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Estimular o conhecimento, o uso de processos criativos e a difusão das melhores práticas em Arquitetura e Urbanismo</a:t>
                </a:r>
              </a:p>
            </p:txBody>
          </p:sp>
        </p:grpSp>
        <p:grpSp>
          <p:nvGrpSpPr>
            <p:cNvPr id="41" name="Grupo 40"/>
            <p:cNvGrpSpPr/>
            <p:nvPr/>
          </p:nvGrpSpPr>
          <p:grpSpPr>
            <a:xfrm>
              <a:off x="4035617" y="6424043"/>
              <a:ext cx="4865703" cy="307777"/>
              <a:chOff x="1854509" y="6424043"/>
              <a:chExt cx="4865703" cy="307777"/>
            </a:xfrm>
          </p:grpSpPr>
          <p:sp>
            <p:nvSpPr>
              <p:cNvPr id="39" name="Retângulo 38"/>
              <p:cNvSpPr/>
              <p:nvPr/>
            </p:nvSpPr>
            <p:spPr>
              <a:xfrm>
                <a:off x="1854509" y="6424043"/>
                <a:ext cx="2466933" cy="307777"/>
              </a:xfrm>
              <a:prstGeom prst="rect">
                <a:avLst/>
              </a:prstGeom>
            </p:spPr>
            <p:txBody>
              <a:bodyPr wrap="square">
                <a:spAutoFit/>
              </a:bodyPr>
              <a:lstStyle/>
              <a:p>
                <a:r>
                  <a:rPr lang="pt-BR" sz="1400" b="1" dirty="0">
                    <a:solidFill>
                      <a:srgbClr val="EF7D08"/>
                    </a:solidFill>
                    <a:latin typeface="Calibri" panose="020F0502020204030204" pitchFamily="34" charset="0"/>
                    <a:cs typeface="Calibri" panose="020F0502020204030204" pitchFamily="34" charset="0"/>
                  </a:rPr>
                  <a:t>Objetivos Nacionais</a:t>
                </a:r>
                <a:r>
                  <a:rPr lang="pt-BR" sz="1400" b="1" dirty="0">
                    <a:latin typeface="Calibri" panose="020F0502020204030204" pitchFamily="34" charset="0"/>
                    <a:cs typeface="Calibri" panose="020F0502020204030204" pitchFamily="34" charset="0"/>
                  </a:rPr>
                  <a:t> </a:t>
                </a:r>
                <a:r>
                  <a:rPr lang="pt-BR" sz="1400" b="1" dirty="0">
                    <a:solidFill>
                      <a:srgbClr val="FFC000"/>
                    </a:solidFill>
                    <a:latin typeface="Calibri" panose="020F0502020204030204" pitchFamily="34" charset="0"/>
                    <a:cs typeface="Calibri" panose="020F0502020204030204" pitchFamily="34" charset="0"/>
                  </a:rPr>
                  <a:t>-</a:t>
                </a:r>
              </a:p>
            </p:txBody>
          </p:sp>
          <p:sp>
            <p:nvSpPr>
              <p:cNvPr id="40" name="Retângulo 39"/>
              <p:cNvSpPr/>
              <p:nvPr/>
            </p:nvSpPr>
            <p:spPr>
              <a:xfrm>
                <a:off x="4253279" y="6424043"/>
                <a:ext cx="2466933" cy="307777"/>
              </a:xfrm>
              <a:prstGeom prst="rect">
                <a:avLst/>
              </a:prstGeom>
            </p:spPr>
            <p:txBody>
              <a:bodyPr wrap="square">
                <a:spAutoFit/>
              </a:bodyPr>
              <a:lstStyle/>
              <a:p>
                <a:r>
                  <a:rPr lang="pt-BR" sz="1400" b="1" dirty="0">
                    <a:solidFill>
                      <a:srgbClr val="92D050"/>
                    </a:solidFill>
                    <a:latin typeface="Calibri" panose="020F0502020204030204" pitchFamily="34" charset="0"/>
                    <a:cs typeface="Calibri" panose="020F0502020204030204" pitchFamily="34" charset="0"/>
                  </a:rPr>
                  <a:t>Objetivos Locais-</a:t>
                </a:r>
              </a:p>
            </p:txBody>
          </p:sp>
        </p:grpSp>
        <p:grpSp>
          <p:nvGrpSpPr>
            <p:cNvPr id="50" name="Grupo 49"/>
            <p:cNvGrpSpPr/>
            <p:nvPr/>
          </p:nvGrpSpPr>
          <p:grpSpPr>
            <a:xfrm>
              <a:off x="5412447" y="3975042"/>
              <a:ext cx="2173131" cy="2425311"/>
              <a:chOff x="3419873" y="3975042"/>
              <a:chExt cx="2173131" cy="2425311"/>
            </a:xfrm>
          </p:grpSpPr>
          <p:sp>
            <p:nvSpPr>
              <p:cNvPr id="36" name="Retângulo 35"/>
              <p:cNvSpPr/>
              <p:nvPr/>
            </p:nvSpPr>
            <p:spPr>
              <a:xfrm>
                <a:off x="3568073" y="3975042"/>
                <a:ext cx="1876731" cy="307777"/>
              </a:xfrm>
              <a:prstGeom prst="rect">
                <a:avLst/>
              </a:prstGeom>
              <a:noFill/>
            </p:spPr>
            <p:txBody>
              <a:bodyPr wrap="none" lIns="91440" tIns="45720" rIns="91440" bIns="45720">
                <a:spAutoFit/>
              </a:bodyPr>
              <a:lstStyle/>
              <a:p>
                <a:pPr algn="ctr"/>
                <a:r>
                  <a:rPr lang="pt-BR" sz="1400" b="1" dirty="0">
                    <a:ln w="0"/>
                    <a:solidFill>
                      <a:srgbClr val="CC3300"/>
                    </a:solidFill>
                    <a:latin typeface="Calibri" panose="020F0502020204030204" pitchFamily="34" charset="0"/>
                    <a:cs typeface="Calibri" panose="020F0502020204030204" pitchFamily="34" charset="0"/>
                  </a:rPr>
                  <a:t>Relações Institucionais</a:t>
                </a:r>
                <a:endParaRPr lang="pt-BR" sz="1400" b="1" cap="none" spc="0" dirty="0">
                  <a:ln w="0"/>
                  <a:solidFill>
                    <a:srgbClr val="CC3300"/>
                  </a:solidFill>
                  <a:latin typeface="Calibri" panose="020F0502020204030204" pitchFamily="34" charset="0"/>
                  <a:cs typeface="Calibri" panose="020F0502020204030204" pitchFamily="34" charset="0"/>
                </a:endParaRPr>
              </a:p>
            </p:txBody>
          </p:sp>
          <p:grpSp>
            <p:nvGrpSpPr>
              <p:cNvPr id="49" name="Grupo 48"/>
              <p:cNvGrpSpPr/>
              <p:nvPr/>
            </p:nvGrpSpPr>
            <p:grpSpPr>
              <a:xfrm>
                <a:off x="3419873" y="4295673"/>
                <a:ext cx="2173131" cy="2104680"/>
                <a:chOff x="3419873" y="4295673"/>
                <a:chExt cx="2173131" cy="2104680"/>
              </a:xfrm>
            </p:grpSpPr>
            <p:sp>
              <p:nvSpPr>
                <p:cNvPr id="42" name="Retângulo de cantos arredondados 41"/>
                <p:cNvSpPr/>
                <p:nvPr/>
              </p:nvSpPr>
              <p:spPr>
                <a:xfrm>
                  <a:off x="3419873" y="4295673"/>
                  <a:ext cx="2173131" cy="693286"/>
                </a:xfrm>
                <a:prstGeom prst="roundRect">
                  <a:avLst/>
                </a:prstGeom>
                <a:solidFill>
                  <a:schemeClr val="bg1"/>
                </a:solidFill>
                <a:ln>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Influenciar as diretrizes do ensino de Arquitetura e Urbanismo e sua formação continuada</a:t>
                  </a:r>
                </a:p>
              </p:txBody>
            </p:sp>
            <p:sp>
              <p:nvSpPr>
                <p:cNvPr id="43" name="Retângulo de cantos arredondados 42"/>
                <p:cNvSpPr/>
                <p:nvPr/>
              </p:nvSpPr>
              <p:spPr>
                <a:xfrm>
                  <a:off x="3419873" y="5064540"/>
                  <a:ext cx="2173131" cy="630116"/>
                </a:xfrm>
                <a:prstGeom prst="roundRect">
                  <a:avLst/>
                </a:prstGeom>
                <a:solidFill>
                  <a:schemeClr val="bg1"/>
                </a:solidFill>
                <a:ln>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Garantir a participação dos arquitetos e urbanistas no planejamento territorial e na gestão urbana</a:t>
                  </a:r>
                </a:p>
              </p:txBody>
            </p:sp>
            <p:sp>
              <p:nvSpPr>
                <p:cNvPr id="44" name="Retângulo de cantos arredondados 43"/>
                <p:cNvSpPr/>
                <p:nvPr/>
              </p:nvSpPr>
              <p:spPr>
                <a:xfrm>
                  <a:off x="3419873" y="5770237"/>
                  <a:ext cx="2173131" cy="630116"/>
                </a:xfrm>
                <a:prstGeom prst="roundRect">
                  <a:avLst/>
                </a:prstGeom>
                <a:solidFill>
                  <a:srgbClr val="FFC000"/>
                </a:solidFill>
                <a:ln w="12700">
                  <a:solidFill>
                    <a:srgbClr val="FFC0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Estimular a produção da Arquitetura e Urbanismo como política de Estado</a:t>
                  </a:r>
                </a:p>
              </p:txBody>
            </p:sp>
          </p:grpSp>
        </p:grpSp>
        <p:grpSp>
          <p:nvGrpSpPr>
            <p:cNvPr id="51" name="Grupo 50"/>
            <p:cNvGrpSpPr/>
            <p:nvPr/>
          </p:nvGrpSpPr>
          <p:grpSpPr>
            <a:xfrm>
              <a:off x="7635469" y="3975042"/>
              <a:ext cx="2173131" cy="2436147"/>
              <a:chOff x="5642895" y="3975042"/>
              <a:chExt cx="2173131" cy="2436147"/>
            </a:xfrm>
          </p:grpSpPr>
          <p:sp>
            <p:nvSpPr>
              <p:cNvPr id="37" name="Retângulo 36"/>
              <p:cNvSpPr/>
              <p:nvPr/>
            </p:nvSpPr>
            <p:spPr>
              <a:xfrm>
                <a:off x="5682731" y="3975042"/>
                <a:ext cx="2093458" cy="307777"/>
              </a:xfrm>
              <a:prstGeom prst="rect">
                <a:avLst/>
              </a:prstGeom>
              <a:noFill/>
            </p:spPr>
            <p:txBody>
              <a:bodyPr wrap="none" lIns="91440" tIns="45720" rIns="91440" bIns="45720">
                <a:spAutoFit/>
              </a:bodyPr>
              <a:lstStyle/>
              <a:p>
                <a:pPr algn="ctr"/>
                <a:r>
                  <a:rPr lang="pt-BR" sz="1400" b="1" dirty="0">
                    <a:ln w="0"/>
                    <a:solidFill>
                      <a:srgbClr val="CC3300"/>
                    </a:solidFill>
                    <a:latin typeface="Calibri" panose="020F0502020204030204" pitchFamily="34" charset="0"/>
                    <a:cs typeface="Calibri" panose="020F0502020204030204" pitchFamily="34" charset="0"/>
                  </a:rPr>
                  <a:t>Relação com a Sociedade</a:t>
                </a:r>
                <a:endParaRPr lang="pt-BR" sz="1400" b="1" cap="none" spc="0" dirty="0">
                  <a:ln w="0"/>
                  <a:solidFill>
                    <a:srgbClr val="CC3300"/>
                  </a:solidFill>
                  <a:latin typeface="Calibri" panose="020F0502020204030204" pitchFamily="34" charset="0"/>
                  <a:cs typeface="Calibri" panose="020F0502020204030204" pitchFamily="34" charset="0"/>
                </a:endParaRPr>
              </a:p>
            </p:txBody>
          </p:sp>
          <p:sp>
            <p:nvSpPr>
              <p:cNvPr id="45" name="Retângulo de cantos arredondados 44"/>
              <p:cNvSpPr/>
              <p:nvPr/>
            </p:nvSpPr>
            <p:spPr>
              <a:xfrm>
                <a:off x="5642895" y="4306509"/>
                <a:ext cx="2173131" cy="693286"/>
              </a:xfrm>
              <a:prstGeom prst="roundRect">
                <a:avLst/>
              </a:prstGeom>
              <a:solidFill>
                <a:srgbClr val="92D050"/>
              </a:solidFill>
              <a:ln>
                <a:solidFill>
                  <a:srgbClr val="92D050"/>
                </a:solidFill>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Assegurar a eficácia no relacionamento e comunicação com a sociedade</a:t>
                </a:r>
              </a:p>
            </p:txBody>
          </p:sp>
          <p:sp>
            <p:nvSpPr>
              <p:cNvPr id="46" name="Retângulo de cantos arredondados 45"/>
              <p:cNvSpPr/>
              <p:nvPr/>
            </p:nvSpPr>
            <p:spPr>
              <a:xfrm>
                <a:off x="5642895" y="5075376"/>
                <a:ext cx="2173131" cy="630116"/>
              </a:xfrm>
              <a:prstGeom prst="roundRect">
                <a:avLst/>
              </a:prstGeom>
              <a:noFill/>
              <a:ln>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Promover o exercício ético e qualificado da profissão</a:t>
                </a:r>
              </a:p>
            </p:txBody>
          </p:sp>
          <p:sp>
            <p:nvSpPr>
              <p:cNvPr id="47" name="Retângulo de cantos arredondados 46"/>
              <p:cNvSpPr/>
              <p:nvPr/>
            </p:nvSpPr>
            <p:spPr>
              <a:xfrm>
                <a:off x="5642895" y="5781073"/>
                <a:ext cx="2173131" cy="630116"/>
              </a:xfrm>
              <a:prstGeom prst="roundRect">
                <a:avLst/>
              </a:prstGeom>
              <a:solidFill>
                <a:srgbClr val="FFC000"/>
              </a:solidFill>
              <a:ln w="12700">
                <a:solidFill>
                  <a:srgbClr val="FFFFFF"/>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Fomentar o acesso da sociedade à Arquitetura e Urbanismo</a:t>
                </a:r>
              </a:p>
            </p:txBody>
          </p:sp>
        </p:grpSp>
      </p:grpSp>
      <p:sp>
        <p:nvSpPr>
          <p:cNvPr id="53" name="Retângulo 52"/>
          <p:cNvSpPr/>
          <p:nvPr/>
        </p:nvSpPr>
        <p:spPr>
          <a:xfrm>
            <a:off x="9381952" y="2198876"/>
            <a:ext cx="1097823"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QTD. INICIATIVAS</a:t>
            </a:r>
          </a:p>
          <a:p>
            <a:pPr algn="ctr"/>
            <a:r>
              <a:rPr lang="pt-BR" sz="1000" dirty="0">
                <a:latin typeface="Calibri" panose="020F0502020204030204" pitchFamily="34" charset="0"/>
                <a:cs typeface="Calibri" panose="020F0502020204030204" pitchFamily="34" charset="0"/>
              </a:rPr>
              <a:t>3</a:t>
            </a:r>
          </a:p>
        </p:txBody>
      </p:sp>
      <p:sp>
        <p:nvSpPr>
          <p:cNvPr id="54" name="Retângulo 53"/>
          <p:cNvSpPr/>
          <p:nvPr/>
        </p:nvSpPr>
        <p:spPr>
          <a:xfrm>
            <a:off x="10624472" y="2198876"/>
            <a:ext cx="1131935"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LIMITE PREVISTO</a:t>
            </a:r>
          </a:p>
          <a:p>
            <a:pPr algn="ctr"/>
            <a:r>
              <a:rPr lang="pt-BR" sz="1000" dirty="0" smtClean="0">
                <a:latin typeface="Calibri" panose="020F0502020204030204" pitchFamily="34" charset="0"/>
                <a:cs typeface="Calibri" panose="020F0502020204030204" pitchFamily="34" charset="0"/>
              </a:rPr>
              <a:t>26,4% </a:t>
            </a:r>
            <a:r>
              <a:rPr lang="pt-BR" sz="1000" dirty="0">
                <a:latin typeface="Calibri" panose="020F0502020204030204" pitchFamily="34" charset="0"/>
                <a:cs typeface="Calibri" panose="020F0502020204030204" pitchFamily="34" charset="0"/>
              </a:rPr>
              <a:t>da RAL*</a:t>
            </a:r>
          </a:p>
        </p:txBody>
      </p:sp>
      <p:sp>
        <p:nvSpPr>
          <p:cNvPr id="62" name="Retângulo 61"/>
          <p:cNvSpPr/>
          <p:nvPr/>
        </p:nvSpPr>
        <p:spPr>
          <a:xfrm>
            <a:off x="9381952" y="3047312"/>
            <a:ext cx="1097823"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QTD. INICIATIVAS</a:t>
            </a:r>
          </a:p>
          <a:p>
            <a:pPr algn="ctr"/>
            <a:r>
              <a:rPr lang="pt-BR" sz="1000" dirty="0">
                <a:latin typeface="Calibri" panose="020F0502020204030204" pitchFamily="34" charset="0"/>
                <a:cs typeface="Calibri" panose="020F0502020204030204" pitchFamily="34" charset="0"/>
              </a:rPr>
              <a:t>2</a:t>
            </a:r>
          </a:p>
        </p:txBody>
      </p:sp>
      <p:sp>
        <p:nvSpPr>
          <p:cNvPr id="63" name="Retângulo 62"/>
          <p:cNvSpPr/>
          <p:nvPr/>
        </p:nvSpPr>
        <p:spPr>
          <a:xfrm>
            <a:off x="10623336" y="3047312"/>
            <a:ext cx="1134207"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LIMITE PREVISTO</a:t>
            </a:r>
          </a:p>
          <a:p>
            <a:pPr algn="ctr"/>
            <a:r>
              <a:rPr lang="pt-BR" sz="1000" dirty="0" smtClean="0">
                <a:latin typeface="Calibri" panose="020F0502020204030204" pitchFamily="34" charset="0"/>
                <a:cs typeface="Calibri" panose="020F0502020204030204" pitchFamily="34" charset="0"/>
              </a:rPr>
              <a:t>11,8% </a:t>
            </a:r>
            <a:r>
              <a:rPr lang="pt-BR" sz="1000" dirty="0">
                <a:latin typeface="Calibri" panose="020F0502020204030204" pitchFamily="34" charset="0"/>
                <a:cs typeface="Calibri" panose="020F0502020204030204" pitchFamily="34" charset="0"/>
              </a:rPr>
              <a:t>da RAL*</a:t>
            </a:r>
          </a:p>
        </p:txBody>
      </p:sp>
      <p:sp>
        <p:nvSpPr>
          <p:cNvPr id="12" name="Retângulo 11"/>
          <p:cNvSpPr/>
          <p:nvPr/>
        </p:nvSpPr>
        <p:spPr>
          <a:xfrm>
            <a:off x="7905748" y="6096131"/>
            <a:ext cx="3865008" cy="369332"/>
          </a:xfrm>
          <a:prstGeom prst="rect">
            <a:avLst/>
          </a:prstGeom>
        </p:spPr>
        <p:txBody>
          <a:bodyPr wrap="square">
            <a:spAutoFit/>
          </a:bodyPr>
          <a:lstStyle/>
          <a:p>
            <a:r>
              <a:rPr lang="pt-BR" sz="900" dirty="0">
                <a:solidFill>
                  <a:srgbClr val="706F6F"/>
                </a:solidFill>
                <a:latin typeface="Calibri" panose="020F0502020204030204" pitchFamily="34" charset="0"/>
                <a:cs typeface="Calibri" panose="020F0502020204030204" pitchFamily="34" charset="0"/>
              </a:rPr>
              <a:t>*RAL – Receita de Arrecadação Líquida. ** FP – Folha de Pagamento</a:t>
            </a:r>
            <a:r>
              <a:rPr lang="pt-BR" dirty="0">
                <a:latin typeface="Calibri" panose="020F0502020204030204" pitchFamily="34" charset="0"/>
                <a:cs typeface="Calibri" panose="020F0502020204030204" pitchFamily="34" charset="0"/>
              </a:rPr>
              <a:t> </a:t>
            </a:r>
          </a:p>
        </p:txBody>
      </p:sp>
      <p:sp>
        <p:nvSpPr>
          <p:cNvPr id="66" name="Retângulo 65"/>
          <p:cNvSpPr/>
          <p:nvPr/>
        </p:nvSpPr>
        <p:spPr>
          <a:xfrm>
            <a:off x="9381952" y="3909394"/>
            <a:ext cx="1097823"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QTD. INICIATIVAS</a:t>
            </a:r>
          </a:p>
          <a:p>
            <a:pPr algn="ctr"/>
            <a:r>
              <a:rPr lang="pt-BR" sz="1000" dirty="0">
                <a:latin typeface="Calibri" panose="020F0502020204030204" pitchFamily="34" charset="0"/>
                <a:cs typeface="Calibri" panose="020F0502020204030204" pitchFamily="34" charset="0"/>
              </a:rPr>
              <a:t>1</a:t>
            </a:r>
          </a:p>
        </p:txBody>
      </p:sp>
      <p:sp>
        <p:nvSpPr>
          <p:cNvPr id="67" name="Retângulo 66"/>
          <p:cNvSpPr/>
          <p:nvPr/>
        </p:nvSpPr>
        <p:spPr>
          <a:xfrm>
            <a:off x="10624472" y="3909394"/>
            <a:ext cx="1131935"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LIMITE PREVISTO</a:t>
            </a:r>
          </a:p>
          <a:p>
            <a:pPr algn="ctr"/>
            <a:r>
              <a:rPr lang="pt-BR" sz="1000" dirty="0" smtClean="0">
                <a:latin typeface="Calibri" panose="020F0502020204030204" pitchFamily="34" charset="0"/>
                <a:cs typeface="Calibri" panose="020F0502020204030204" pitchFamily="34" charset="0"/>
              </a:rPr>
              <a:t>3,9% </a:t>
            </a:r>
            <a:r>
              <a:rPr lang="pt-BR" sz="1000" dirty="0">
                <a:latin typeface="Calibri" panose="020F0502020204030204" pitchFamily="34" charset="0"/>
                <a:cs typeface="Calibri" panose="020F0502020204030204" pitchFamily="34" charset="0"/>
              </a:rPr>
              <a:t>da RAL*</a:t>
            </a:r>
          </a:p>
        </p:txBody>
      </p:sp>
      <p:sp>
        <p:nvSpPr>
          <p:cNvPr id="70" name="Retângulo 69"/>
          <p:cNvSpPr/>
          <p:nvPr/>
        </p:nvSpPr>
        <p:spPr>
          <a:xfrm>
            <a:off x="9381379" y="4731367"/>
            <a:ext cx="1098968"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QTD. INICIATIVAS</a:t>
            </a:r>
          </a:p>
          <a:p>
            <a:pPr algn="ctr"/>
            <a:r>
              <a:rPr lang="pt-BR" sz="1000" dirty="0">
                <a:latin typeface="Calibri" panose="020F0502020204030204" pitchFamily="34" charset="0"/>
                <a:cs typeface="Calibri" panose="020F0502020204030204" pitchFamily="34" charset="0"/>
              </a:rPr>
              <a:t>1</a:t>
            </a:r>
          </a:p>
        </p:txBody>
      </p:sp>
      <p:sp>
        <p:nvSpPr>
          <p:cNvPr id="71" name="Retângulo 70"/>
          <p:cNvSpPr/>
          <p:nvPr/>
        </p:nvSpPr>
        <p:spPr>
          <a:xfrm>
            <a:off x="10624472" y="4771480"/>
            <a:ext cx="1131935"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LIMITE PREVISTO</a:t>
            </a:r>
          </a:p>
          <a:p>
            <a:pPr algn="ctr"/>
            <a:r>
              <a:rPr lang="pt-BR" sz="1000" dirty="0" smtClean="0">
                <a:latin typeface="Calibri" panose="020F0502020204030204" pitchFamily="34" charset="0"/>
                <a:cs typeface="Calibri" panose="020F0502020204030204" pitchFamily="34" charset="0"/>
              </a:rPr>
              <a:t>1,3% </a:t>
            </a:r>
            <a:r>
              <a:rPr lang="pt-BR" sz="1000" dirty="0">
                <a:latin typeface="Calibri" panose="020F0502020204030204" pitchFamily="34" charset="0"/>
                <a:cs typeface="Calibri" panose="020F0502020204030204" pitchFamily="34" charset="0"/>
              </a:rPr>
              <a:t>da RAL*</a:t>
            </a:r>
          </a:p>
        </p:txBody>
      </p:sp>
      <p:sp>
        <p:nvSpPr>
          <p:cNvPr id="74" name="Retângulo 73"/>
          <p:cNvSpPr/>
          <p:nvPr/>
        </p:nvSpPr>
        <p:spPr>
          <a:xfrm>
            <a:off x="9393173" y="5660866"/>
            <a:ext cx="1075380"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QTD. INICIATIVAS</a:t>
            </a:r>
          </a:p>
          <a:p>
            <a:pPr algn="ctr"/>
            <a:r>
              <a:rPr lang="pt-BR" sz="1000" dirty="0">
                <a:latin typeface="Calibri" panose="020F0502020204030204" pitchFamily="34" charset="0"/>
                <a:cs typeface="Calibri" panose="020F0502020204030204" pitchFamily="34" charset="0"/>
              </a:rPr>
              <a:t>2</a:t>
            </a:r>
          </a:p>
        </p:txBody>
      </p:sp>
      <p:sp>
        <p:nvSpPr>
          <p:cNvPr id="75" name="Retângulo 74"/>
          <p:cNvSpPr/>
          <p:nvPr/>
        </p:nvSpPr>
        <p:spPr>
          <a:xfrm>
            <a:off x="10635670" y="5660866"/>
            <a:ext cx="1109538"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LIMITE PREVISTO</a:t>
            </a:r>
          </a:p>
          <a:p>
            <a:pPr algn="ctr"/>
            <a:r>
              <a:rPr lang="pt-BR" sz="1000" dirty="0" smtClean="0">
                <a:latin typeface="Calibri" panose="020F0502020204030204" pitchFamily="34" charset="0"/>
                <a:cs typeface="Calibri" panose="020F0502020204030204" pitchFamily="34" charset="0"/>
              </a:rPr>
              <a:t>15,7% </a:t>
            </a:r>
            <a:r>
              <a:rPr lang="pt-BR" sz="1000" dirty="0">
                <a:latin typeface="Calibri" panose="020F0502020204030204" pitchFamily="34" charset="0"/>
                <a:cs typeface="Calibri" panose="020F0502020204030204" pitchFamily="34" charset="0"/>
              </a:rPr>
              <a:t>da RAL*</a:t>
            </a:r>
          </a:p>
        </p:txBody>
      </p:sp>
      <p:sp>
        <p:nvSpPr>
          <p:cNvPr id="52" name="Retângulo 51"/>
          <p:cNvSpPr/>
          <p:nvPr/>
        </p:nvSpPr>
        <p:spPr>
          <a:xfrm>
            <a:off x="7712455" y="1891433"/>
            <a:ext cx="1018227" cy="261610"/>
          </a:xfrm>
          <a:prstGeom prst="rect">
            <a:avLst/>
          </a:prstGeom>
          <a:noFill/>
        </p:spPr>
        <p:txBody>
          <a:bodyPr wrap="none" lIns="91440" tIns="45720" rIns="91440" bIns="45720">
            <a:spAutoFit/>
          </a:bodyPr>
          <a:lstStyle/>
          <a:p>
            <a:pPr algn="ctr"/>
            <a:r>
              <a:rPr lang="pt-BR" sz="1100" b="1" cap="none" spc="0" dirty="0">
                <a:ln w="0"/>
                <a:solidFill>
                  <a:schemeClr val="accent6">
                    <a:lumMod val="75000"/>
                  </a:schemeClr>
                </a:solidFill>
                <a:latin typeface="Calibri" panose="020F0502020204030204" pitchFamily="34" charset="0"/>
                <a:cs typeface="Calibri" panose="020F0502020204030204" pitchFamily="34" charset="0"/>
              </a:rPr>
              <a:t>FISCALIZAÇÃO</a:t>
            </a:r>
          </a:p>
        </p:txBody>
      </p:sp>
      <p:sp>
        <p:nvSpPr>
          <p:cNvPr id="8" name="Retângulo 7"/>
          <p:cNvSpPr/>
          <p:nvPr/>
        </p:nvSpPr>
        <p:spPr>
          <a:xfrm>
            <a:off x="7712455" y="2191156"/>
            <a:ext cx="1527079"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INVESTIMENTO PREVISTO</a:t>
            </a:r>
          </a:p>
          <a:p>
            <a:pPr algn="ctr"/>
            <a:r>
              <a:rPr lang="pt-BR" sz="1000" dirty="0">
                <a:latin typeface="Calibri" panose="020F0502020204030204" pitchFamily="34" charset="0"/>
                <a:cs typeface="Calibri" panose="020F0502020204030204" pitchFamily="34" charset="0"/>
              </a:rPr>
              <a:t>R$ </a:t>
            </a:r>
            <a:r>
              <a:rPr lang="pt-BR" sz="1000" b="1" dirty="0" smtClean="0">
                <a:latin typeface="Calibri" panose="020F0502020204030204" pitchFamily="34" charset="0"/>
                <a:cs typeface="Calibri" panose="020F0502020204030204" pitchFamily="34" charset="0"/>
              </a:rPr>
              <a:t>629.180,34</a:t>
            </a:r>
            <a:endParaRPr lang="pt-BR" sz="1000" dirty="0">
              <a:latin typeface="Calibri" panose="020F0502020204030204" pitchFamily="34" charset="0"/>
              <a:cs typeface="Calibri" panose="020F0502020204030204" pitchFamily="34" charset="0"/>
            </a:endParaRPr>
          </a:p>
        </p:txBody>
      </p:sp>
      <p:sp>
        <p:nvSpPr>
          <p:cNvPr id="56" name="Retângulo 55"/>
          <p:cNvSpPr/>
          <p:nvPr/>
        </p:nvSpPr>
        <p:spPr>
          <a:xfrm>
            <a:off x="7712455" y="2749604"/>
            <a:ext cx="1079142" cy="261610"/>
          </a:xfrm>
          <a:prstGeom prst="rect">
            <a:avLst/>
          </a:prstGeom>
          <a:noFill/>
        </p:spPr>
        <p:txBody>
          <a:bodyPr wrap="none" lIns="91440" tIns="45720" rIns="91440" bIns="45720">
            <a:spAutoFit/>
          </a:bodyPr>
          <a:lstStyle/>
          <a:p>
            <a:pPr algn="ctr"/>
            <a:r>
              <a:rPr lang="pt-BR" sz="1100" b="1" cap="none" spc="0" dirty="0">
                <a:ln w="0"/>
                <a:solidFill>
                  <a:schemeClr val="accent6">
                    <a:lumMod val="75000"/>
                  </a:schemeClr>
                </a:solidFill>
                <a:latin typeface="Calibri" panose="020F0502020204030204" pitchFamily="34" charset="0"/>
                <a:cs typeface="Calibri" panose="020F0502020204030204" pitchFamily="34" charset="0"/>
              </a:rPr>
              <a:t>ATENDIMENTO</a:t>
            </a:r>
          </a:p>
        </p:txBody>
      </p:sp>
      <p:sp>
        <p:nvSpPr>
          <p:cNvPr id="57" name="Retângulo 56"/>
          <p:cNvSpPr/>
          <p:nvPr/>
        </p:nvSpPr>
        <p:spPr>
          <a:xfrm>
            <a:off x="7712455" y="3049327"/>
            <a:ext cx="1527079"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INVESTIMENTO PREVISTO</a:t>
            </a:r>
          </a:p>
          <a:p>
            <a:pPr algn="ctr"/>
            <a:r>
              <a:rPr lang="pt-BR" sz="1000" dirty="0">
                <a:latin typeface="Calibri" panose="020F0502020204030204" pitchFamily="34" charset="0"/>
                <a:cs typeface="Calibri" panose="020F0502020204030204" pitchFamily="34" charset="0"/>
              </a:rPr>
              <a:t>R$ </a:t>
            </a:r>
            <a:r>
              <a:rPr lang="pt-BR" sz="1000" b="1" dirty="0" smtClean="0">
                <a:latin typeface="Calibri" panose="020F0502020204030204" pitchFamily="34" charset="0"/>
                <a:cs typeface="Calibri" panose="020F0502020204030204" pitchFamily="34" charset="0"/>
              </a:rPr>
              <a:t>281.453,77</a:t>
            </a:r>
            <a:endParaRPr lang="pt-BR" sz="1000" dirty="0">
              <a:latin typeface="Calibri" panose="020F0502020204030204" pitchFamily="34" charset="0"/>
              <a:cs typeface="Calibri" panose="020F0502020204030204" pitchFamily="34" charset="0"/>
            </a:endParaRPr>
          </a:p>
        </p:txBody>
      </p:sp>
      <p:sp>
        <p:nvSpPr>
          <p:cNvPr id="64" name="Retângulo 63"/>
          <p:cNvSpPr/>
          <p:nvPr/>
        </p:nvSpPr>
        <p:spPr>
          <a:xfrm>
            <a:off x="7712455" y="3607775"/>
            <a:ext cx="1117614" cy="261610"/>
          </a:xfrm>
          <a:prstGeom prst="rect">
            <a:avLst/>
          </a:prstGeom>
          <a:noFill/>
        </p:spPr>
        <p:txBody>
          <a:bodyPr wrap="none" lIns="91440" tIns="45720" rIns="91440" bIns="45720">
            <a:spAutoFit/>
          </a:bodyPr>
          <a:lstStyle/>
          <a:p>
            <a:pPr algn="ctr"/>
            <a:r>
              <a:rPr lang="pt-BR" sz="1100" b="1" cap="none" spc="0" dirty="0">
                <a:ln w="0"/>
                <a:solidFill>
                  <a:schemeClr val="accent6">
                    <a:lumMod val="75000"/>
                  </a:schemeClr>
                </a:solidFill>
                <a:latin typeface="Calibri" panose="020F0502020204030204" pitchFamily="34" charset="0"/>
                <a:cs typeface="Calibri" panose="020F0502020204030204" pitchFamily="34" charset="0"/>
              </a:rPr>
              <a:t>COMUNICAÇÃO</a:t>
            </a:r>
          </a:p>
        </p:txBody>
      </p:sp>
      <p:sp>
        <p:nvSpPr>
          <p:cNvPr id="65" name="Retângulo 64"/>
          <p:cNvSpPr/>
          <p:nvPr/>
        </p:nvSpPr>
        <p:spPr>
          <a:xfrm>
            <a:off x="7712455" y="3907498"/>
            <a:ext cx="1527079"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INVESTIMENTO PREVISTO</a:t>
            </a:r>
          </a:p>
          <a:p>
            <a:pPr algn="ctr"/>
            <a:r>
              <a:rPr lang="pt-BR" sz="1000" dirty="0">
                <a:latin typeface="Calibri" panose="020F0502020204030204" pitchFamily="34" charset="0"/>
                <a:cs typeface="Calibri" panose="020F0502020204030204" pitchFamily="34" charset="0"/>
              </a:rPr>
              <a:t>R$ </a:t>
            </a:r>
            <a:r>
              <a:rPr lang="pt-BR" sz="1000" b="1" dirty="0">
                <a:latin typeface="Calibri" panose="020F0502020204030204" pitchFamily="34" charset="0"/>
                <a:cs typeface="Calibri" panose="020F0502020204030204" pitchFamily="34" charset="0"/>
              </a:rPr>
              <a:t>92.743,85</a:t>
            </a:r>
            <a:r>
              <a:rPr lang="pt-BR" sz="1000" dirty="0">
                <a:latin typeface="Calibri" panose="020F0502020204030204" pitchFamily="34" charset="0"/>
                <a:cs typeface="Calibri" panose="020F0502020204030204" pitchFamily="34" charset="0"/>
              </a:rPr>
              <a:t> </a:t>
            </a:r>
          </a:p>
        </p:txBody>
      </p:sp>
      <p:sp>
        <p:nvSpPr>
          <p:cNvPr id="68" name="Retângulo 67"/>
          <p:cNvSpPr/>
          <p:nvPr/>
        </p:nvSpPr>
        <p:spPr>
          <a:xfrm>
            <a:off x="7712455" y="4465946"/>
            <a:ext cx="930063" cy="261610"/>
          </a:xfrm>
          <a:prstGeom prst="rect">
            <a:avLst/>
          </a:prstGeom>
          <a:noFill/>
        </p:spPr>
        <p:txBody>
          <a:bodyPr wrap="none" lIns="91440" tIns="45720" rIns="91440" bIns="45720">
            <a:spAutoFit/>
          </a:bodyPr>
          <a:lstStyle/>
          <a:p>
            <a:pPr algn="ctr"/>
            <a:r>
              <a:rPr lang="pt-BR" sz="1100" b="1" cap="none" spc="0" dirty="0">
                <a:ln w="0"/>
                <a:solidFill>
                  <a:schemeClr val="accent6">
                    <a:lumMod val="75000"/>
                  </a:schemeClr>
                </a:solidFill>
                <a:latin typeface="Calibri" panose="020F0502020204030204" pitchFamily="34" charset="0"/>
                <a:cs typeface="Calibri" panose="020F0502020204030204" pitchFamily="34" charset="0"/>
              </a:rPr>
              <a:t>PATROCÍNIO</a:t>
            </a:r>
          </a:p>
        </p:txBody>
      </p:sp>
      <p:sp>
        <p:nvSpPr>
          <p:cNvPr id="69" name="Retângulo 68"/>
          <p:cNvSpPr/>
          <p:nvPr/>
        </p:nvSpPr>
        <p:spPr>
          <a:xfrm>
            <a:off x="7712455" y="4765669"/>
            <a:ext cx="1527079"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INVESTIMENTO PREVISTO</a:t>
            </a:r>
          </a:p>
          <a:p>
            <a:pPr algn="ctr"/>
            <a:r>
              <a:rPr lang="pt-BR" sz="1000" dirty="0">
                <a:latin typeface="Calibri" panose="020F0502020204030204" pitchFamily="34" charset="0"/>
                <a:cs typeface="Calibri" panose="020F0502020204030204" pitchFamily="34" charset="0"/>
              </a:rPr>
              <a:t>R$ </a:t>
            </a:r>
            <a:r>
              <a:rPr lang="pt-BR" sz="1000" b="1" dirty="0" smtClean="0">
                <a:latin typeface="Calibri" panose="020F0502020204030204" pitchFamily="34" charset="0"/>
                <a:cs typeface="Calibri" panose="020F0502020204030204" pitchFamily="34" charset="0"/>
              </a:rPr>
              <a:t>30.000,00</a:t>
            </a:r>
            <a:endParaRPr lang="pt-BR" sz="1000" dirty="0">
              <a:latin typeface="Calibri" panose="020F0502020204030204" pitchFamily="34" charset="0"/>
              <a:cs typeface="Calibri" panose="020F0502020204030204" pitchFamily="34" charset="0"/>
            </a:endParaRPr>
          </a:p>
        </p:txBody>
      </p:sp>
      <p:sp>
        <p:nvSpPr>
          <p:cNvPr id="72" name="Retângulo 71"/>
          <p:cNvSpPr/>
          <p:nvPr/>
        </p:nvSpPr>
        <p:spPr>
          <a:xfrm>
            <a:off x="7712455" y="5324117"/>
            <a:ext cx="1281120" cy="261610"/>
          </a:xfrm>
          <a:prstGeom prst="rect">
            <a:avLst/>
          </a:prstGeom>
          <a:noFill/>
        </p:spPr>
        <p:txBody>
          <a:bodyPr wrap="none" lIns="91440" tIns="45720" rIns="91440" bIns="45720">
            <a:spAutoFit/>
          </a:bodyPr>
          <a:lstStyle/>
          <a:p>
            <a:pPr algn="ctr"/>
            <a:r>
              <a:rPr lang="pt-BR" sz="1100" b="1" dirty="0">
                <a:ln w="0"/>
                <a:solidFill>
                  <a:schemeClr val="accent6">
                    <a:lumMod val="75000"/>
                  </a:schemeClr>
                </a:solidFill>
                <a:latin typeface="Calibri" panose="020F0502020204030204" pitchFamily="34" charset="0"/>
                <a:cs typeface="Calibri" panose="020F0502020204030204" pitchFamily="34" charset="0"/>
              </a:rPr>
              <a:t>OBJETIVOS LOCAIS</a:t>
            </a:r>
            <a:endParaRPr lang="pt-BR" sz="1100" b="1" cap="none" spc="0" dirty="0">
              <a:ln w="0"/>
              <a:solidFill>
                <a:schemeClr val="accent6">
                  <a:lumMod val="75000"/>
                </a:schemeClr>
              </a:solidFill>
              <a:latin typeface="Calibri" panose="020F0502020204030204" pitchFamily="34" charset="0"/>
              <a:cs typeface="Calibri" panose="020F0502020204030204" pitchFamily="34" charset="0"/>
            </a:endParaRPr>
          </a:p>
        </p:txBody>
      </p:sp>
      <p:sp>
        <p:nvSpPr>
          <p:cNvPr id="73" name="Retângulo 72"/>
          <p:cNvSpPr/>
          <p:nvPr/>
        </p:nvSpPr>
        <p:spPr>
          <a:xfrm>
            <a:off x="7712455" y="5623840"/>
            <a:ext cx="1527079"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INVESTIMENTO PREVISTO</a:t>
            </a:r>
          </a:p>
          <a:p>
            <a:pPr algn="ctr"/>
            <a:r>
              <a:rPr lang="pt-BR" sz="1000" dirty="0">
                <a:latin typeface="Calibri" panose="020F0502020204030204" pitchFamily="34" charset="0"/>
                <a:cs typeface="Calibri" panose="020F0502020204030204" pitchFamily="34" charset="0"/>
              </a:rPr>
              <a:t>R$ </a:t>
            </a:r>
            <a:r>
              <a:rPr lang="pt-BR" sz="1000" b="1" dirty="0" smtClean="0">
                <a:latin typeface="Calibri" panose="020F0502020204030204" pitchFamily="34" charset="0"/>
                <a:cs typeface="Calibri" panose="020F0502020204030204" pitchFamily="34" charset="0"/>
              </a:rPr>
              <a:t>374.197,62</a:t>
            </a:r>
            <a:r>
              <a:rPr lang="pt-BR" sz="1000" dirty="0" smtClean="0">
                <a:latin typeface="Calibri" panose="020F0502020204030204" pitchFamily="34" charset="0"/>
                <a:cs typeface="Calibri" panose="020F0502020204030204" pitchFamily="34" charset="0"/>
              </a:rPr>
              <a:t> </a:t>
            </a:r>
            <a:endParaRPr lang="pt-BR" sz="1000" dirty="0">
              <a:latin typeface="Calibri" panose="020F0502020204030204" pitchFamily="34" charset="0"/>
              <a:cs typeface="Calibri" panose="020F0502020204030204" pitchFamily="34" charset="0"/>
            </a:endParaRPr>
          </a:p>
        </p:txBody>
      </p:sp>
      <p:sp>
        <p:nvSpPr>
          <p:cNvPr id="9" name="Espaço Reservado para Número de Slide 8"/>
          <p:cNvSpPr>
            <a:spLocks noGrp="1"/>
          </p:cNvSpPr>
          <p:nvPr>
            <p:ph type="sldNum" sz="quarter" idx="12"/>
          </p:nvPr>
        </p:nvSpPr>
        <p:spPr>
          <a:xfrm>
            <a:off x="10993614" y="6485016"/>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41</a:t>
            </a:fld>
            <a:endParaRPr lang="pt-BR" noProof="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97444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tângulo 52"/>
          <p:cNvSpPr/>
          <p:nvPr/>
        </p:nvSpPr>
        <p:spPr>
          <a:xfrm>
            <a:off x="420501" y="2515889"/>
            <a:ext cx="7243959" cy="1980537"/>
          </a:xfrm>
          <a:prstGeom prst="rect">
            <a:avLst/>
          </a:prstGeom>
          <a:solidFill>
            <a:srgbClr val="FCEDAE">
              <a:alpha val="30000"/>
            </a:srgb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2" name="Retângulo 51"/>
          <p:cNvSpPr/>
          <p:nvPr/>
        </p:nvSpPr>
        <p:spPr>
          <a:xfrm>
            <a:off x="423079" y="1209397"/>
            <a:ext cx="7243959" cy="1279465"/>
          </a:xfrm>
          <a:prstGeom prst="rect">
            <a:avLst/>
          </a:prstGeom>
          <a:solidFill>
            <a:schemeClr val="accent2">
              <a:lumMod val="20000"/>
              <a:lumOff val="80000"/>
              <a:alpha val="30000"/>
            </a:scheme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6" name="Retângulo 5"/>
          <p:cNvSpPr/>
          <p:nvPr/>
        </p:nvSpPr>
        <p:spPr>
          <a:xfrm>
            <a:off x="518615" y="0"/>
            <a:ext cx="11154769" cy="830997"/>
          </a:xfrm>
          <a:prstGeom prst="rect">
            <a:avLst/>
          </a:prstGeom>
          <a:solidFill>
            <a:schemeClr val="bg1"/>
          </a:solidFill>
        </p:spPr>
        <p:txBody>
          <a:bodyPr wrap="square" numCol="1" spcCol="360000">
            <a:spAutoFit/>
          </a:bodyPr>
          <a:lstStyle/>
          <a:p>
            <a:endParaRPr lang="pt-BR" sz="1500" b="1" dirty="0">
              <a:solidFill>
                <a:srgbClr val="FF0000"/>
              </a:solidFill>
            </a:endParaRPr>
          </a:p>
          <a:p>
            <a:endParaRPr lang="pt-BR" sz="1500" b="1" dirty="0">
              <a:solidFill>
                <a:srgbClr val="FF0000"/>
              </a:solidFill>
            </a:endParaRPr>
          </a:p>
          <a:p>
            <a:r>
              <a:rPr lang="pt-BR" b="1" dirty="0">
                <a:solidFill>
                  <a:srgbClr val="C00000"/>
                </a:solidFill>
                <a:latin typeface="Calibri" panose="020F0502020204030204" pitchFamily="34" charset="0"/>
                <a:cs typeface="Calibri" panose="020F0502020204030204" pitchFamily="34" charset="0"/>
              </a:rPr>
              <a:t>MAPA ESTRATÉGICO x ALOCAÇÃO DE RECURSOS x INICIATIVAS ESTRATÉGICAS</a:t>
            </a:r>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grpSp>
        <p:nvGrpSpPr>
          <p:cNvPr id="28" name="Grupo 27"/>
          <p:cNvGrpSpPr/>
          <p:nvPr/>
        </p:nvGrpSpPr>
        <p:grpSpPr>
          <a:xfrm>
            <a:off x="1037226" y="962977"/>
            <a:ext cx="6604377" cy="456377"/>
            <a:chOff x="1173706" y="3378646"/>
            <a:chExt cx="6604377" cy="456377"/>
          </a:xfrm>
        </p:grpSpPr>
        <p:cxnSp>
          <p:nvCxnSpPr>
            <p:cNvPr id="23" name="Conector reto 22"/>
            <p:cNvCxnSpPr/>
            <p:nvPr/>
          </p:nvCxnSpPr>
          <p:spPr>
            <a:xfrm>
              <a:off x="1173706" y="3606834"/>
              <a:ext cx="660437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4" name="Seta para baixo 23"/>
            <p:cNvSpPr/>
            <p:nvPr/>
          </p:nvSpPr>
          <p:spPr>
            <a:xfrm flipV="1">
              <a:off x="3971499" y="3378646"/>
              <a:ext cx="485760" cy="456377"/>
            </a:xfrm>
            <a:prstGeom prst="downArrow">
              <a:avLst/>
            </a:prstGeom>
            <a:solidFill>
              <a:schemeClr val="accent6">
                <a:lumMod val="75000"/>
              </a:schemeClr>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sz="1600" dirty="0">
                <a:latin typeface="Calibri" panose="020F0502020204030204" pitchFamily="34" charset="0"/>
                <a:cs typeface="Calibri" panose="020F0502020204030204" pitchFamily="34" charset="0"/>
              </a:endParaRPr>
            </a:p>
          </p:txBody>
        </p:sp>
      </p:grpSp>
      <p:sp>
        <p:nvSpPr>
          <p:cNvPr id="25" name="Retângulo de cantos arredondados 24"/>
          <p:cNvSpPr/>
          <p:nvPr/>
        </p:nvSpPr>
        <p:spPr>
          <a:xfrm>
            <a:off x="435587" y="1269227"/>
            <a:ext cx="532263" cy="1201018"/>
          </a:xfrm>
          <a:prstGeom prst="roundRect">
            <a:avLst/>
          </a:prstGeom>
          <a:ln w="19050">
            <a:solidFill>
              <a:srgbClr val="92D050"/>
            </a:solidFill>
          </a:ln>
        </p:spPr>
        <p:style>
          <a:lnRef idx="2">
            <a:schemeClr val="dk1"/>
          </a:lnRef>
          <a:fillRef idx="1001">
            <a:schemeClr val="lt1"/>
          </a:fillRef>
          <a:effectRef idx="0">
            <a:schemeClr val="dk1"/>
          </a:effectRef>
          <a:fontRef idx="minor">
            <a:schemeClr val="dk1"/>
          </a:fontRef>
        </p:style>
        <p:txBody>
          <a:bodyPr vert="vert270" rtlCol="0" anchor="ctr"/>
          <a:lstStyle/>
          <a:p>
            <a:pPr algn="ctr"/>
            <a:r>
              <a:rPr lang="pt-BR" sz="1200" b="1" dirty="0">
                <a:solidFill>
                  <a:schemeClr val="accent6">
                    <a:lumMod val="75000"/>
                  </a:schemeClr>
                </a:solidFill>
                <a:latin typeface="Calibri" panose="020F0502020204030204" pitchFamily="34" charset="0"/>
                <a:cs typeface="Calibri" panose="020F0502020204030204" pitchFamily="34" charset="0"/>
              </a:rPr>
              <a:t>ALAVANCADORES</a:t>
            </a:r>
          </a:p>
        </p:txBody>
      </p:sp>
      <p:grpSp>
        <p:nvGrpSpPr>
          <p:cNvPr id="7" name="Grupo 6"/>
          <p:cNvGrpSpPr/>
          <p:nvPr/>
        </p:nvGrpSpPr>
        <p:grpSpPr>
          <a:xfrm>
            <a:off x="1037225" y="1624089"/>
            <a:ext cx="6561037" cy="491295"/>
            <a:chOff x="1173705" y="1484938"/>
            <a:chExt cx="6561037" cy="491295"/>
          </a:xfrm>
        </p:grpSpPr>
        <p:sp>
          <p:nvSpPr>
            <p:cNvPr id="26" name="Retângulo de cantos arredondados 25"/>
            <p:cNvSpPr/>
            <p:nvPr/>
          </p:nvSpPr>
          <p:spPr>
            <a:xfrm>
              <a:off x="1173705" y="1484938"/>
              <a:ext cx="3016157" cy="491295"/>
            </a:xfrm>
            <a:prstGeom prst="roundRect">
              <a:avLst/>
            </a:prstGeom>
            <a:solidFill>
              <a:schemeClr val="accent2">
                <a:lumMod val="20000"/>
                <a:lumOff val="80000"/>
              </a:schemeClr>
            </a:solidFill>
            <a:ln>
              <a:solidFill>
                <a:srgbClr val="92D050"/>
              </a:solidFill>
              <a:prstDash val="dashDot"/>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latin typeface="Calibri" panose="020F0502020204030204" pitchFamily="34" charset="0"/>
                  <a:cs typeface="Calibri" panose="020F0502020204030204" pitchFamily="34" charset="0"/>
                </a:rPr>
                <a:t>Assegurar a</a:t>
              </a:r>
            </a:p>
            <a:p>
              <a:pPr algn="ctr"/>
              <a:r>
                <a:rPr lang="pt-BR" sz="1000" dirty="0">
                  <a:latin typeface="Calibri" panose="020F0502020204030204" pitchFamily="34" charset="0"/>
                  <a:cs typeface="Calibri" panose="020F0502020204030204" pitchFamily="34" charset="0"/>
                </a:rPr>
                <a:t>sustentabilidade financeira</a:t>
              </a:r>
            </a:p>
          </p:txBody>
        </p:sp>
        <p:sp>
          <p:nvSpPr>
            <p:cNvPr id="27" name="Retângulo de cantos arredondados 26"/>
            <p:cNvSpPr/>
            <p:nvPr/>
          </p:nvSpPr>
          <p:spPr>
            <a:xfrm>
              <a:off x="4413918" y="1484938"/>
              <a:ext cx="3320824" cy="491295"/>
            </a:xfrm>
            <a:prstGeom prst="roundRect">
              <a:avLst/>
            </a:prstGeom>
            <a:solidFill>
              <a:schemeClr val="accent2">
                <a:lumMod val="20000"/>
                <a:lumOff val="80000"/>
              </a:schemeClr>
            </a:solidFill>
            <a:ln>
              <a:solidFill>
                <a:srgbClr val="92D050"/>
              </a:solidFill>
              <a:prstDash val="dashDot"/>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latin typeface="Calibri" panose="020F0502020204030204" pitchFamily="34" charset="0"/>
                  <a:cs typeface="Calibri" panose="020F0502020204030204" pitchFamily="34" charset="0"/>
                </a:rPr>
                <a:t>Aprimorar e inovar os processos e as ações</a:t>
              </a:r>
            </a:p>
          </p:txBody>
        </p:sp>
      </p:grpSp>
      <p:grpSp>
        <p:nvGrpSpPr>
          <p:cNvPr id="29" name="Grupo 28"/>
          <p:cNvGrpSpPr/>
          <p:nvPr/>
        </p:nvGrpSpPr>
        <p:grpSpPr>
          <a:xfrm>
            <a:off x="1037226" y="2260676"/>
            <a:ext cx="6604377" cy="456377"/>
            <a:chOff x="1173706" y="3378646"/>
            <a:chExt cx="6604377" cy="456377"/>
          </a:xfrm>
        </p:grpSpPr>
        <p:cxnSp>
          <p:nvCxnSpPr>
            <p:cNvPr id="30" name="Conector reto 29"/>
            <p:cNvCxnSpPr/>
            <p:nvPr/>
          </p:nvCxnSpPr>
          <p:spPr>
            <a:xfrm>
              <a:off x="1173706" y="3606834"/>
              <a:ext cx="660437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1" name="Seta para baixo 30"/>
            <p:cNvSpPr/>
            <p:nvPr/>
          </p:nvSpPr>
          <p:spPr>
            <a:xfrm flipV="1">
              <a:off x="3971499" y="3378646"/>
              <a:ext cx="485760" cy="456377"/>
            </a:xfrm>
            <a:prstGeom prst="downArrow">
              <a:avLst/>
            </a:prstGeom>
            <a:solidFill>
              <a:schemeClr val="accent6">
                <a:lumMod val="75000"/>
              </a:schemeClr>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sz="1600" dirty="0">
                <a:latin typeface="Calibri" panose="020F0502020204030204" pitchFamily="34" charset="0"/>
                <a:cs typeface="Calibri" panose="020F0502020204030204" pitchFamily="34" charset="0"/>
              </a:endParaRPr>
            </a:p>
          </p:txBody>
        </p:sp>
      </p:grpSp>
      <p:sp>
        <p:nvSpPr>
          <p:cNvPr id="32" name="Retângulo de cantos arredondados 31"/>
          <p:cNvSpPr/>
          <p:nvPr/>
        </p:nvSpPr>
        <p:spPr>
          <a:xfrm>
            <a:off x="435587" y="2789120"/>
            <a:ext cx="532263" cy="1605460"/>
          </a:xfrm>
          <a:prstGeom prst="roundRect">
            <a:avLst/>
          </a:prstGeom>
          <a:ln w="19050">
            <a:solidFill>
              <a:srgbClr val="FFC000"/>
            </a:solidFill>
          </a:ln>
        </p:spPr>
        <p:style>
          <a:lnRef idx="2">
            <a:schemeClr val="dk1"/>
          </a:lnRef>
          <a:fillRef idx="1001">
            <a:schemeClr val="lt1"/>
          </a:fillRef>
          <a:effectRef idx="0">
            <a:schemeClr val="dk1"/>
          </a:effectRef>
          <a:fontRef idx="minor">
            <a:schemeClr val="dk1"/>
          </a:fontRef>
        </p:style>
        <p:txBody>
          <a:bodyPr vert="vert270" rtlCol="0" anchor="ctr"/>
          <a:lstStyle/>
          <a:p>
            <a:pPr algn="ctr"/>
            <a:r>
              <a:rPr lang="pt-BR" sz="1400" b="1" dirty="0">
                <a:solidFill>
                  <a:schemeClr val="accent6">
                    <a:lumMod val="75000"/>
                  </a:schemeClr>
                </a:solidFill>
                <a:latin typeface="Calibri" panose="020F0502020204030204" pitchFamily="34" charset="0"/>
                <a:cs typeface="Calibri" panose="020F0502020204030204" pitchFamily="34" charset="0"/>
              </a:rPr>
              <a:t>PESSOAS E INFRAESTRUTURA</a:t>
            </a:r>
          </a:p>
        </p:txBody>
      </p:sp>
      <p:grpSp>
        <p:nvGrpSpPr>
          <p:cNvPr id="8" name="Grupo 7"/>
          <p:cNvGrpSpPr/>
          <p:nvPr/>
        </p:nvGrpSpPr>
        <p:grpSpPr>
          <a:xfrm>
            <a:off x="1006243" y="3112493"/>
            <a:ext cx="6632359" cy="904122"/>
            <a:chOff x="1183667" y="3257676"/>
            <a:chExt cx="6632359" cy="904122"/>
          </a:xfrm>
        </p:grpSpPr>
        <p:sp>
          <p:nvSpPr>
            <p:cNvPr id="34" name="Retângulo de cantos arredondados 33"/>
            <p:cNvSpPr/>
            <p:nvPr/>
          </p:nvSpPr>
          <p:spPr>
            <a:xfrm>
              <a:off x="1183667" y="3257676"/>
              <a:ext cx="2173131" cy="904122"/>
            </a:xfrm>
            <a:prstGeom prst="roundRect">
              <a:avLst/>
            </a:prstGeom>
            <a:solidFill>
              <a:schemeClr val="bg1"/>
            </a:solidFill>
            <a:ln>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Desenvolver competências de</a:t>
              </a:r>
            </a:p>
            <a:p>
              <a:pPr algn="just"/>
              <a:r>
                <a:rPr lang="pt-BR" sz="1100" dirty="0">
                  <a:latin typeface="Calibri" panose="020F0502020204030204" pitchFamily="34" charset="0"/>
                  <a:cs typeface="Calibri" panose="020F0502020204030204" pitchFamily="34" charset="0"/>
                </a:rPr>
                <a:t>dirigentes e colaboradores</a:t>
              </a:r>
            </a:p>
          </p:txBody>
        </p:sp>
        <p:sp>
          <p:nvSpPr>
            <p:cNvPr id="42" name="Retângulo de cantos arredondados 41"/>
            <p:cNvSpPr/>
            <p:nvPr/>
          </p:nvSpPr>
          <p:spPr>
            <a:xfrm>
              <a:off x="3419873" y="3257676"/>
              <a:ext cx="2173131" cy="904122"/>
            </a:xfrm>
            <a:prstGeom prst="roundRect">
              <a:avLst/>
            </a:prstGeom>
            <a:solidFill>
              <a:schemeClr val="bg1"/>
            </a:solidFill>
            <a:ln>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Construir cultura organizacional</a:t>
              </a:r>
            </a:p>
            <a:p>
              <a:pPr algn="just"/>
              <a:r>
                <a:rPr lang="pt-BR" sz="1100" dirty="0">
                  <a:latin typeface="Calibri" panose="020F0502020204030204" pitchFamily="34" charset="0"/>
                  <a:cs typeface="Calibri" panose="020F0502020204030204" pitchFamily="34" charset="0"/>
                </a:rPr>
                <a:t>adequada à estratégia</a:t>
              </a:r>
            </a:p>
          </p:txBody>
        </p:sp>
        <p:sp>
          <p:nvSpPr>
            <p:cNvPr id="45" name="Retângulo de cantos arredondados 44"/>
            <p:cNvSpPr/>
            <p:nvPr/>
          </p:nvSpPr>
          <p:spPr>
            <a:xfrm>
              <a:off x="5642895" y="3263094"/>
              <a:ext cx="2173131" cy="893286"/>
            </a:xfrm>
            <a:prstGeom prst="roundRect">
              <a:avLst/>
            </a:prstGeom>
            <a:solidFill>
              <a:schemeClr val="bg1"/>
            </a:solidFill>
            <a:ln>
              <a:solidFill>
                <a:srgbClr val="FF9900"/>
              </a:solidFill>
            </a:ln>
          </p:spPr>
          <p:style>
            <a:lnRef idx="2">
              <a:schemeClr val="dk1"/>
            </a:lnRef>
            <a:fillRef idx="1001">
              <a:schemeClr val="lt1"/>
            </a:fillRef>
            <a:effectRef idx="0">
              <a:schemeClr val="dk1"/>
            </a:effectRef>
            <a:fontRef idx="minor">
              <a:schemeClr val="dk1"/>
            </a:fontRef>
          </p:style>
          <p:txBody>
            <a:bodyPr rtlCol="0" anchor="ctr"/>
            <a:lstStyle/>
            <a:p>
              <a:pPr algn="just"/>
              <a:r>
                <a:rPr lang="pt-BR" sz="1100" dirty="0">
                  <a:latin typeface="Calibri" panose="020F0502020204030204" pitchFamily="34" charset="0"/>
                  <a:cs typeface="Calibri" panose="020F0502020204030204" pitchFamily="34" charset="0"/>
                </a:rPr>
                <a:t>Ter sistemas de informações e infraestrutura que viabilizem a gestão e o atendimento dos arquitetos e urbanistas e a sociedade</a:t>
              </a:r>
            </a:p>
          </p:txBody>
        </p:sp>
      </p:grpSp>
      <p:sp>
        <p:nvSpPr>
          <p:cNvPr id="33" name="Retângulo 32"/>
          <p:cNvSpPr/>
          <p:nvPr/>
        </p:nvSpPr>
        <p:spPr>
          <a:xfrm>
            <a:off x="7712455" y="1146254"/>
            <a:ext cx="1029449" cy="261610"/>
          </a:xfrm>
          <a:prstGeom prst="rect">
            <a:avLst/>
          </a:prstGeom>
          <a:noFill/>
        </p:spPr>
        <p:txBody>
          <a:bodyPr wrap="none" lIns="91440" tIns="45720" rIns="91440" bIns="45720">
            <a:spAutoFit/>
          </a:bodyPr>
          <a:lstStyle/>
          <a:p>
            <a:pPr algn="ctr"/>
            <a:r>
              <a:rPr lang="pt-BR" sz="1100" b="1" dirty="0">
                <a:ln w="0"/>
                <a:solidFill>
                  <a:schemeClr val="accent6">
                    <a:lumMod val="75000"/>
                  </a:schemeClr>
                </a:solidFill>
                <a:latin typeface="Calibri" panose="020F0502020204030204" pitchFamily="34" charset="0"/>
                <a:cs typeface="Calibri" panose="020F0502020204030204" pitchFamily="34" charset="0"/>
              </a:rPr>
              <a:t>CAPACITAÇÃO</a:t>
            </a:r>
            <a:endParaRPr lang="pt-BR" sz="1100" b="1" cap="none" spc="0" dirty="0">
              <a:ln w="0"/>
              <a:solidFill>
                <a:schemeClr val="accent6">
                  <a:lumMod val="75000"/>
                </a:schemeClr>
              </a:solidFill>
              <a:latin typeface="Calibri" panose="020F0502020204030204" pitchFamily="34" charset="0"/>
              <a:cs typeface="Calibri" panose="020F0502020204030204" pitchFamily="34" charset="0"/>
            </a:endParaRPr>
          </a:p>
        </p:txBody>
      </p:sp>
      <p:sp>
        <p:nvSpPr>
          <p:cNvPr id="35" name="Retângulo 34"/>
          <p:cNvSpPr/>
          <p:nvPr/>
        </p:nvSpPr>
        <p:spPr>
          <a:xfrm>
            <a:off x="7712455" y="1445977"/>
            <a:ext cx="1527079"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INVESTIMENTO PREVISTO</a:t>
            </a:r>
          </a:p>
          <a:p>
            <a:pPr algn="ctr"/>
            <a:r>
              <a:rPr lang="pt-BR" sz="1000" dirty="0">
                <a:latin typeface="Calibri" panose="020F0502020204030204" pitchFamily="34" charset="0"/>
                <a:cs typeface="Calibri" panose="020F0502020204030204" pitchFamily="34" charset="0"/>
              </a:rPr>
              <a:t>R$ </a:t>
            </a:r>
            <a:r>
              <a:rPr lang="pt-BR" sz="1000" b="1" dirty="0" smtClean="0">
                <a:latin typeface="Calibri" panose="020F0502020204030204" pitchFamily="34" charset="0"/>
                <a:cs typeface="Calibri" panose="020F0502020204030204" pitchFamily="34" charset="0"/>
              </a:rPr>
              <a:t>33.200,00</a:t>
            </a:r>
            <a:endParaRPr lang="pt-BR" sz="1000" dirty="0">
              <a:latin typeface="Calibri" panose="020F0502020204030204" pitchFamily="34" charset="0"/>
              <a:cs typeface="Calibri" panose="020F0502020204030204" pitchFamily="34" charset="0"/>
            </a:endParaRPr>
          </a:p>
        </p:txBody>
      </p:sp>
      <p:sp>
        <p:nvSpPr>
          <p:cNvPr id="36" name="Retângulo 35"/>
          <p:cNvSpPr/>
          <p:nvPr/>
        </p:nvSpPr>
        <p:spPr>
          <a:xfrm>
            <a:off x="9393173" y="1473273"/>
            <a:ext cx="1075380"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QTD. INICIATIVAS</a:t>
            </a:r>
          </a:p>
          <a:p>
            <a:pPr algn="ctr"/>
            <a:r>
              <a:rPr lang="pt-BR" sz="1000" dirty="0">
                <a:latin typeface="Calibri" panose="020F0502020204030204" pitchFamily="34" charset="0"/>
                <a:cs typeface="Calibri" panose="020F0502020204030204" pitchFamily="34" charset="0"/>
              </a:rPr>
              <a:t>1</a:t>
            </a:r>
          </a:p>
        </p:txBody>
      </p:sp>
      <p:sp>
        <p:nvSpPr>
          <p:cNvPr id="37" name="Retângulo 36"/>
          <p:cNvSpPr/>
          <p:nvPr/>
        </p:nvSpPr>
        <p:spPr>
          <a:xfrm>
            <a:off x="10624472" y="1473273"/>
            <a:ext cx="1131935"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LIMITE PREVISTO</a:t>
            </a:r>
          </a:p>
          <a:p>
            <a:pPr algn="ctr"/>
            <a:r>
              <a:rPr lang="pt-BR" sz="1000" dirty="0" smtClean="0">
                <a:latin typeface="Calibri" panose="020F0502020204030204" pitchFamily="34" charset="0"/>
                <a:cs typeface="Calibri" panose="020F0502020204030204" pitchFamily="34" charset="0"/>
              </a:rPr>
              <a:t>2,3% </a:t>
            </a:r>
            <a:r>
              <a:rPr lang="pt-BR" sz="1000" dirty="0">
                <a:latin typeface="Calibri" panose="020F0502020204030204" pitchFamily="34" charset="0"/>
                <a:cs typeface="Calibri" panose="020F0502020204030204" pitchFamily="34" charset="0"/>
              </a:rPr>
              <a:t>da FP*</a:t>
            </a:r>
          </a:p>
        </p:txBody>
      </p:sp>
      <p:sp>
        <p:nvSpPr>
          <p:cNvPr id="38" name="Retângulo 37"/>
          <p:cNvSpPr/>
          <p:nvPr/>
        </p:nvSpPr>
        <p:spPr>
          <a:xfrm>
            <a:off x="7712455" y="1981040"/>
            <a:ext cx="534121" cy="261610"/>
          </a:xfrm>
          <a:prstGeom prst="rect">
            <a:avLst/>
          </a:prstGeom>
          <a:noFill/>
        </p:spPr>
        <p:txBody>
          <a:bodyPr wrap="none" lIns="91440" tIns="45720" rIns="91440" bIns="45720">
            <a:spAutoFit/>
          </a:bodyPr>
          <a:lstStyle/>
          <a:p>
            <a:pPr algn="ctr"/>
            <a:r>
              <a:rPr lang="pt-BR" sz="1100" b="1" dirty="0">
                <a:ln w="0"/>
                <a:solidFill>
                  <a:schemeClr val="accent6">
                    <a:lumMod val="75000"/>
                  </a:schemeClr>
                </a:solidFill>
                <a:latin typeface="Calibri" panose="020F0502020204030204" pitchFamily="34" charset="0"/>
                <a:cs typeface="Calibri" panose="020F0502020204030204" pitchFamily="34" charset="0"/>
              </a:rPr>
              <a:t>ATHIS</a:t>
            </a:r>
            <a:endParaRPr lang="pt-BR" sz="1100" b="1" cap="none" spc="0" dirty="0">
              <a:ln w="0"/>
              <a:solidFill>
                <a:schemeClr val="accent6">
                  <a:lumMod val="75000"/>
                </a:schemeClr>
              </a:solidFill>
              <a:latin typeface="Calibri" panose="020F0502020204030204" pitchFamily="34" charset="0"/>
              <a:cs typeface="Calibri" panose="020F0502020204030204" pitchFamily="34" charset="0"/>
            </a:endParaRPr>
          </a:p>
        </p:txBody>
      </p:sp>
      <p:sp>
        <p:nvSpPr>
          <p:cNvPr id="39" name="Retângulo 38"/>
          <p:cNvSpPr/>
          <p:nvPr/>
        </p:nvSpPr>
        <p:spPr>
          <a:xfrm>
            <a:off x="7714730" y="2253475"/>
            <a:ext cx="1527079"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INVESTIMENTO PREVISTO</a:t>
            </a:r>
          </a:p>
          <a:p>
            <a:pPr algn="ctr"/>
            <a:r>
              <a:rPr lang="pt-BR" sz="1000" dirty="0">
                <a:latin typeface="Calibri" panose="020F0502020204030204" pitchFamily="34" charset="0"/>
                <a:cs typeface="Calibri" panose="020F0502020204030204" pitchFamily="34" charset="0"/>
              </a:rPr>
              <a:t>R$ </a:t>
            </a:r>
            <a:r>
              <a:rPr lang="pt-BR" sz="1000" b="1" dirty="0" smtClean="0">
                <a:latin typeface="Calibri" panose="020F0502020204030204" pitchFamily="34" charset="0"/>
                <a:cs typeface="Calibri" panose="020F0502020204030204" pitchFamily="34" charset="0"/>
              </a:rPr>
              <a:t>100.000,00</a:t>
            </a:r>
            <a:r>
              <a:rPr lang="pt-BR" sz="1000" dirty="0" smtClean="0">
                <a:latin typeface="Calibri" panose="020F0502020204030204" pitchFamily="34" charset="0"/>
                <a:cs typeface="Calibri" panose="020F0502020204030204" pitchFamily="34" charset="0"/>
              </a:rPr>
              <a:t> </a:t>
            </a:r>
            <a:endParaRPr lang="pt-BR" sz="1000" dirty="0">
              <a:latin typeface="Calibri" panose="020F0502020204030204" pitchFamily="34" charset="0"/>
              <a:cs typeface="Calibri" panose="020F0502020204030204" pitchFamily="34" charset="0"/>
            </a:endParaRPr>
          </a:p>
        </p:txBody>
      </p:sp>
      <p:sp>
        <p:nvSpPr>
          <p:cNvPr id="40" name="Retângulo 39"/>
          <p:cNvSpPr/>
          <p:nvPr/>
        </p:nvSpPr>
        <p:spPr>
          <a:xfrm>
            <a:off x="9395448" y="2280771"/>
            <a:ext cx="1075380"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QTD. INICIATIVAS</a:t>
            </a:r>
          </a:p>
          <a:p>
            <a:pPr algn="ctr"/>
            <a:r>
              <a:rPr lang="pt-BR" sz="1000" dirty="0">
                <a:latin typeface="Calibri" panose="020F0502020204030204" pitchFamily="34" charset="0"/>
                <a:cs typeface="Calibri" panose="020F0502020204030204" pitchFamily="34" charset="0"/>
              </a:rPr>
              <a:t>1</a:t>
            </a:r>
          </a:p>
        </p:txBody>
      </p:sp>
      <p:sp>
        <p:nvSpPr>
          <p:cNvPr id="41" name="Retângulo 40"/>
          <p:cNvSpPr/>
          <p:nvPr/>
        </p:nvSpPr>
        <p:spPr>
          <a:xfrm>
            <a:off x="10626747" y="2280771"/>
            <a:ext cx="1131935" cy="520335"/>
          </a:xfrm>
          <a:prstGeom prst="rect">
            <a:avLst/>
          </a:prstGeom>
          <a:ln>
            <a:solidFill>
              <a:schemeClr val="accent6">
                <a:lumMod val="75000"/>
              </a:schemeClr>
            </a:solidFill>
            <a:prstDash val="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00" dirty="0">
                <a:solidFill>
                  <a:schemeClr val="accent6">
                    <a:lumMod val="75000"/>
                  </a:schemeClr>
                </a:solidFill>
                <a:latin typeface="Calibri" panose="020F0502020204030204" pitchFamily="34" charset="0"/>
                <a:cs typeface="Calibri" panose="020F0502020204030204" pitchFamily="34" charset="0"/>
              </a:rPr>
              <a:t>LIMITE PREVISTO</a:t>
            </a:r>
          </a:p>
          <a:p>
            <a:pPr algn="ctr"/>
            <a:r>
              <a:rPr lang="pt-BR" sz="1000" dirty="0" smtClean="0">
                <a:latin typeface="Calibri" panose="020F0502020204030204" pitchFamily="34" charset="0"/>
                <a:cs typeface="Calibri" panose="020F0502020204030204" pitchFamily="34" charset="0"/>
              </a:rPr>
              <a:t>4,2% </a:t>
            </a:r>
            <a:r>
              <a:rPr lang="pt-BR" sz="1000" dirty="0">
                <a:latin typeface="Calibri" panose="020F0502020204030204" pitchFamily="34" charset="0"/>
                <a:cs typeface="Calibri" panose="020F0502020204030204" pitchFamily="34" charset="0"/>
              </a:rPr>
              <a:t>da RAL*</a:t>
            </a:r>
          </a:p>
        </p:txBody>
      </p:sp>
      <p:sp>
        <p:nvSpPr>
          <p:cNvPr id="48" name="Retângulo 47"/>
          <p:cNvSpPr/>
          <p:nvPr/>
        </p:nvSpPr>
        <p:spPr>
          <a:xfrm>
            <a:off x="7800938" y="2768704"/>
            <a:ext cx="3872446" cy="369332"/>
          </a:xfrm>
          <a:prstGeom prst="rect">
            <a:avLst/>
          </a:prstGeom>
        </p:spPr>
        <p:txBody>
          <a:bodyPr wrap="square">
            <a:spAutoFit/>
          </a:bodyPr>
          <a:lstStyle/>
          <a:p>
            <a:r>
              <a:rPr lang="pt-BR" sz="900" dirty="0">
                <a:solidFill>
                  <a:srgbClr val="706F6F"/>
                </a:solidFill>
                <a:latin typeface="Calibri" panose="020F0502020204030204" pitchFamily="34" charset="0"/>
                <a:cs typeface="Calibri" panose="020F0502020204030204" pitchFamily="34" charset="0"/>
              </a:rPr>
              <a:t>*RAL – Receita de Arrecadação Líquida. ** FP – Folha de Pagamento</a:t>
            </a:r>
            <a:r>
              <a:rPr lang="pt-BR" dirty="0">
                <a:latin typeface="Calibri" panose="020F0502020204030204" pitchFamily="34" charset="0"/>
                <a:cs typeface="Calibri" panose="020F0502020204030204" pitchFamily="34" charset="0"/>
              </a:rPr>
              <a:t> </a:t>
            </a: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t>Relatório Integrado de Gestão 2023 - CAU/PB</a:t>
            </a:r>
          </a:p>
        </p:txBody>
      </p:sp>
      <p:sp>
        <p:nvSpPr>
          <p:cNvPr id="9" name="Espaço Reservado para Número de Slide 8"/>
          <p:cNvSpPr>
            <a:spLocks noGrp="1"/>
          </p:cNvSpPr>
          <p:nvPr>
            <p:ph type="sldNum" sz="quarter" idx="12"/>
          </p:nvPr>
        </p:nvSpPr>
        <p:spPr>
          <a:xfrm>
            <a:off x="11054463" y="6435062"/>
            <a:ext cx="683339" cy="365125"/>
          </a:xfrm>
        </p:spPr>
        <p:txBody>
          <a:bodyPr/>
          <a:lstStyle/>
          <a:p>
            <a:pPr rtl="0"/>
            <a:fld id="{5A4A7955-6230-48B4-BD8B-A7C460F75945}" type="slidenum">
              <a:rPr lang="pt-BR" noProof="0" smtClean="0">
                <a:solidFill>
                  <a:srgbClr val="002060"/>
                </a:solidFill>
              </a:rPr>
              <a:t>42</a:t>
            </a:fld>
            <a:endParaRPr lang="pt-BR" noProof="0" dirty="0">
              <a:solidFill>
                <a:srgbClr val="002060"/>
              </a:solidFill>
            </a:endParaRPr>
          </a:p>
        </p:txBody>
      </p:sp>
    </p:spTree>
    <p:extLst>
      <p:ext uri="{BB962C8B-B14F-4D97-AF65-F5344CB8AC3E}">
        <p14:creationId xmlns:p14="http://schemas.microsoft.com/office/powerpoint/2010/main" val="11853762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a:xfrm>
            <a:off x="766234" y="6168362"/>
            <a:ext cx="6297612" cy="365125"/>
          </a:xfrm>
        </p:spPr>
        <p:txBody>
          <a:bodyPr/>
          <a:lstStyle/>
          <a:p>
            <a:pPr rtl="0"/>
            <a:r>
              <a:rPr lang="pt-BR" noProof="0" dirty="0"/>
              <a:t>Relatório Integrado de Gestão 2023 - CAU/PB</a:t>
            </a:r>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pic>
        <p:nvPicPr>
          <p:cNvPr id="8" name="Imagem 7"/>
          <p:cNvPicPr>
            <a:picLocks noChangeAspect="1"/>
          </p:cNvPicPr>
          <p:nvPr/>
        </p:nvPicPr>
        <p:blipFill rotWithShape="1">
          <a:blip r:embed="rId3"/>
          <a:srcRect l="9584" t="36288" r="46978" b="20727"/>
          <a:stretch/>
        </p:blipFill>
        <p:spPr>
          <a:xfrm>
            <a:off x="-12700" y="0"/>
            <a:ext cx="12326664" cy="6858000"/>
          </a:xfrm>
          <a:prstGeom prst="rect">
            <a:avLst/>
          </a:prstGeom>
        </p:spPr>
      </p:pic>
      <p:sp>
        <p:nvSpPr>
          <p:cNvPr id="9" name="Elipse 8"/>
          <p:cNvSpPr/>
          <p:nvPr/>
        </p:nvSpPr>
        <p:spPr>
          <a:xfrm>
            <a:off x="11391134" y="6002381"/>
            <a:ext cx="571500" cy="53110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Espaço Reservado para Número de Slide 3"/>
          <p:cNvSpPr>
            <a:spLocks noGrp="1"/>
          </p:cNvSpPr>
          <p:nvPr>
            <p:ph type="sldNum" sz="quarter" idx="12"/>
          </p:nvPr>
        </p:nvSpPr>
        <p:spPr>
          <a:xfrm>
            <a:off x="11156063" y="6111212"/>
            <a:ext cx="683339" cy="365125"/>
          </a:xfrm>
        </p:spPr>
        <p:txBody>
          <a:bodyPr/>
          <a:lstStyle/>
          <a:p>
            <a:pPr rtl="0"/>
            <a:fld id="{5A4A7955-6230-48B4-BD8B-A7C460F75945}" type="slidenum">
              <a:rPr lang="pt-BR" noProof="0" smtClean="0">
                <a:solidFill>
                  <a:schemeClr val="bg1"/>
                </a:solidFill>
              </a:rPr>
              <a:t>43</a:t>
            </a:fld>
            <a:endParaRPr lang="pt-BR" noProof="0" dirty="0">
              <a:solidFill>
                <a:schemeClr val="bg1"/>
              </a:solidFill>
            </a:endParaRPr>
          </a:p>
        </p:txBody>
      </p:sp>
    </p:spTree>
    <p:extLst>
      <p:ext uri="{BB962C8B-B14F-4D97-AF65-F5344CB8AC3E}">
        <p14:creationId xmlns:p14="http://schemas.microsoft.com/office/powerpoint/2010/main" val="26022268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879" y="0"/>
            <a:ext cx="10296121" cy="5227093"/>
          </a:xfrm>
          <a:prstGeom prst="rect">
            <a:avLst/>
          </a:prstGeom>
        </p:spPr>
      </p:pic>
      <p:sp>
        <p:nvSpPr>
          <p:cNvPr id="3" name="Espaço Reservado para Rodapé 2"/>
          <p:cNvSpPr>
            <a:spLocks noGrp="1"/>
          </p:cNvSpPr>
          <p:nvPr>
            <p:ph type="ftr" sz="quarter" idx="11"/>
          </p:nvPr>
        </p:nvSpPr>
        <p:spPr/>
        <p:txBody>
          <a:bodyPr/>
          <a:lstStyle/>
          <a:p>
            <a:pPr rtl="0"/>
            <a:r>
              <a:rPr lang="pt-BR" noProof="0" dirty="0"/>
              <a:t>Relatório Integrado de Gestão 2023 - CAU/PB</a:t>
            </a:r>
          </a:p>
        </p:txBody>
      </p:sp>
      <p:sp>
        <p:nvSpPr>
          <p:cNvPr id="4" name="Espaço Reservado para Número de Slide 3"/>
          <p:cNvSpPr>
            <a:spLocks noGrp="1"/>
          </p:cNvSpPr>
          <p:nvPr>
            <p:ph type="sldNum" sz="quarter" idx="12"/>
          </p:nvPr>
        </p:nvSpPr>
        <p:spPr/>
        <p:txBody>
          <a:bodyPr/>
          <a:lstStyle/>
          <a:p>
            <a:pPr rtl="0"/>
            <a:fld id="{5A4A7955-6230-48B4-BD8B-A7C460F75945}" type="slidenum">
              <a:rPr lang="pt-BR" noProof="0" smtClean="0"/>
              <a:t>44</a:t>
            </a:fld>
            <a:endParaRPr lang="pt-BR" noProof="0" dirty="0"/>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6" name="Triângulo retângulo 5"/>
          <p:cNvSpPr/>
          <p:nvPr/>
        </p:nvSpPr>
        <p:spPr>
          <a:xfrm>
            <a:off x="1395664" y="24058"/>
            <a:ext cx="10819370" cy="6906127"/>
          </a:xfrm>
          <a:prstGeom prst="rtTriangle">
            <a:avLst/>
          </a:prstGeom>
          <a:solidFill>
            <a:srgbClr val="FFFF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8" name="Retângulo 7"/>
          <p:cNvSpPr/>
          <p:nvPr/>
        </p:nvSpPr>
        <p:spPr>
          <a:xfrm>
            <a:off x="12031" y="-1"/>
            <a:ext cx="3043451" cy="6930185"/>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9" name="Retângulo 8"/>
          <p:cNvSpPr/>
          <p:nvPr/>
        </p:nvSpPr>
        <p:spPr>
          <a:xfrm>
            <a:off x="342796" y="3570654"/>
            <a:ext cx="2357858" cy="3154710"/>
          </a:xfrm>
          <a:prstGeom prst="rect">
            <a:avLst/>
          </a:prstGeom>
          <a:noFill/>
        </p:spPr>
        <p:txBody>
          <a:bodyPr wrap="square" lIns="91440" tIns="45720" rIns="91440" bIns="45720">
            <a:spAutoFit/>
          </a:bodyPr>
          <a:lstStyle/>
          <a:p>
            <a:pPr algn="ctr"/>
            <a:r>
              <a:rPr lang="pt-BR" sz="199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p>
        </p:txBody>
      </p:sp>
      <p:sp>
        <p:nvSpPr>
          <p:cNvPr id="11" name="Retângulo 10"/>
          <p:cNvSpPr/>
          <p:nvPr/>
        </p:nvSpPr>
        <p:spPr>
          <a:xfrm>
            <a:off x="3297304" y="4381651"/>
            <a:ext cx="4627137" cy="2062103"/>
          </a:xfrm>
          <a:prstGeom prst="rect">
            <a:avLst/>
          </a:prstGeom>
        </p:spPr>
        <p:txBody>
          <a:bodyPr wrap="square">
            <a:spAutoFit/>
          </a:bodyPr>
          <a:lstStyle/>
          <a:p>
            <a:r>
              <a:rPr lang="pt-BR" sz="3200" b="1" dirty="0">
                <a:solidFill>
                  <a:srgbClr val="6D0F3B"/>
                </a:solidFill>
                <a:latin typeface="Calibri" panose="020F0502020204030204" pitchFamily="34" charset="0"/>
                <a:cs typeface="Calibri" panose="020F0502020204030204" pitchFamily="34" charset="0"/>
              </a:rPr>
              <a:t>RESULTADOS</a:t>
            </a:r>
          </a:p>
          <a:p>
            <a:r>
              <a:rPr lang="pt-BR" sz="3200" b="1" dirty="0">
                <a:solidFill>
                  <a:srgbClr val="6D0F3B"/>
                </a:solidFill>
                <a:latin typeface="Calibri" panose="020F0502020204030204" pitchFamily="34" charset="0"/>
                <a:cs typeface="Calibri" panose="020F0502020204030204" pitchFamily="34" charset="0"/>
              </a:rPr>
              <a:t>E DESEMPENHO</a:t>
            </a:r>
          </a:p>
          <a:p>
            <a:r>
              <a:rPr lang="pt-BR" sz="3200" b="1" dirty="0">
                <a:solidFill>
                  <a:srgbClr val="6D0F3B"/>
                </a:solidFill>
                <a:latin typeface="Calibri" panose="020F0502020204030204" pitchFamily="34" charset="0"/>
                <a:cs typeface="Calibri" panose="020F0502020204030204" pitchFamily="34" charset="0"/>
              </a:rPr>
              <a:t>DA GESTÃO</a:t>
            </a:r>
            <a:r>
              <a:rPr lang="pt-BR" sz="3200" b="1" dirty="0">
                <a:latin typeface="Calibri" panose="020F0502020204030204" pitchFamily="34" charset="0"/>
                <a:cs typeface="Calibri" panose="020F0502020204030204" pitchFamily="34" charset="0"/>
              </a:rPr>
              <a:t/>
            </a:r>
            <a:br>
              <a:rPr lang="pt-BR" sz="3200" b="1" dirty="0">
                <a:latin typeface="Calibri" panose="020F0502020204030204" pitchFamily="34" charset="0"/>
                <a:cs typeface="Calibri" panose="020F0502020204030204" pitchFamily="34" charset="0"/>
              </a:rPr>
            </a:br>
            <a:endParaRPr lang="pt-BR" sz="3200" b="1" dirty="0">
              <a:latin typeface="Calibri" panose="020F0502020204030204" pitchFamily="34" charset="0"/>
              <a:cs typeface="Calibri" panose="020F0502020204030204" pitchFamily="34" charset="0"/>
            </a:endParaRPr>
          </a:p>
        </p:txBody>
      </p:sp>
      <p:sp>
        <p:nvSpPr>
          <p:cNvPr id="12" name="Triângulo retângulo 11"/>
          <p:cNvSpPr/>
          <p:nvPr/>
        </p:nvSpPr>
        <p:spPr>
          <a:xfrm flipH="1">
            <a:off x="7207923" y="2261324"/>
            <a:ext cx="4992092" cy="4692314"/>
          </a:xfrm>
          <a:prstGeom prst="rtTriangle">
            <a:avLst/>
          </a:prstGeom>
          <a:solidFill>
            <a:srgbClr val="FF00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Tree>
    <p:extLst>
      <p:ext uri="{BB962C8B-B14F-4D97-AF65-F5344CB8AC3E}">
        <p14:creationId xmlns:p14="http://schemas.microsoft.com/office/powerpoint/2010/main" val="27055646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0"/>
            <a:ext cx="5636525" cy="3323987"/>
          </a:xfrm>
          <a:prstGeom prst="rect">
            <a:avLst/>
          </a:prstGeom>
          <a:solidFill>
            <a:schemeClr val="bg1"/>
          </a:solidFill>
        </p:spPr>
        <p:txBody>
          <a:bodyPr wrap="square" numCol="1" spcCol="360000">
            <a:spAutoFit/>
          </a:bodyPr>
          <a:lstStyle/>
          <a:p>
            <a:endParaRPr lang="pt-BR" sz="1500" b="1" dirty="0">
              <a:solidFill>
                <a:srgbClr val="FF0000"/>
              </a:solidFill>
              <a:latin typeface="Calibri" panose="020F0502020204030204" pitchFamily="34" charset="0"/>
              <a:cs typeface="Calibri" panose="020F0502020204030204" pitchFamily="34" charset="0"/>
            </a:endParaRPr>
          </a:p>
          <a:p>
            <a:endParaRPr lang="pt-BR" sz="1500" b="1" dirty="0">
              <a:solidFill>
                <a:srgbClr val="FF0000"/>
              </a:solidFill>
              <a:latin typeface="Calibri" panose="020F0502020204030204" pitchFamily="34" charset="0"/>
              <a:cs typeface="Calibri" panose="020F0502020204030204" pitchFamily="34" charset="0"/>
            </a:endParaRPr>
          </a:p>
          <a:p>
            <a:r>
              <a:rPr lang="pt-BR" b="1" dirty="0">
                <a:solidFill>
                  <a:srgbClr val="FF0000"/>
                </a:solidFill>
                <a:latin typeface="Calibri" panose="020F0502020204030204" pitchFamily="34" charset="0"/>
                <a:cs typeface="Calibri" panose="020F0502020204030204" pitchFamily="34" charset="0"/>
              </a:rPr>
              <a:t>RESULTADOS E DESEMPENHO DA GESTÃO</a:t>
            </a:r>
            <a:endParaRPr lang="pt-BR" sz="1500" b="1" dirty="0">
              <a:solidFill>
                <a:srgbClr val="FF0000"/>
              </a:solidFill>
              <a:latin typeface="Calibri" panose="020F0502020204030204" pitchFamily="34" charset="0"/>
              <a:cs typeface="Calibri" panose="020F0502020204030204" pitchFamily="34" charset="0"/>
            </a:endParaRPr>
          </a:p>
          <a:p>
            <a:pPr algn="just"/>
            <a:endParaRPr lang="pt-BR" sz="1600" dirty="0">
              <a:latin typeface="Calibri" panose="020F0502020204030204" pitchFamily="34" charset="0"/>
              <a:cs typeface="Calibri" panose="020F0502020204030204" pitchFamily="34" charset="0"/>
            </a:endParaRPr>
          </a:p>
          <a:p>
            <a:pPr algn="just"/>
            <a:endParaRPr lang="pt-BR" sz="1600" dirty="0">
              <a:latin typeface="Calibri" panose="020F0502020204030204" pitchFamily="34" charset="0"/>
              <a:cs typeface="Calibri" panose="020F0502020204030204" pitchFamily="34" charset="0"/>
            </a:endParaRPr>
          </a:p>
          <a:p>
            <a:pPr algn="just"/>
            <a:endParaRPr lang="pt-BR" sz="1600" dirty="0">
              <a:latin typeface="Calibri" panose="020F0502020204030204" pitchFamily="34" charset="0"/>
              <a:cs typeface="Calibri" panose="020F0502020204030204" pitchFamily="34" charset="0"/>
            </a:endParaRPr>
          </a:p>
          <a:p>
            <a:pPr algn="just"/>
            <a:endParaRPr lang="pt-BR" sz="16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O planejamento busca, por meio da avaliação dos resultados obtidos com a aplicação da estratégia atual, bem como de uma reflexão sobre os cenários de atuação e de recursos, estabelecer um conjunto de prioridades e metas para orientar a atualização dos planos de ação do CAU/PB, visando o alcance dos objetivos estabelecidos no Mapa Estratégico do CAU do exercício, que é parte integrante do seu Planejamento Estratégico 2013-2023</a:t>
            </a: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9" name="Retângulo 8"/>
          <p:cNvSpPr/>
          <p:nvPr/>
        </p:nvSpPr>
        <p:spPr>
          <a:xfrm>
            <a:off x="6209731" y="4098299"/>
            <a:ext cx="5518245" cy="1600438"/>
          </a:xfrm>
          <a:prstGeom prst="rect">
            <a:avLst/>
          </a:prstGeom>
        </p:spPr>
        <p:txBody>
          <a:bodyPr wrap="square">
            <a:spAutoFit/>
          </a:bodyPr>
          <a:lstStyle/>
          <a:p>
            <a:pPr algn="just"/>
            <a:r>
              <a:rPr lang="pt-BR" sz="1400" dirty="0">
                <a:latin typeface="Calibri" panose="020F0502020204030204" pitchFamily="34" charset="0"/>
                <a:cs typeface="Calibri" panose="020F0502020204030204" pitchFamily="34" charset="0"/>
              </a:rPr>
              <a:t>O Plano de Ação 2023 </a:t>
            </a:r>
            <a:r>
              <a:rPr lang="pt-BR" sz="1400" dirty="0" smtClean="0">
                <a:latin typeface="Calibri" panose="020F0502020204030204" pitchFamily="34" charset="0"/>
                <a:cs typeface="Calibri" panose="020F0502020204030204" pitchFamily="34" charset="0"/>
              </a:rPr>
              <a:t>estava </a:t>
            </a:r>
            <a:r>
              <a:rPr lang="pt-BR" sz="1400" dirty="0">
                <a:latin typeface="Calibri" panose="020F0502020204030204" pitchFamily="34" charset="0"/>
                <a:cs typeface="Calibri" panose="020F0502020204030204" pitchFamily="34" charset="0"/>
              </a:rPr>
              <a:t>estruturado em iniciativas estratégicas — </a:t>
            </a:r>
            <a:r>
              <a:rPr lang="pt-BR" sz="1400" dirty="0" smtClean="0">
                <a:latin typeface="Calibri" panose="020F0502020204030204" pitchFamily="34" charset="0"/>
                <a:cs typeface="Calibri" panose="020F0502020204030204" pitchFamily="34" charset="0"/>
              </a:rPr>
              <a:t>projetos </a:t>
            </a:r>
            <a:r>
              <a:rPr lang="pt-BR" sz="1400" dirty="0">
                <a:latin typeface="Calibri" panose="020F0502020204030204" pitchFamily="34" charset="0"/>
                <a:cs typeface="Calibri" panose="020F0502020204030204" pitchFamily="34" charset="0"/>
              </a:rPr>
              <a:t>e atividades — vinculadas aos objetivos estratégicos priorizados, às orientações e destinações estratégicas de recursos em conformidade com as ações prioritárias estabelecidas pelo conselho, na forma das Diretrizes para Reprogramação do Plano de Ação e Orçamento do CAU — Exercício 2023, aprovadas pelo Plenário do CAU/BR (</a:t>
            </a:r>
            <a:r>
              <a:rPr lang="pt-BR" sz="1400" dirty="0">
                <a:solidFill>
                  <a:srgbClr val="002060"/>
                </a:solidFill>
                <a:latin typeface="Calibri" panose="020F0502020204030204" pitchFamily="34" charset="0"/>
                <a:cs typeface="Calibri" panose="020F0502020204030204" pitchFamily="34" charset="0"/>
                <a:hlinkClick r:id="rId3"/>
              </a:rPr>
              <a:t>DPOBR Nº 0131-03/2022</a:t>
            </a:r>
            <a:r>
              <a:rPr lang="pt-BR" sz="1400" dirty="0">
                <a:solidFill>
                  <a:srgbClr val="002060"/>
                </a:solidFill>
                <a:latin typeface="Calibri" panose="020F0502020204030204" pitchFamily="34" charset="0"/>
                <a:cs typeface="Calibri" panose="020F0502020204030204" pitchFamily="34" charset="0"/>
              </a:rPr>
              <a:t>)</a:t>
            </a:r>
            <a:r>
              <a:rPr lang="pt-BR" sz="1400" dirty="0">
                <a:latin typeface="Calibri" panose="020F0502020204030204" pitchFamily="34" charset="0"/>
                <a:cs typeface="Calibri" panose="020F0502020204030204" pitchFamily="34" charset="0"/>
              </a:rPr>
              <a:t>. </a:t>
            </a:r>
          </a:p>
        </p:txBody>
      </p:sp>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525" y="3492715"/>
            <a:ext cx="4006652" cy="27796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Espaço Reservado para Rodapé 1"/>
          <p:cNvSpPr>
            <a:spLocks noGrp="1"/>
          </p:cNvSpPr>
          <p:nvPr>
            <p:ph type="ftr" sz="quarter" idx="11"/>
          </p:nvPr>
        </p:nvSpPr>
        <p:spPr>
          <a:xfrm>
            <a:off x="677334" y="6409853"/>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38083" y="6409853"/>
            <a:ext cx="683339" cy="365125"/>
          </a:xfrm>
        </p:spPr>
        <p:txBody>
          <a:bodyPr/>
          <a:lstStyle/>
          <a:p>
            <a:pPr rtl="0"/>
            <a:fld id="{5A4A7955-6230-48B4-BD8B-A7C460F75945}" type="slidenum">
              <a:rPr lang="pt-BR" noProof="0" smtClean="0">
                <a:solidFill>
                  <a:srgbClr val="002060"/>
                </a:solidFill>
              </a:rPr>
              <a:t>45</a:t>
            </a:fld>
            <a:endParaRPr lang="pt-BR" noProof="0" dirty="0">
              <a:solidFill>
                <a:srgbClr val="002060"/>
              </a:solidFill>
            </a:endParaRPr>
          </a:p>
        </p:txBody>
      </p:sp>
      <p:pic>
        <p:nvPicPr>
          <p:cNvPr id="12" name="Imagem 11"/>
          <p:cNvPicPr>
            <a:picLocks noChangeAspect="1"/>
          </p:cNvPicPr>
          <p:nvPr/>
        </p:nvPicPr>
        <p:blipFill rotWithShape="1">
          <a:blip r:embed="rId5"/>
          <a:srcRect l="11043" t="34437" r="48853" b="26655"/>
          <a:stretch/>
        </p:blipFill>
        <p:spPr>
          <a:xfrm>
            <a:off x="6362700" y="1066173"/>
            <a:ext cx="4889500" cy="2667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836392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p:cNvSpPr/>
          <p:nvPr/>
        </p:nvSpPr>
        <p:spPr>
          <a:xfrm>
            <a:off x="535831" y="918385"/>
            <a:ext cx="11248247" cy="5262979"/>
          </a:xfrm>
          <a:prstGeom prst="rect">
            <a:avLst/>
          </a:prstGeom>
        </p:spPr>
        <p:txBody>
          <a:bodyPr wrap="square" numCol="2" spcCol="360000">
            <a:spAutoFit/>
          </a:bodyPr>
          <a:lstStyle/>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i="1"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INICIATIVA 1 -</a:t>
            </a:r>
            <a:r>
              <a:rPr lang="pt-BR" sz="1400" dirty="0">
                <a:latin typeface="Calibri" panose="020F0502020204030204" pitchFamily="34" charset="0"/>
                <a:cs typeface="Calibri" panose="020F0502020204030204" pitchFamily="34" charset="0"/>
              </a:rPr>
              <a:t> O Plenário é responsável pelos atos destinados a regulamentar e executar a aplicação da Lei nº 12.378/2010, do Regimento Geral do CAU, das resoluções do CAU/BR, das deliberações plenárias e dos demais atos normativos baixados pelos CAU/BR e CAU/PB, bem como resolver os casos omissos, conforme o art. 31 do </a:t>
            </a:r>
            <a:r>
              <a:rPr lang="pt-BR" sz="1400" dirty="0">
                <a:latin typeface="Calibri" panose="020F0502020204030204" pitchFamily="34" charset="0"/>
                <a:cs typeface="Calibri" panose="020F0502020204030204" pitchFamily="34" charset="0"/>
                <a:hlinkClick r:id="rId3"/>
              </a:rPr>
              <a:t>Regimento Interno do CAU/PB</a:t>
            </a:r>
            <a:r>
              <a:rPr lang="pt-BR" sz="1400" dirty="0">
                <a:latin typeface="Calibri" panose="020F0502020204030204" pitchFamily="34" charset="0"/>
                <a:cs typeface="Calibri" panose="020F0502020204030204" pitchFamily="34" charset="0"/>
              </a:rPr>
              <a:t>.</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ações:</a:t>
            </a:r>
          </a:p>
          <a:p>
            <a:pPr marL="342900" indent="-342900" algn="just">
              <a:buAutoNum type="arabicPeriod"/>
            </a:pPr>
            <a:r>
              <a:rPr lang="pt-BR" sz="1400" dirty="0">
                <a:latin typeface="Calibri" panose="020F0502020204030204" pitchFamily="34" charset="0"/>
                <a:cs typeface="Calibri" panose="020F0502020204030204" pitchFamily="34" charset="0"/>
              </a:rPr>
              <a:t>Na primeira plenária de 2023, ocorreu a eleição e homologação do 1º e 2º vice-presidentes e a composição das comissões ordinárias para 2023. </a:t>
            </a:r>
            <a:endParaRPr lang="pt-BR" sz="1400" dirty="0" smtClean="0">
              <a:latin typeface="Calibri" panose="020F0502020204030204" pitchFamily="34" charset="0"/>
              <a:cs typeface="Calibri" panose="020F0502020204030204" pitchFamily="34" charset="0"/>
            </a:endParaRPr>
          </a:p>
          <a:p>
            <a:pPr marL="342900" indent="-342900" algn="just">
              <a:buAutoNum type="arabicPeriod"/>
            </a:pPr>
            <a:r>
              <a:rPr lang="pt-BR" sz="1400" dirty="0" smtClean="0">
                <a:latin typeface="Calibri" panose="020F0502020204030204" pitchFamily="34" charset="0"/>
                <a:cs typeface="Calibri" panose="020F0502020204030204" pitchFamily="34" charset="0"/>
              </a:rPr>
              <a:t>Em dezembro de 2023 foi realizada a Plenária festiva que diplomou os conselheiros eleitos para a gestão de  2024-2026.</a:t>
            </a:r>
          </a:p>
          <a:p>
            <a:pPr marL="342900" indent="-342900" algn="just">
              <a:buAutoNum type="arabicPeriod"/>
            </a:pPr>
            <a:r>
              <a:rPr lang="pt-BR" sz="1400" dirty="0" smtClean="0">
                <a:latin typeface="Calibri" panose="020F0502020204030204" pitchFamily="34" charset="0"/>
                <a:cs typeface="Calibri" panose="020F0502020204030204" pitchFamily="34" charset="0"/>
              </a:rPr>
              <a:t>Foram </a:t>
            </a:r>
            <a:r>
              <a:rPr lang="pt-BR" sz="1400" dirty="0">
                <a:latin typeface="Calibri" panose="020F0502020204030204" pitchFamily="34" charset="0"/>
                <a:cs typeface="Calibri" panose="020F0502020204030204" pitchFamily="34" charset="0"/>
              </a:rPr>
              <a:t>realizadas </a:t>
            </a:r>
            <a:r>
              <a:rPr lang="pt-BR" sz="1400" b="1" dirty="0" smtClean="0">
                <a:latin typeface="Calibri" panose="020F0502020204030204" pitchFamily="34" charset="0"/>
                <a:cs typeface="Calibri" panose="020F0502020204030204" pitchFamily="34" charset="0"/>
              </a:rPr>
              <a:t>11</a:t>
            </a:r>
            <a:r>
              <a:rPr lang="pt-BR" sz="1400" dirty="0" smtClean="0">
                <a:latin typeface="Calibri" panose="020F0502020204030204" pitchFamily="34" charset="0"/>
                <a:cs typeface="Calibri" panose="020F0502020204030204" pitchFamily="34" charset="0"/>
              </a:rPr>
              <a:t> </a:t>
            </a:r>
            <a:r>
              <a:rPr lang="pt-BR" sz="1400" dirty="0">
                <a:latin typeface="Calibri" panose="020F0502020204030204" pitchFamily="34" charset="0"/>
                <a:cs typeface="Calibri" panose="020F0502020204030204" pitchFamily="34" charset="0"/>
              </a:rPr>
              <a:t>reuniões plenárias ordinárias e </a:t>
            </a:r>
            <a:r>
              <a:rPr lang="pt-BR" sz="1400" b="1" dirty="0" smtClean="0">
                <a:latin typeface="Calibri" panose="020F0502020204030204" pitchFamily="34" charset="0"/>
                <a:cs typeface="Calibri" panose="020F0502020204030204" pitchFamily="34" charset="0"/>
              </a:rPr>
              <a:t>2</a:t>
            </a:r>
            <a:r>
              <a:rPr lang="pt-BR" sz="1400" dirty="0" smtClean="0">
                <a:latin typeface="Calibri" panose="020F0502020204030204" pitchFamily="34" charset="0"/>
                <a:cs typeface="Calibri" panose="020F0502020204030204" pitchFamily="34" charset="0"/>
              </a:rPr>
              <a:t> </a:t>
            </a:r>
            <a:r>
              <a:rPr lang="pt-BR" sz="1400" dirty="0">
                <a:latin typeface="Calibri" panose="020F0502020204030204" pitchFamily="34" charset="0"/>
                <a:cs typeface="Calibri" panose="020F0502020204030204" pitchFamily="34" charset="0"/>
              </a:rPr>
              <a:t>extraordinária, sendo todas em um turno do dia. </a:t>
            </a:r>
          </a:p>
          <a:p>
            <a:pPr marL="342900" indent="-342900" algn="just">
              <a:buAutoNum type="arabicPeriod"/>
            </a:pPr>
            <a:r>
              <a:rPr lang="pt-BR" sz="1400" dirty="0">
                <a:latin typeface="Calibri" panose="020F0502020204030204" pitchFamily="34" charset="0"/>
                <a:cs typeface="Calibri" panose="020F0502020204030204" pitchFamily="34" charset="0"/>
              </a:rPr>
              <a:t>As deliberações são atos administrativos de competência do CAU/PB, de caráter normativo ou decisório, podendo ser deliberação plenária, quando expedida pelo Plenário; e deliberação de comissão, quando  expedida por comissões permanentes. O CAU/PB efetivou 32 deliberações plenárias, divididas em temas, dentre elas: - Aprovação dos Balancetes dos meses de dezembro de 2022 a fevereiro de 2023; - Aprovação do Relatório de Gestão referente ao ano de 2022; - Aprovação da Comissão Eleitoral 2023 do CAU/PB; - Apreciação de Processos Éticos; - Aprovação do Relatório de Gestão referente ao primeiro trimestre e primeiro semestre de 2023; - Aprovação concessão de aumentos de salário dos empregados do CAU/PB e -Aprovação da Reprogramação Orçamentária de 2023; -	Aprovação dos relatórios de gestão referentes aos primeiro, segundo e terceiro trimestres do ano de 2023</a:t>
            </a:r>
            <a:r>
              <a:rPr lang="pt-BR" sz="1400" dirty="0" smtClean="0">
                <a:latin typeface="Calibri" panose="020F0502020204030204" pitchFamily="34" charset="0"/>
                <a:cs typeface="Calibri" panose="020F0502020204030204" pitchFamily="34" charset="0"/>
              </a:rPr>
              <a:t>; - Edital </a:t>
            </a:r>
            <a:r>
              <a:rPr lang="pt-BR" sz="1400" dirty="0">
                <a:latin typeface="Calibri" panose="020F0502020204030204" pitchFamily="34" charset="0"/>
                <a:cs typeface="Calibri" panose="020F0502020204030204" pitchFamily="34" charset="0"/>
              </a:rPr>
              <a:t>de Athis 2023</a:t>
            </a:r>
            <a:r>
              <a:rPr lang="pt-BR" sz="1400" dirty="0" smtClean="0">
                <a:latin typeface="Calibri" panose="020F0502020204030204" pitchFamily="34" charset="0"/>
                <a:cs typeface="Calibri" panose="020F0502020204030204" pitchFamily="34" charset="0"/>
              </a:rPr>
              <a:t>; </a:t>
            </a:r>
            <a:r>
              <a:rPr lang="pt-BR" sz="1400" dirty="0">
                <a:latin typeface="Calibri" panose="020F0502020204030204" pitchFamily="34" charset="0"/>
                <a:cs typeface="Calibri" panose="020F0502020204030204" pitchFamily="34" charset="0"/>
              </a:rPr>
              <a:t>- Aprova a Programação Orçamentária 2024 – Projetos Especiais com recursos do Superávit Financeiro 24; - – Aprovado a Programação do Plano de Ação e Orçamento do CAU/PB – Exercício de </a:t>
            </a:r>
            <a:r>
              <a:rPr lang="pt-BR" sz="1400" dirty="0" smtClean="0">
                <a:latin typeface="Calibri" panose="020F0502020204030204" pitchFamily="34" charset="0"/>
                <a:cs typeface="Calibri" panose="020F0502020204030204" pitchFamily="34" charset="0"/>
              </a:rPr>
              <a:t>2024; - Edital </a:t>
            </a:r>
            <a:r>
              <a:rPr lang="pt-BR" sz="1400" dirty="0">
                <a:latin typeface="Calibri" panose="020F0502020204030204" pitchFamily="34" charset="0"/>
                <a:cs typeface="Calibri" panose="020F0502020204030204" pitchFamily="34" charset="0"/>
              </a:rPr>
              <a:t>referente ao 1º prêmio CAU/PB de excelência de trabalhos de conclusão de curso de graduação em arquitetura e urbanismo</a:t>
            </a:r>
            <a:r>
              <a:rPr lang="pt-BR" sz="1400" dirty="0" smtClean="0">
                <a:latin typeface="Calibri" panose="020F0502020204030204" pitchFamily="34" charset="0"/>
                <a:cs typeface="Calibri" panose="020F0502020204030204" pitchFamily="34" charset="0"/>
              </a:rPr>
              <a:t>; - Apreciação </a:t>
            </a:r>
            <a:r>
              <a:rPr lang="pt-BR" sz="1400" dirty="0">
                <a:latin typeface="Calibri" panose="020F0502020204030204" pitchFamily="34" charset="0"/>
                <a:cs typeface="Calibri" panose="020F0502020204030204" pitchFamily="34" charset="0"/>
              </a:rPr>
              <a:t>de Processos Éticos</a:t>
            </a:r>
            <a:r>
              <a:rPr lang="pt-BR" sz="1400" dirty="0" smtClean="0">
                <a:latin typeface="Calibri" panose="020F0502020204030204" pitchFamily="34" charset="0"/>
                <a:cs typeface="Calibri" panose="020F0502020204030204" pitchFamily="34" charset="0"/>
              </a:rPr>
              <a:t>; - Diplomação </a:t>
            </a:r>
            <a:r>
              <a:rPr lang="pt-BR" sz="1400" dirty="0">
                <a:latin typeface="Calibri" panose="020F0502020204030204" pitchFamily="34" charset="0"/>
                <a:cs typeface="Calibri" panose="020F0502020204030204" pitchFamily="34" charset="0"/>
              </a:rPr>
              <a:t>e Posse dos Conselheiros para a gestão 2024/2026 - Aprova o calendário das reuniões ordinárias do Exercício 2024 do Conselho de Arquitetura e Urbanismo da Paraíba – CAU/PB.</a:t>
            </a:r>
          </a:p>
          <a:p>
            <a:pPr algn="just"/>
            <a:endParaRPr lang="pt-BR" sz="1400" dirty="0">
              <a:latin typeface="Calibri" panose="020F0502020204030204" pitchFamily="34" charset="0"/>
              <a:cs typeface="Calibri" panose="020F0502020204030204" pitchFamily="34" charset="0"/>
            </a:endParaRPr>
          </a:p>
        </p:txBody>
      </p:sp>
      <p:grpSp>
        <p:nvGrpSpPr>
          <p:cNvPr id="21" name="Grupo 20"/>
          <p:cNvGrpSpPr/>
          <p:nvPr/>
        </p:nvGrpSpPr>
        <p:grpSpPr>
          <a:xfrm>
            <a:off x="3927085" y="918385"/>
            <a:ext cx="2347847" cy="1687076"/>
            <a:chOff x="12709865" y="151958"/>
            <a:chExt cx="2347847" cy="1687076"/>
          </a:xfrm>
        </p:grpSpPr>
        <p:pic>
          <p:nvPicPr>
            <p:cNvPr id="14" name="Imagem 13"/>
            <p:cNvPicPr>
              <a:picLocks noChangeAspect="1"/>
            </p:cNvPicPr>
            <p:nvPr/>
          </p:nvPicPr>
          <p:blipFill>
            <a:blip r:embed="rId4"/>
            <a:stretch>
              <a:fillRect/>
            </a:stretch>
          </p:blipFill>
          <p:spPr>
            <a:xfrm>
              <a:off x="12709865" y="151958"/>
              <a:ext cx="2347847" cy="1687076"/>
            </a:xfrm>
            <a:prstGeom prst="rect">
              <a:avLst/>
            </a:prstGeom>
          </p:spPr>
        </p:pic>
        <p:sp>
          <p:nvSpPr>
            <p:cNvPr id="22" name="Retângulo 21"/>
            <p:cNvSpPr/>
            <p:nvPr/>
          </p:nvSpPr>
          <p:spPr>
            <a:xfrm>
              <a:off x="13183013" y="447923"/>
              <a:ext cx="1475568" cy="1077218"/>
            </a:xfrm>
            <a:prstGeom prst="rect">
              <a:avLst/>
            </a:prstGeom>
            <a:solidFill>
              <a:schemeClr val="bg1"/>
            </a:solidFill>
          </p:spPr>
          <p:txBody>
            <a:bodyPr wrap="square">
              <a:spAutoFit/>
            </a:bodyPr>
            <a:lstStyle/>
            <a:p>
              <a:r>
                <a:rPr lang="pt-BR" sz="1400" b="1" dirty="0">
                  <a:solidFill>
                    <a:srgbClr val="002060"/>
                  </a:solidFill>
                </a:rPr>
                <a:t>INVESTIMENTO</a:t>
              </a:r>
            </a:p>
            <a:p>
              <a:r>
                <a:rPr lang="pt-BR" sz="1400" b="1" dirty="0">
                  <a:solidFill>
                    <a:srgbClr val="002060"/>
                  </a:solidFill>
                </a:rPr>
                <a:t>REALIZADO:</a:t>
              </a:r>
            </a:p>
            <a:p>
              <a:r>
                <a:rPr lang="pt-BR" sz="1200" dirty="0">
                  <a:solidFill>
                    <a:srgbClr val="002060"/>
                  </a:solidFill>
                </a:rPr>
                <a:t>R$ </a:t>
              </a:r>
              <a:r>
                <a:rPr lang="pt-BR" sz="1200" dirty="0" smtClean="0">
                  <a:solidFill>
                    <a:srgbClr val="002060"/>
                  </a:solidFill>
                </a:rPr>
                <a:t>1.249.083,27 91,74% </a:t>
              </a:r>
              <a:r>
                <a:rPr lang="pt-BR" sz="1200" dirty="0">
                  <a:solidFill>
                    <a:srgbClr val="002060"/>
                  </a:solidFill>
                </a:rPr>
                <a:t>do valor</a:t>
              </a:r>
            </a:p>
            <a:p>
              <a:r>
                <a:rPr lang="pt-BR" sz="1200" dirty="0">
                  <a:solidFill>
                    <a:srgbClr val="002060"/>
                  </a:solidFill>
                </a:rPr>
                <a:t>Programado</a:t>
              </a:r>
            </a:p>
          </p:txBody>
        </p:sp>
        <p:sp>
          <p:nvSpPr>
            <p:cNvPr id="16" name="CaixaDeTexto 15"/>
            <p:cNvSpPr txBox="1"/>
            <p:nvPr/>
          </p:nvSpPr>
          <p:spPr>
            <a:xfrm>
              <a:off x="13183013" y="972637"/>
              <a:ext cx="1475568" cy="552504"/>
            </a:xfrm>
            <a:prstGeom prst="rect">
              <a:avLst/>
            </a:prstGeom>
          </p:spPr>
          <p:txBody>
            <a:bodyPr wrap="square" numCol="2" spcCol="360000" rtlCol="0">
              <a:noAutofit/>
            </a:bodyPr>
            <a:lstStyle/>
            <a:p>
              <a:pPr marL="0" indent="0" algn="just">
                <a:lnSpc>
                  <a:spcPct val="100000"/>
                </a:lnSpc>
                <a:buNone/>
              </a:pPr>
              <a:endParaRPr lang="pt-BR" sz="1200" dirty="0">
                <a:solidFill>
                  <a:srgbClr val="002060"/>
                </a:solidFill>
                <a:latin typeface="Dax"/>
                <a:cs typeface="Arial" panose="020B0604020202020204" pitchFamily="34" charset="0"/>
              </a:endParaRPr>
            </a:p>
          </p:txBody>
        </p:sp>
      </p:grpSp>
      <p:pic>
        <p:nvPicPr>
          <p:cNvPr id="12" name="Imagem 11"/>
          <p:cNvPicPr>
            <a:picLocks noChangeAspect="1"/>
          </p:cNvPicPr>
          <p:nvPr/>
        </p:nvPicPr>
        <p:blipFill>
          <a:blip r:embed="rId5"/>
          <a:stretch>
            <a:fillRect/>
          </a:stretch>
        </p:blipFill>
        <p:spPr>
          <a:xfrm>
            <a:off x="2135593" y="1214741"/>
            <a:ext cx="979980" cy="1242901"/>
          </a:xfrm>
          <a:prstGeom prst="rect">
            <a:avLst/>
          </a:prstGeom>
        </p:spPr>
      </p:pic>
      <p:sp>
        <p:nvSpPr>
          <p:cNvPr id="6" name="Retângulo 5"/>
          <p:cNvSpPr/>
          <p:nvPr/>
        </p:nvSpPr>
        <p:spPr>
          <a:xfrm>
            <a:off x="518615" y="-13647"/>
            <a:ext cx="6428095" cy="1015663"/>
          </a:xfrm>
          <a:prstGeom prst="rect">
            <a:avLst/>
          </a:prstGeom>
          <a:solidFill>
            <a:schemeClr val="bg1"/>
          </a:solidFill>
        </p:spPr>
        <p:txBody>
          <a:bodyPr wrap="square" numCol="1" spcCol="360000">
            <a:spAutoFit/>
          </a:bodyPr>
          <a:lstStyle/>
          <a:p>
            <a:endParaRPr lang="pt-BR" b="1" dirty="0">
              <a:solidFill>
                <a:srgbClr val="FF0000"/>
              </a:solidFill>
            </a:endParaRPr>
          </a:p>
          <a:p>
            <a:endParaRPr lang="pt-BR" b="1" dirty="0">
              <a:solidFill>
                <a:srgbClr val="FF0000"/>
              </a:solidFill>
            </a:endParaRPr>
          </a:p>
          <a:p>
            <a:r>
              <a:rPr lang="pt-BR" sz="2400" b="1" dirty="0">
                <a:solidFill>
                  <a:srgbClr val="FF0000"/>
                </a:solidFill>
                <a:latin typeface="Calibri" panose="020F0502020204030204" pitchFamily="34" charset="0"/>
                <a:cs typeface="Calibri" panose="020F0502020204030204" pitchFamily="34" charset="0"/>
              </a:rPr>
              <a:t>PLENÁRIO E PROCESSOS ADMINISTRATIVOS</a:t>
            </a:r>
            <a:endParaRPr lang="pt-BR" b="1" dirty="0">
              <a:solidFill>
                <a:srgbClr val="FF0000"/>
              </a:solidFill>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CaixaDeTexto 1"/>
          <p:cNvSpPr txBox="1"/>
          <p:nvPr/>
        </p:nvSpPr>
        <p:spPr>
          <a:xfrm>
            <a:off x="518615" y="1813332"/>
            <a:ext cx="81886" cy="45719"/>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Retângulo 6"/>
          <p:cNvSpPr/>
          <p:nvPr/>
        </p:nvSpPr>
        <p:spPr>
          <a:xfrm>
            <a:off x="518615" y="1035972"/>
            <a:ext cx="2101222" cy="1815882"/>
          </a:xfrm>
          <a:prstGeom prst="rect">
            <a:avLst/>
          </a:prstGeom>
        </p:spPr>
        <p:txBody>
          <a:bodyPr wrap="square">
            <a:spAutoFit/>
          </a:bodyPr>
          <a:lstStyle/>
          <a:p>
            <a:r>
              <a:rPr lang="pt-BR" sz="1400" b="1" dirty="0">
                <a:solidFill>
                  <a:srgbClr val="002060"/>
                </a:solidFill>
                <a:latin typeface="Calibri" panose="020F0502020204030204" pitchFamily="34" charset="0"/>
                <a:cs typeface="Calibri" panose="020F0502020204030204" pitchFamily="34" charset="0"/>
              </a:rPr>
              <a:t>PRINCIPAIS INICIATIVAS:</a:t>
            </a:r>
          </a:p>
          <a:p>
            <a:pPr marL="285750" indent="-285750">
              <a:buFont typeface="Arial" panose="020B0604020202020204" pitchFamily="34" charset="0"/>
              <a:buChar char="•"/>
            </a:pPr>
            <a:r>
              <a:rPr lang="pt-BR" sz="1400" dirty="0">
                <a:solidFill>
                  <a:srgbClr val="002060"/>
                </a:solidFill>
                <a:latin typeface="Calibri" panose="020F0502020204030204" pitchFamily="34" charset="0"/>
                <a:cs typeface="Calibri" panose="020F0502020204030204" pitchFamily="34" charset="0"/>
              </a:rPr>
              <a:t>Atividade: Plenário do </a:t>
            </a:r>
            <a:r>
              <a:rPr lang="pt-BR" sz="1400" dirty="0" smtClean="0">
                <a:solidFill>
                  <a:srgbClr val="002060"/>
                </a:solidFill>
                <a:latin typeface="Calibri" panose="020F0502020204030204" pitchFamily="34" charset="0"/>
                <a:cs typeface="Calibri" panose="020F0502020204030204" pitchFamily="34" charset="0"/>
              </a:rPr>
              <a:t>CAU/PB </a:t>
            </a:r>
            <a:endParaRPr lang="pt-BR" sz="14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pt-BR" sz="1400" dirty="0">
                <a:solidFill>
                  <a:srgbClr val="002060"/>
                </a:solidFill>
                <a:latin typeface="Calibri" panose="020F0502020204030204" pitchFamily="34" charset="0"/>
                <a:cs typeface="Calibri" panose="020F0502020204030204" pitchFamily="34" charset="0"/>
              </a:rPr>
              <a:t>Atividade: Manutenção dos Processos Administrativos e Financeiros</a:t>
            </a:r>
          </a:p>
        </p:txBody>
      </p:sp>
      <p:sp>
        <p:nvSpPr>
          <p:cNvPr id="8" name="Espaço Reservado para Rodapé 7"/>
          <p:cNvSpPr>
            <a:spLocks noGrp="1"/>
          </p:cNvSpPr>
          <p:nvPr>
            <p:ph type="ftr" sz="quarter" idx="11"/>
          </p:nvPr>
        </p:nvSpPr>
        <p:spPr>
          <a:xfrm>
            <a:off x="677334" y="6396207"/>
            <a:ext cx="6297612" cy="365125"/>
          </a:xfrm>
        </p:spPr>
        <p:txBody>
          <a:bodyPr/>
          <a:lstStyle/>
          <a:p>
            <a:pPr rtl="0"/>
            <a:r>
              <a:rPr lang="pt-BR" noProof="0" dirty="0"/>
              <a:t>Relatório Integrado de Gestão 2023 - CAU/PB</a:t>
            </a:r>
          </a:p>
        </p:txBody>
      </p:sp>
      <p:sp>
        <p:nvSpPr>
          <p:cNvPr id="9" name="Espaço Reservado para Número de Slide 8"/>
          <p:cNvSpPr>
            <a:spLocks noGrp="1"/>
          </p:cNvSpPr>
          <p:nvPr>
            <p:ph type="sldNum" sz="quarter" idx="12"/>
          </p:nvPr>
        </p:nvSpPr>
        <p:spPr>
          <a:xfrm>
            <a:off x="10979027" y="6396207"/>
            <a:ext cx="683339" cy="365125"/>
          </a:xfrm>
        </p:spPr>
        <p:txBody>
          <a:bodyPr/>
          <a:lstStyle/>
          <a:p>
            <a:pPr rtl="0"/>
            <a:fld id="{5A4A7955-6230-48B4-BD8B-A7C460F75945}" type="slidenum">
              <a:rPr lang="pt-BR" noProof="0" smtClean="0">
                <a:solidFill>
                  <a:srgbClr val="002060"/>
                </a:solidFill>
              </a:rPr>
              <a:t>46</a:t>
            </a:fld>
            <a:endParaRPr lang="pt-BR" noProof="0" dirty="0">
              <a:solidFill>
                <a:srgbClr val="002060"/>
              </a:solidFill>
            </a:endParaRPr>
          </a:p>
        </p:txBody>
      </p:sp>
      <p:sp>
        <p:nvSpPr>
          <p:cNvPr id="13" name="Retângulo 12"/>
          <p:cNvSpPr/>
          <p:nvPr/>
        </p:nvSpPr>
        <p:spPr>
          <a:xfrm>
            <a:off x="3029270" y="1143694"/>
            <a:ext cx="1154565" cy="1384995"/>
          </a:xfrm>
          <a:prstGeom prst="rect">
            <a:avLst/>
          </a:prstGeom>
        </p:spPr>
        <p:txBody>
          <a:bodyPr wrap="square">
            <a:spAutoFit/>
          </a:bodyPr>
          <a:lstStyle/>
          <a:p>
            <a:r>
              <a:rPr lang="pt-BR" sz="1200" b="1" dirty="0">
                <a:solidFill>
                  <a:srgbClr val="002060"/>
                </a:solidFill>
              </a:rPr>
              <a:t>OBJETIVO:</a:t>
            </a:r>
          </a:p>
          <a:p>
            <a:r>
              <a:rPr lang="pt-BR" sz="1200" dirty="0">
                <a:solidFill>
                  <a:srgbClr val="002060"/>
                </a:solidFill>
              </a:rPr>
              <a:t>Construir cultura organizacional adequada à estratégia </a:t>
            </a:r>
            <a:br>
              <a:rPr lang="pt-BR" sz="1200" dirty="0">
                <a:solidFill>
                  <a:srgbClr val="002060"/>
                </a:solidFill>
              </a:rPr>
            </a:br>
            <a:endParaRPr lang="pt-BR" sz="1200" dirty="0">
              <a:solidFill>
                <a:srgbClr val="002060"/>
              </a:solidFill>
            </a:endParaRPr>
          </a:p>
        </p:txBody>
      </p:sp>
    </p:spTree>
    <p:extLst>
      <p:ext uri="{BB962C8B-B14F-4D97-AF65-F5344CB8AC3E}">
        <p14:creationId xmlns:p14="http://schemas.microsoft.com/office/powerpoint/2010/main" val="31451349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p:cNvGrpSpPr/>
          <p:nvPr/>
        </p:nvGrpSpPr>
        <p:grpSpPr>
          <a:xfrm>
            <a:off x="3927085" y="918385"/>
            <a:ext cx="2347847" cy="1687076"/>
            <a:chOff x="12709865" y="151958"/>
            <a:chExt cx="2347847" cy="1687076"/>
          </a:xfrm>
        </p:grpSpPr>
        <p:pic>
          <p:nvPicPr>
            <p:cNvPr id="14" name="Imagem 13"/>
            <p:cNvPicPr>
              <a:picLocks noChangeAspect="1"/>
            </p:cNvPicPr>
            <p:nvPr/>
          </p:nvPicPr>
          <p:blipFill>
            <a:blip r:embed="rId3"/>
            <a:stretch>
              <a:fillRect/>
            </a:stretch>
          </p:blipFill>
          <p:spPr>
            <a:xfrm>
              <a:off x="12709865" y="151958"/>
              <a:ext cx="2347847" cy="1687076"/>
            </a:xfrm>
            <a:prstGeom prst="rect">
              <a:avLst/>
            </a:prstGeom>
          </p:spPr>
        </p:pic>
        <p:sp>
          <p:nvSpPr>
            <p:cNvPr id="22" name="Retângulo 21"/>
            <p:cNvSpPr/>
            <p:nvPr/>
          </p:nvSpPr>
          <p:spPr>
            <a:xfrm>
              <a:off x="13183012" y="447923"/>
              <a:ext cx="1516835" cy="1077218"/>
            </a:xfrm>
            <a:prstGeom prst="rect">
              <a:avLst/>
            </a:prstGeom>
            <a:solidFill>
              <a:srgbClr val="FFC000"/>
            </a:solidFill>
          </p:spPr>
          <p:txBody>
            <a:bodyPr wrap="square">
              <a:spAutoFit/>
            </a:bodyPr>
            <a:lstStyle/>
            <a:p>
              <a:r>
                <a:rPr lang="pt-BR" sz="1400" b="1" dirty="0">
                  <a:solidFill>
                    <a:srgbClr val="002060"/>
                  </a:solidFill>
                </a:rPr>
                <a:t>INVESTIMENTO</a:t>
              </a:r>
            </a:p>
            <a:p>
              <a:r>
                <a:rPr lang="pt-BR" sz="1400" b="1" dirty="0">
                  <a:solidFill>
                    <a:srgbClr val="002060"/>
                  </a:solidFill>
                </a:rPr>
                <a:t>REALIZADO:</a:t>
              </a:r>
            </a:p>
            <a:p>
              <a:r>
                <a:rPr lang="pt-BR" sz="1200" dirty="0">
                  <a:solidFill>
                    <a:srgbClr val="002060"/>
                  </a:solidFill>
                </a:rPr>
                <a:t>R$ </a:t>
              </a:r>
              <a:r>
                <a:rPr lang="pt-BR" sz="1200" dirty="0" smtClean="0">
                  <a:solidFill>
                    <a:srgbClr val="002060"/>
                  </a:solidFill>
                </a:rPr>
                <a:t>23.971,00 70,71% </a:t>
              </a:r>
              <a:r>
                <a:rPr lang="pt-BR" sz="1200" dirty="0">
                  <a:solidFill>
                    <a:srgbClr val="002060"/>
                  </a:solidFill>
                </a:rPr>
                <a:t>do valor</a:t>
              </a:r>
            </a:p>
            <a:p>
              <a:r>
                <a:rPr lang="pt-BR" sz="1200" dirty="0">
                  <a:solidFill>
                    <a:srgbClr val="002060"/>
                  </a:solidFill>
                </a:rPr>
                <a:t>Programado</a:t>
              </a:r>
            </a:p>
          </p:txBody>
        </p:sp>
        <p:sp>
          <p:nvSpPr>
            <p:cNvPr id="16" name="CaixaDeTexto 15"/>
            <p:cNvSpPr txBox="1"/>
            <p:nvPr/>
          </p:nvSpPr>
          <p:spPr>
            <a:xfrm>
              <a:off x="13183013" y="972637"/>
              <a:ext cx="1475568" cy="552504"/>
            </a:xfrm>
            <a:prstGeom prst="rect">
              <a:avLst/>
            </a:prstGeom>
          </p:spPr>
          <p:txBody>
            <a:bodyPr wrap="square" numCol="2" spcCol="360000" rtlCol="0">
              <a:noAutofit/>
            </a:bodyPr>
            <a:lstStyle/>
            <a:p>
              <a:pPr marL="0" indent="0" algn="just">
                <a:lnSpc>
                  <a:spcPct val="100000"/>
                </a:lnSpc>
                <a:buNone/>
              </a:pPr>
              <a:endParaRPr lang="pt-BR" sz="1200" dirty="0">
                <a:solidFill>
                  <a:srgbClr val="002060"/>
                </a:solidFill>
                <a:latin typeface="Dax"/>
                <a:cs typeface="Arial" panose="020B0604020202020204" pitchFamily="34" charset="0"/>
              </a:endParaRPr>
            </a:p>
          </p:txBody>
        </p:sp>
      </p:grpSp>
      <p:pic>
        <p:nvPicPr>
          <p:cNvPr id="12" name="Imagem 11"/>
          <p:cNvPicPr>
            <a:picLocks noChangeAspect="1"/>
          </p:cNvPicPr>
          <p:nvPr/>
        </p:nvPicPr>
        <p:blipFill>
          <a:blip r:embed="rId4"/>
          <a:stretch>
            <a:fillRect/>
          </a:stretch>
        </p:blipFill>
        <p:spPr>
          <a:xfrm>
            <a:off x="2135593" y="1214741"/>
            <a:ext cx="979980" cy="1242901"/>
          </a:xfrm>
          <a:prstGeom prst="rect">
            <a:avLst/>
          </a:prstGeom>
        </p:spPr>
      </p:pic>
      <p:sp>
        <p:nvSpPr>
          <p:cNvPr id="6" name="Retângulo 5"/>
          <p:cNvSpPr/>
          <p:nvPr/>
        </p:nvSpPr>
        <p:spPr>
          <a:xfrm>
            <a:off x="518615" y="-13647"/>
            <a:ext cx="6428095" cy="1015663"/>
          </a:xfrm>
          <a:prstGeom prst="rect">
            <a:avLst/>
          </a:prstGeom>
          <a:solidFill>
            <a:schemeClr val="bg1"/>
          </a:solidFill>
        </p:spPr>
        <p:txBody>
          <a:bodyPr wrap="square" numCol="1" spcCol="360000">
            <a:spAutoFit/>
          </a:bodyPr>
          <a:lstStyle/>
          <a:p>
            <a:endParaRPr lang="pt-BR" b="1" dirty="0">
              <a:solidFill>
                <a:srgbClr val="FF0000"/>
              </a:solidFill>
            </a:endParaRPr>
          </a:p>
          <a:p>
            <a:endParaRPr lang="pt-BR" b="1" dirty="0">
              <a:solidFill>
                <a:srgbClr val="FF0000"/>
              </a:solidFill>
            </a:endParaRPr>
          </a:p>
          <a:p>
            <a:r>
              <a:rPr lang="pt-BR" sz="2400" b="1" dirty="0">
                <a:solidFill>
                  <a:srgbClr val="FF0000"/>
                </a:solidFill>
                <a:latin typeface="Calibri" panose="020F0502020204030204" pitchFamily="34" charset="0"/>
                <a:cs typeface="Calibri" panose="020F0502020204030204" pitchFamily="34" charset="0"/>
              </a:rPr>
              <a:t>PLENÁRIO E PROCESSOS ADMINISTRATIVOS</a:t>
            </a:r>
            <a:endParaRPr lang="pt-BR" b="1" dirty="0">
              <a:solidFill>
                <a:srgbClr val="FF0000"/>
              </a:solidFill>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CaixaDeTexto 1"/>
          <p:cNvSpPr txBox="1"/>
          <p:nvPr/>
        </p:nvSpPr>
        <p:spPr>
          <a:xfrm>
            <a:off x="518615" y="1813332"/>
            <a:ext cx="81886" cy="45719"/>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Retângulo 6"/>
          <p:cNvSpPr/>
          <p:nvPr/>
        </p:nvSpPr>
        <p:spPr>
          <a:xfrm>
            <a:off x="518615" y="1035972"/>
            <a:ext cx="2101222" cy="738664"/>
          </a:xfrm>
          <a:prstGeom prst="rect">
            <a:avLst/>
          </a:prstGeom>
        </p:spPr>
        <p:txBody>
          <a:bodyPr wrap="square">
            <a:spAutoFit/>
          </a:bodyPr>
          <a:lstStyle/>
          <a:p>
            <a:r>
              <a:rPr lang="pt-BR" sz="1400" b="1" dirty="0">
                <a:solidFill>
                  <a:srgbClr val="002060"/>
                </a:solidFill>
                <a:latin typeface="Calibri" panose="020F0502020204030204" pitchFamily="34" charset="0"/>
                <a:cs typeface="Calibri" panose="020F0502020204030204" pitchFamily="34" charset="0"/>
              </a:rPr>
              <a:t>PRINCIPAIS INICIATIVAS:</a:t>
            </a:r>
          </a:p>
          <a:p>
            <a:pPr marL="285750" indent="-285750">
              <a:buFont typeface="Arial" panose="020B0604020202020204" pitchFamily="34" charset="0"/>
              <a:buChar char="•"/>
            </a:pPr>
            <a:r>
              <a:rPr lang="pt-BR" sz="1400" dirty="0">
                <a:solidFill>
                  <a:srgbClr val="002060"/>
                </a:solidFill>
                <a:latin typeface="Calibri" panose="020F0502020204030204" pitchFamily="34" charset="0"/>
                <a:cs typeface="Calibri" panose="020F0502020204030204" pitchFamily="34" charset="0"/>
              </a:rPr>
              <a:t>Atividade: Plenário do </a:t>
            </a:r>
            <a:r>
              <a:rPr lang="pt-BR" sz="1400" dirty="0" smtClean="0">
                <a:solidFill>
                  <a:srgbClr val="002060"/>
                </a:solidFill>
                <a:latin typeface="Calibri" panose="020F0502020204030204" pitchFamily="34" charset="0"/>
                <a:cs typeface="Calibri" panose="020F0502020204030204" pitchFamily="34" charset="0"/>
              </a:rPr>
              <a:t>CAU/PB</a:t>
            </a:r>
            <a:endParaRPr lang="pt-BR" sz="1400" dirty="0">
              <a:solidFill>
                <a:srgbClr val="002060"/>
              </a:solidFill>
              <a:latin typeface="Calibri" panose="020F0502020204030204" pitchFamily="34" charset="0"/>
              <a:cs typeface="Calibri" panose="020F0502020204030204" pitchFamily="34" charset="0"/>
            </a:endParaRPr>
          </a:p>
        </p:txBody>
      </p:sp>
      <p:sp>
        <p:nvSpPr>
          <p:cNvPr id="20" name="Rectangle 2"/>
          <p:cNvSpPr>
            <a:spLocks noChangeArrowheads="1"/>
          </p:cNvSpPr>
          <p:nvPr/>
        </p:nvSpPr>
        <p:spPr bwMode="auto">
          <a:xfrm>
            <a:off x="2773083" y="36780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graphicFrame>
        <p:nvGraphicFramePr>
          <p:cNvPr id="29" name="Gráfico 28"/>
          <p:cNvGraphicFramePr/>
          <p:nvPr>
            <p:extLst>
              <p:ext uri="{D42A27DB-BD31-4B8C-83A1-F6EECF244321}">
                <p14:modId xmlns:p14="http://schemas.microsoft.com/office/powerpoint/2010/main" val="85548833"/>
              </p:ext>
            </p:extLst>
          </p:nvPr>
        </p:nvGraphicFramePr>
        <p:xfrm>
          <a:off x="720302" y="3614056"/>
          <a:ext cx="4564884" cy="1976792"/>
        </p:xfrm>
        <a:graphic>
          <a:graphicData uri="http://schemas.openxmlformats.org/drawingml/2006/chart">
            <c:chart xmlns:c="http://schemas.openxmlformats.org/drawingml/2006/chart" xmlns:r="http://schemas.openxmlformats.org/officeDocument/2006/relationships" r:id="rId5"/>
          </a:graphicData>
        </a:graphic>
      </p:graphicFrame>
      <p:sp>
        <p:nvSpPr>
          <p:cNvPr id="8" name="Espaço Reservado para Rodapé 7"/>
          <p:cNvSpPr>
            <a:spLocks noGrp="1"/>
          </p:cNvSpPr>
          <p:nvPr>
            <p:ph type="ftr" sz="quarter" idx="11"/>
          </p:nvPr>
        </p:nvSpPr>
        <p:spPr>
          <a:xfrm>
            <a:off x="677334" y="6396207"/>
            <a:ext cx="6297612" cy="365125"/>
          </a:xfrm>
        </p:spPr>
        <p:txBody>
          <a:bodyPr/>
          <a:lstStyle/>
          <a:p>
            <a:pPr rtl="0"/>
            <a:r>
              <a:rPr lang="pt-BR" noProof="0" dirty="0"/>
              <a:t>Relatório Integrado de Gestão 2023 - CAU/PB</a:t>
            </a:r>
          </a:p>
        </p:txBody>
      </p:sp>
      <p:sp>
        <p:nvSpPr>
          <p:cNvPr id="9" name="Espaço Reservado para Número de Slide 8"/>
          <p:cNvSpPr>
            <a:spLocks noGrp="1"/>
          </p:cNvSpPr>
          <p:nvPr>
            <p:ph type="sldNum" sz="quarter" idx="12"/>
          </p:nvPr>
        </p:nvSpPr>
        <p:spPr>
          <a:xfrm>
            <a:off x="10979027" y="6396207"/>
            <a:ext cx="683339" cy="365125"/>
          </a:xfrm>
        </p:spPr>
        <p:txBody>
          <a:bodyPr/>
          <a:lstStyle/>
          <a:p>
            <a:pPr rtl="0"/>
            <a:fld id="{5A4A7955-6230-48B4-BD8B-A7C460F75945}" type="slidenum">
              <a:rPr lang="pt-BR" noProof="0" smtClean="0">
                <a:solidFill>
                  <a:srgbClr val="002060"/>
                </a:solidFill>
              </a:rPr>
              <a:t>47</a:t>
            </a:fld>
            <a:endParaRPr lang="pt-BR" noProof="0" dirty="0">
              <a:solidFill>
                <a:srgbClr val="002060"/>
              </a:solidFill>
            </a:endParaRPr>
          </a:p>
        </p:txBody>
      </p:sp>
      <p:sp>
        <p:nvSpPr>
          <p:cNvPr id="17" name="Retângulo 16"/>
          <p:cNvSpPr/>
          <p:nvPr/>
        </p:nvSpPr>
        <p:spPr>
          <a:xfrm>
            <a:off x="1361685" y="3286371"/>
            <a:ext cx="2971196" cy="646331"/>
          </a:xfrm>
          <a:prstGeom prst="rect">
            <a:avLst/>
          </a:prstGeom>
        </p:spPr>
        <p:txBody>
          <a:bodyPr wrap="square">
            <a:spAutoFit/>
          </a:bodyPr>
          <a:lstStyle/>
          <a:p>
            <a:r>
              <a:rPr lang="pt-BR" dirty="0">
                <a:latin typeface="Calibri" panose="020F0502020204030204" pitchFamily="34" charset="0"/>
                <a:cs typeface="Calibri" panose="020F0502020204030204" pitchFamily="34" charset="0"/>
              </a:rPr>
              <a:t>Quantidades de Deliberações </a:t>
            </a:r>
            <a:br>
              <a:rPr lang="pt-BR" dirty="0">
                <a:latin typeface="Calibri" panose="020F0502020204030204" pitchFamily="34" charset="0"/>
                <a:cs typeface="Calibri" panose="020F0502020204030204" pitchFamily="34" charset="0"/>
              </a:rPr>
            </a:br>
            <a:endParaRPr lang="pt-BR" dirty="0">
              <a:latin typeface="Calibri" panose="020F0502020204030204" pitchFamily="34" charset="0"/>
              <a:cs typeface="Calibri" panose="020F0502020204030204" pitchFamily="34" charset="0"/>
            </a:endParaRPr>
          </a:p>
        </p:txBody>
      </p:sp>
      <p:sp>
        <p:nvSpPr>
          <p:cNvPr id="13" name="Retângulo 12"/>
          <p:cNvSpPr/>
          <p:nvPr/>
        </p:nvSpPr>
        <p:spPr>
          <a:xfrm>
            <a:off x="3029270" y="1143694"/>
            <a:ext cx="1154565" cy="1384995"/>
          </a:xfrm>
          <a:prstGeom prst="rect">
            <a:avLst/>
          </a:prstGeom>
        </p:spPr>
        <p:txBody>
          <a:bodyPr wrap="square">
            <a:spAutoFit/>
          </a:bodyPr>
          <a:lstStyle/>
          <a:p>
            <a:r>
              <a:rPr lang="pt-BR" sz="1200" b="1" dirty="0">
                <a:solidFill>
                  <a:srgbClr val="002060"/>
                </a:solidFill>
              </a:rPr>
              <a:t>OBJETIVO:</a:t>
            </a:r>
          </a:p>
          <a:p>
            <a:r>
              <a:rPr lang="pt-BR" sz="1200" dirty="0">
                <a:solidFill>
                  <a:srgbClr val="002060"/>
                </a:solidFill>
              </a:rPr>
              <a:t>Construir cultura organizacional adequada à estratégia </a:t>
            </a:r>
            <a:br>
              <a:rPr lang="pt-BR" sz="1200" dirty="0">
                <a:solidFill>
                  <a:srgbClr val="002060"/>
                </a:solidFill>
              </a:rPr>
            </a:br>
            <a:endParaRPr lang="pt-BR" sz="1200" dirty="0">
              <a:solidFill>
                <a:srgbClr val="002060"/>
              </a:solidFill>
            </a:endParaRPr>
          </a:p>
        </p:txBody>
      </p:sp>
      <p:sp>
        <p:nvSpPr>
          <p:cNvPr id="23" name="Retângulo 22"/>
          <p:cNvSpPr/>
          <p:nvPr/>
        </p:nvSpPr>
        <p:spPr>
          <a:xfrm>
            <a:off x="6858543" y="2891136"/>
            <a:ext cx="4201518" cy="646331"/>
          </a:xfrm>
          <a:prstGeom prst="rect">
            <a:avLst/>
          </a:prstGeom>
        </p:spPr>
        <p:txBody>
          <a:bodyPr wrap="square">
            <a:spAutoFit/>
          </a:bodyPr>
          <a:lstStyle/>
          <a:p>
            <a:r>
              <a:rPr lang="pt-BR" dirty="0">
                <a:latin typeface="Calibri" panose="020F0502020204030204" pitchFamily="34" charset="0"/>
                <a:cs typeface="Calibri" panose="020F0502020204030204" pitchFamily="34" charset="0"/>
              </a:rPr>
              <a:t>Quantidades de Deliberações por Temas </a:t>
            </a:r>
            <a:br>
              <a:rPr lang="pt-BR" dirty="0">
                <a:latin typeface="Calibri" panose="020F0502020204030204" pitchFamily="34" charset="0"/>
                <a:cs typeface="Calibri" panose="020F0502020204030204" pitchFamily="34" charset="0"/>
              </a:rPr>
            </a:br>
            <a:endParaRPr lang="pt-BR" dirty="0">
              <a:latin typeface="Calibri" panose="020F0502020204030204" pitchFamily="34" charset="0"/>
              <a:cs typeface="Calibri" panose="020F0502020204030204" pitchFamily="34" charset="0"/>
            </a:endParaRPr>
          </a:p>
        </p:txBody>
      </p:sp>
      <p:graphicFrame>
        <p:nvGraphicFramePr>
          <p:cNvPr id="24" name="Gráfico 23"/>
          <p:cNvGraphicFramePr/>
          <p:nvPr>
            <p:extLst>
              <p:ext uri="{D42A27DB-BD31-4B8C-83A1-F6EECF244321}">
                <p14:modId xmlns:p14="http://schemas.microsoft.com/office/powerpoint/2010/main" val="460775373"/>
              </p:ext>
            </p:extLst>
          </p:nvPr>
        </p:nvGraphicFramePr>
        <p:xfrm>
          <a:off x="5744279" y="3147231"/>
          <a:ext cx="6029999" cy="303737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384215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3"/>
          <a:stretch>
            <a:fillRect/>
          </a:stretch>
        </p:blipFill>
        <p:spPr>
          <a:xfrm>
            <a:off x="3004224" y="24274"/>
            <a:ext cx="870893" cy="1104547"/>
          </a:xfrm>
          <a:prstGeom prst="rect">
            <a:avLst/>
          </a:prstGeom>
        </p:spPr>
      </p:pic>
      <p:sp>
        <p:nvSpPr>
          <p:cNvPr id="14" name="Retângulo 13"/>
          <p:cNvSpPr/>
          <p:nvPr/>
        </p:nvSpPr>
        <p:spPr>
          <a:xfrm>
            <a:off x="518614" y="99494"/>
            <a:ext cx="2746401" cy="954107"/>
          </a:xfrm>
          <a:prstGeom prst="rect">
            <a:avLst/>
          </a:prstGeom>
        </p:spPr>
        <p:txBody>
          <a:bodyPr wrap="square">
            <a:spAutoFit/>
          </a:bodyPr>
          <a:lstStyle/>
          <a:p>
            <a:r>
              <a:rPr lang="pt-BR" sz="1400" b="1" dirty="0">
                <a:solidFill>
                  <a:srgbClr val="002060"/>
                </a:solidFill>
                <a:latin typeface="Calibri" panose="020F0502020204030204" pitchFamily="34" charset="0"/>
                <a:cs typeface="Calibri" panose="020F0502020204030204" pitchFamily="34" charset="0"/>
              </a:rPr>
              <a:t>PRINCIPAIS INICIATIVAS:</a:t>
            </a:r>
          </a:p>
          <a:p>
            <a:pPr marL="285750" indent="-285750">
              <a:buFont typeface="Arial" panose="020B0604020202020204" pitchFamily="34" charset="0"/>
              <a:buChar char="•"/>
            </a:pPr>
            <a:r>
              <a:rPr lang="pt-BR" sz="1400" dirty="0" smtClean="0">
                <a:solidFill>
                  <a:srgbClr val="002060"/>
                </a:solidFill>
                <a:latin typeface="Calibri" panose="020F0502020204030204" pitchFamily="34" charset="0"/>
                <a:cs typeface="Calibri" panose="020F0502020204030204" pitchFamily="34" charset="0"/>
              </a:rPr>
              <a:t>Atividade</a:t>
            </a:r>
            <a:r>
              <a:rPr lang="pt-BR" sz="1400" dirty="0">
                <a:solidFill>
                  <a:srgbClr val="002060"/>
                </a:solidFill>
                <a:latin typeface="Calibri" panose="020F0502020204030204" pitchFamily="34" charset="0"/>
                <a:cs typeface="Calibri" panose="020F0502020204030204" pitchFamily="34" charset="0"/>
              </a:rPr>
              <a:t>: Manutenção dos Processos Administrativos e Financeiros</a:t>
            </a:r>
          </a:p>
        </p:txBody>
      </p:sp>
      <p:sp>
        <p:nvSpPr>
          <p:cNvPr id="16" name="Retângulo 15"/>
          <p:cNvSpPr/>
          <p:nvPr/>
        </p:nvSpPr>
        <p:spPr>
          <a:xfrm>
            <a:off x="3875117" y="68716"/>
            <a:ext cx="1471340" cy="1015663"/>
          </a:xfrm>
          <a:prstGeom prst="rect">
            <a:avLst/>
          </a:prstGeom>
        </p:spPr>
        <p:txBody>
          <a:bodyPr wrap="square">
            <a:spAutoFit/>
          </a:bodyPr>
          <a:lstStyle/>
          <a:p>
            <a:r>
              <a:rPr lang="pt-BR" sz="1200" b="1" dirty="0">
                <a:solidFill>
                  <a:srgbClr val="002060"/>
                </a:solidFill>
              </a:rPr>
              <a:t>OBJETIVO:</a:t>
            </a:r>
          </a:p>
          <a:p>
            <a:r>
              <a:rPr lang="pt-BR" sz="1200" dirty="0">
                <a:solidFill>
                  <a:srgbClr val="002060"/>
                </a:solidFill>
              </a:rPr>
              <a:t>Construir cultura organizacional adequada à estratégia </a:t>
            </a:r>
          </a:p>
        </p:txBody>
      </p:sp>
      <p:grpSp>
        <p:nvGrpSpPr>
          <p:cNvPr id="6" name="Grupo 5"/>
          <p:cNvGrpSpPr/>
          <p:nvPr/>
        </p:nvGrpSpPr>
        <p:grpSpPr>
          <a:xfrm>
            <a:off x="5362163" y="-115950"/>
            <a:ext cx="2048571" cy="1384995"/>
            <a:chOff x="5362163" y="-61358"/>
            <a:chExt cx="2048571" cy="1384995"/>
          </a:xfrm>
        </p:grpSpPr>
        <p:pic>
          <p:nvPicPr>
            <p:cNvPr id="18" name="Imagem 17"/>
            <p:cNvPicPr>
              <a:picLocks noChangeAspect="1"/>
            </p:cNvPicPr>
            <p:nvPr/>
          </p:nvPicPr>
          <p:blipFill>
            <a:blip r:embed="rId4"/>
            <a:stretch>
              <a:fillRect/>
            </a:stretch>
          </p:blipFill>
          <p:spPr>
            <a:xfrm>
              <a:off x="5362163" y="-61358"/>
              <a:ext cx="2048571" cy="1384995"/>
            </a:xfrm>
            <a:prstGeom prst="rect">
              <a:avLst/>
            </a:prstGeom>
          </p:spPr>
        </p:pic>
        <p:sp>
          <p:nvSpPr>
            <p:cNvPr id="19" name="Retângulo 18"/>
            <p:cNvSpPr/>
            <p:nvPr/>
          </p:nvSpPr>
          <p:spPr>
            <a:xfrm>
              <a:off x="5774999" y="181613"/>
              <a:ext cx="1380957" cy="969496"/>
            </a:xfrm>
            <a:prstGeom prst="rect">
              <a:avLst/>
            </a:prstGeom>
            <a:solidFill>
              <a:srgbClr val="92D050"/>
            </a:solidFill>
          </p:spPr>
          <p:txBody>
            <a:bodyPr wrap="square">
              <a:spAutoFit/>
            </a:bodyPr>
            <a:lstStyle/>
            <a:p>
              <a:r>
                <a:rPr lang="pt-BR" sz="1200" b="1" dirty="0">
                  <a:solidFill>
                    <a:srgbClr val="002060"/>
                  </a:solidFill>
                </a:rPr>
                <a:t>INVESTIMENTO</a:t>
              </a:r>
            </a:p>
            <a:p>
              <a:r>
                <a:rPr lang="pt-BR" sz="1200" b="1" dirty="0">
                  <a:solidFill>
                    <a:srgbClr val="002060"/>
                  </a:solidFill>
                </a:rPr>
                <a:t>REALIZADO:</a:t>
              </a:r>
            </a:p>
            <a:p>
              <a:r>
                <a:rPr lang="pt-BR" sz="1100" dirty="0">
                  <a:solidFill>
                    <a:srgbClr val="002060"/>
                  </a:solidFill>
                </a:rPr>
                <a:t>R$ </a:t>
              </a:r>
              <a:r>
                <a:rPr lang="pt-BR" sz="1100" dirty="0" smtClean="0">
                  <a:solidFill>
                    <a:srgbClr val="002060"/>
                  </a:solidFill>
                </a:rPr>
                <a:t>1.225.112,27 92,28% </a:t>
              </a:r>
              <a:r>
                <a:rPr lang="pt-BR" sz="1100" dirty="0">
                  <a:solidFill>
                    <a:srgbClr val="002060"/>
                  </a:solidFill>
                </a:rPr>
                <a:t>do valor</a:t>
              </a:r>
            </a:p>
            <a:p>
              <a:r>
                <a:rPr lang="pt-BR" sz="1100" dirty="0">
                  <a:solidFill>
                    <a:srgbClr val="002060"/>
                  </a:solidFill>
                </a:rPr>
                <a:t>Programado</a:t>
              </a:r>
            </a:p>
          </p:txBody>
        </p:sp>
        <p:sp>
          <p:nvSpPr>
            <p:cNvPr id="21" name="CaixaDeTexto 20"/>
            <p:cNvSpPr txBox="1"/>
            <p:nvPr/>
          </p:nvSpPr>
          <p:spPr>
            <a:xfrm>
              <a:off x="5775000" y="612374"/>
              <a:ext cx="1287480" cy="453575"/>
            </a:xfrm>
            <a:prstGeom prst="rect">
              <a:avLst/>
            </a:prstGeom>
          </p:spPr>
          <p:txBody>
            <a:bodyPr wrap="square" numCol="2" spcCol="360000" rtlCol="0">
              <a:noAutofit/>
            </a:bodyPr>
            <a:lstStyle/>
            <a:p>
              <a:pPr marL="0" indent="0" algn="just">
                <a:lnSpc>
                  <a:spcPct val="100000"/>
                </a:lnSpc>
                <a:buNone/>
              </a:pPr>
              <a:endParaRPr lang="pt-BR" sz="1200" dirty="0">
                <a:solidFill>
                  <a:srgbClr val="002060"/>
                </a:solidFill>
                <a:latin typeface="Dax"/>
                <a:cs typeface="Arial" panose="020B0604020202020204" pitchFamily="34" charset="0"/>
              </a:endParaRPr>
            </a:p>
          </p:txBody>
        </p:sp>
      </p:grpSp>
      <p:sp>
        <p:nvSpPr>
          <p:cNvPr id="25" name="Retângulo 24"/>
          <p:cNvSpPr/>
          <p:nvPr/>
        </p:nvSpPr>
        <p:spPr>
          <a:xfrm>
            <a:off x="425139" y="1035973"/>
            <a:ext cx="11248246" cy="4996527"/>
          </a:xfrm>
          <a:prstGeom prst="rect">
            <a:avLst/>
          </a:prstGeom>
        </p:spPr>
        <p:txBody>
          <a:bodyPr wrap="square" numCol="2" spcCol="360000">
            <a:spAutoFit/>
          </a:bodyPr>
          <a:lstStyle/>
          <a:p>
            <a:pPr algn="just"/>
            <a:r>
              <a:rPr lang="pt-BR" sz="1400" b="1" dirty="0">
                <a:latin typeface="Calibri" panose="020F0502020204030204" pitchFamily="34" charset="0"/>
                <a:cs typeface="Calibri" panose="020F0502020204030204" pitchFamily="34" charset="0"/>
              </a:rPr>
              <a:t>INICIATIVA 2 - </a:t>
            </a:r>
            <a:r>
              <a:rPr lang="pt-BR" sz="1400" dirty="0">
                <a:latin typeface="Calibri" panose="020F0502020204030204" pitchFamily="34" charset="0"/>
                <a:cs typeface="Calibri" panose="020F0502020204030204" pitchFamily="34" charset="0"/>
              </a:rPr>
              <a:t>A atividade de manutenção dos Processos Administrativos e financeiros do CAU/PB é aquela que busca otimizar os processos de compras, contratos, financeiros, contábeis, cobrança, etc., assegurando o pleno funcionamento da autarquia.</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ações:</a:t>
            </a:r>
          </a:p>
          <a:p>
            <a:pPr marL="342900" indent="-342900" algn="just">
              <a:buAutoNum type="arabicPeriod"/>
            </a:pPr>
            <a:r>
              <a:rPr lang="pt-BR" sz="1400" dirty="0">
                <a:latin typeface="Calibri" panose="020F0502020204030204" pitchFamily="34" charset="0"/>
                <a:cs typeface="Calibri" panose="020F0502020204030204" pitchFamily="34" charset="0"/>
              </a:rPr>
              <a:t>Contratação de empresa para manutenção dos ares-condicionados, dos equipamentos de informática, além da gestão dos contratos de serviços contínuos como o de terceirização de mão de obra de serviços gerais, segurança predial, telefonia fixa e móvel, internet, energia, etc.</a:t>
            </a:r>
          </a:p>
          <a:p>
            <a:pPr marL="342900" indent="-342900" algn="just">
              <a:buAutoNum type="arabicPeriod"/>
            </a:pPr>
            <a:r>
              <a:rPr lang="pt-BR" sz="1400" dirty="0">
                <a:latin typeface="Calibri" panose="020F0502020204030204" pitchFamily="34" charset="0"/>
                <a:cs typeface="Calibri" panose="020F0502020204030204" pitchFamily="34" charset="0"/>
              </a:rPr>
              <a:t>Divulgação de extratos de editais, contratos, compras diretas, etc., no Diário Oficial da União, garantindo a transparência dos processos.</a:t>
            </a:r>
          </a:p>
          <a:p>
            <a:pPr marL="342900" indent="-342900" algn="just">
              <a:buAutoNum type="arabicPeriod"/>
            </a:pPr>
            <a:r>
              <a:rPr lang="pt-BR" sz="1400" dirty="0">
                <a:latin typeface="Calibri" panose="020F0502020204030204" pitchFamily="34" charset="0"/>
                <a:cs typeface="Calibri" panose="020F0502020204030204" pitchFamily="34" charset="0"/>
              </a:rPr>
              <a:t>Aquisição de certificados digitais para todo o quadro de conselheiros e empregados do CAU/PB a fim de garantir mais agilidade na assinatura de documentos oficiais do CAU/PB, eliminando a necessidade de registro de assinatura em cartórios.</a:t>
            </a:r>
          </a:p>
          <a:p>
            <a:pPr marL="342900" indent="-342900" algn="just">
              <a:buAutoNum type="arabicPeriod"/>
            </a:pPr>
            <a:r>
              <a:rPr lang="pt-BR" sz="1400" dirty="0">
                <a:latin typeface="Calibri" panose="020F0502020204030204" pitchFamily="34" charset="0"/>
                <a:cs typeface="Calibri" panose="020F0502020204030204" pitchFamily="34" charset="0"/>
              </a:rPr>
              <a:t>Intensificação da cobrança de anuidades em atraso dos profissionais de arquitetura e urbanismo.</a:t>
            </a:r>
          </a:p>
          <a:p>
            <a:pPr marL="342900" indent="-342900" algn="just">
              <a:buAutoNum type="arabicPeriod"/>
            </a:pPr>
            <a:r>
              <a:rPr lang="pt-BR" sz="1400" dirty="0">
                <a:latin typeface="Calibri" panose="020F0502020204030204" pitchFamily="34" charset="0"/>
                <a:cs typeface="Calibri" panose="020F0502020204030204" pitchFamily="34" charset="0"/>
              </a:rPr>
              <a:t>Acompanhamento das vigências de contratos firmados no âmbito do CAU/PB e cadastro no módulo Compras e Contratos.</a:t>
            </a:r>
          </a:p>
          <a:p>
            <a:pPr marL="342900" indent="-342900" algn="just">
              <a:buAutoNum type="arabicPeriod"/>
            </a:pPr>
            <a:r>
              <a:rPr lang="pt-BR" sz="1400" dirty="0">
                <a:latin typeface="Calibri" panose="020F0502020204030204" pitchFamily="34" charset="0"/>
                <a:cs typeface="Calibri" panose="020F0502020204030204" pitchFamily="34" charset="0"/>
              </a:rPr>
              <a:t> Pesquisa de preços e cotação de valores com possíveis fornecedores de modo a obter a proposta mais vantajosa ao serviço público em atendimento às demandas dos setores e funcionamento do Conselho.</a:t>
            </a:r>
          </a:p>
          <a:p>
            <a:pPr marL="342900" indent="-342900" algn="just">
              <a:buAutoNum type="arabicPeriod"/>
            </a:pPr>
            <a:r>
              <a:rPr lang="pt-BR" sz="1400" dirty="0">
                <a:latin typeface="Calibri" panose="020F0502020204030204" pitchFamily="34" charset="0"/>
                <a:cs typeface="Calibri" panose="020F0502020204030204" pitchFamily="34" charset="0"/>
              </a:rPr>
              <a:t>Encaminhamento dos funcionários para realização dos exames médicos/ocupacionais periódicos.</a:t>
            </a:r>
          </a:p>
          <a:p>
            <a:pPr marL="342900" indent="-342900" algn="just">
              <a:buAutoNum type="arabicPeriod"/>
            </a:pPr>
            <a:r>
              <a:rPr lang="pt-BR" sz="1400" dirty="0">
                <a:latin typeface="Calibri" panose="020F0502020204030204" pitchFamily="34" charset="0"/>
                <a:cs typeface="Calibri" panose="020F0502020204030204" pitchFamily="34" charset="0"/>
              </a:rPr>
              <a:t>Adesão ao Portal Compras.gov.br, fornecido pelo Governo Federal e que possui módulos facilitadores para a realização de processos licitatórios relacionados a compras, cotações, pregões eletrônicos e dispensas de licitação. A plataforma tem o objetivo de aumentar a transparência nas compras públicas, além de promover a competição entre as empresas e garantir a legalidade dos processos de licitação. A adesão a este sistema permite que o CAU/PB tenha acesso a um amplo leque de fornecedores, o que aumentará as chances de obter melhores preços e condições para os seus contratos.</a:t>
            </a:r>
          </a:p>
          <a:p>
            <a:pPr algn="just"/>
            <a:endParaRPr lang="pt-BR" sz="1400" dirty="0">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0" name="Rectangle 2"/>
          <p:cNvSpPr>
            <a:spLocks noChangeArrowheads="1"/>
          </p:cNvSpPr>
          <p:nvPr/>
        </p:nvSpPr>
        <p:spPr bwMode="auto">
          <a:xfrm>
            <a:off x="2773083" y="36780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8" name="Espaço Reservado para Rodapé 7"/>
          <p:cNvSpPr>
            <a:spLocks noGrp="1"/>
          </p:cNvSpPr>
          <p:nvPr>
            <p:ph type="ftr" sz="quarter" idx="11"/>
          </p:nvPr>
        </p:nvSpPr>
        <p:spPr>
          <a:xfrm>
            <a:off x="677334" y="6435062"/>
            <a:ext cx="6297612" cy="365125"/>
          </a:xfrm>
        </p:spPr>
        <p:txBody>
          <a:bodyPr/>
          <a:lstStyle/>
          <a:p>
            <a:pPr rtl="0"/>
            <a:r>
              <a:rPr lang="pt-BR" noProof="0" dirty="0"/>
              <a:t>Relatório Integrado de Gestão 2023 - CAU/PB</a:t>
            </a:r>
          </a:p>
        </p:txBody>
      </p:sp>
      <p:sp>
        <p:nvSpPr>
          <p:cNvPr id="9" name="Espaço Reservado para Número de Slide 8"/>
          <p:cNvSpPr>
            <a:spLocks noGrp="1"/>
          </p:cNvSpPr>
          <p:nvPr>
            <p:ph type="sldNum" sz="quarter" idx="12"/>
          </p:nvPr>
        </p:nvSpPr>
        <p:spPr>
          <a:xfrm>
            <a:off x="11029063" y="6435062"/>
            <a:ext cx="683339" cy="365125"/>
          </a:xfrm>
          <a:noFill/>
        </p:spPr>
        <p:txBody>
          <a:bodyPr/>
          <a:lstStyle/>
          <a:p>
            <a:pPr rtl="0"/>
            <a:fld id="{5A4A7955-6230-48B4-BD8B-A7C460F75945}" type="slidenum">
              <a:rPr lang="pt-BR" noProof="0" smtClean="0">
                <a:solidFill>
                  <a:srgbClr val="002060"/>
                </a:solidFill>
              </a:rPr>
              <a:t>48</a:t>
            </a:fld>
            <a:endParaRPr lang="pt-BR" noProof="0" dirty="0">
              <a:solidFill>
                <a:srgbClr val="002060"/>
              </a:solidFill>
            </a:endParaRPr>
          </a:p>
        </p:txBody>
      </p:sp>
      <p:pic>
        <p:nvPicPr>
          <p:cNvPr id="2" name="Imagem 1"/>
          <p:cNvPicPr>
            <a:picLocks noChangeAspect="1"/>
          </p:cNvPicPr>
          <p:nvPr/>
        </p:nvPicPr>
        <p:blipFill rotWithShape="1">
          <a:blip r:embed="rId5"/>
          <a:srcRect l="1354" t="13315" r="1459" b="8869"/>
          <a:stretch/>
        </p:blipFill>
        <p:spPr>
          <a:xfrm>
            <a:off x="6714128" y="4317077"/>
            <a:ext cx="4690474" cy="21114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CaixaDeTexto 12"/>
          <p:cNvSpPr txBox="1"/>
          <p:nvPr/>
        </p:nvSpPr>
        <p:spPr>
          <a:xfrm>
            <a:off x="518615" y="830688"/>
            <a:ext cx="81886" cy="45719"/>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Tree>
    <p:extLst>
      <p:ext uri="{BB962C8B-B14F-4D97-AF65-F5344CB8AC3E}">
        <p14:creationId xmlns:p14="http://schemas.microsoft.com/office/powerpoint/2010/main" val="23502274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8016580" y="1221838"/>
            <a:ext cx="1066875" cy="976897"/>
          </a:xfrm>
          <a:prstGeom prst="rect">
            <a:avLst/>
          </a:prstGeom>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61534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0" name="Rectangle 2"/>
          <p:cNvSpPr>
            <a:spLocks noChangeArrowheads="1"/>
          </p:cNvSpPr>
          <p:nvPr/>
        </p:nvSpPr>
        <p:spPr bwMode="auto">
          <a:xfrm>
            <a:off x="2773083" y="36780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8" name="Espaço Reservado para Rodapé 7"/>
          <p:cNvSpPr>
            <a:spLocks noGrp="1"/>
          </p:cNvSpPr>
          <p:nvPr>
            <p:ph type="ftr" sz="quarter" idx="11"/>
          </p:nvPr>
        </p:nvSpPr>
        <p:spPr>
          <a:xfrm>
            <a:off x="677334" y="6371562"/>
            <a:ext cx="6297612" cy="365125"/>
          </a:xfrm>
        </p:spPr>
        <p:txBody>
          <a:bodyPr/>
          <a:lstStyle/>
          <a:p>
            <a:pPr rtl="0"/>
            <a:r>
              <a:rPr lang="pt-BR" noProof="0" dirty="0"/>
              <a:t>Relatório Integrado de Gestão 2023 - CAU/PB</a:t>
            </a:r>
          </a:p>
        </p:txBody>
      </p:sp>
      <p:sp>
        <p:nvSpPr>
          <p:cNvPr id="9" name="Espaço Reservado para Número de Slide 8"/>
          <p:cNvSpPr>
            <a:spLocks noGrp="1"/>
          </p:cNvSpPr>
          <p:nvPr>
            <p:ph type="sldNum" sz="quarter" idx="12"/>
          </p:nvPr>
        </p:nvSpPr>
        <p:spPr>
          <a:xfrm>
            <a:off x="10863963" y="6371562"/>
            <a:ext cx="683339" cy="365125"/>
          </a:xfrm>
        </p:spPr>
        <p:txBody>
          <a:bodyPr/>
          <a:lstStyle/>
          <a:p>
            <a:pPr rtl="0"/>
            <a:fld id="{5A4A7955-6230-48B4-BD8B-A7C460F75945}" type="slidenum">
              <a:rPr lang="pt-BR" noProof="0" smtClean="0">
                <a:solidFill>
                  <a:srgbClr val="002060"/>
                </a:solidFill>
              </a:rPr>
              <a:t>49</a:t>
            </a:fld>
            <a:endParaRPr lang="pt-BR" noProof="0" dirty="0">
              <a:solidFill>
                <a:srgbClr val="002060"/>
              </a:solidFill>
            </a:endParaRPr>
          </a:p>
        </p:txBody>
      </p:sp>
      <p:pic>
        <p:nvPicPr>
          <p:cNvPr id="7" name="Imagem 6">
            <a:extLst>
              <a:ext uri="{FF2B5EF4-FFF2-40B4-BE49-F238E27FC236}">
                <a16:creationId xmlns:a16="http://schemas.microsoft.com/office/drawing/2014/main" xmlns="" id="{E7290725-DCB2-1A38-D5F8-8F40A9C174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250" b="23331"/>
          <a:stretch/>
        </p:blipFill>
        <p:spPr>
          <a:xfrm>
            <a:off x="1228875" y="4025899"/>
            <a:ext cx="4027182" cy="22317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CaixaDeTexto 11">
            <a:extLst>
              <a:ext uri="{FF2B5EF4-FFF2-40B4-BE49-F238E27FC236}">
                <a16:creationId xmlns:a16="http://schemas.microsoft.com/office/drawing/2014/main" xmlns="" id="{3AC56455-C79F-8B6F-A388-470626D62ABA}"/>
              </a:ext>
            </a:extLst>
          </p:cNvPr>
          <p:cNvSpPr txBox="1"/>
          <p:nvPr/>
        </p:nvSpPr>
        <p:spPr>
          <a:xfrm>
            <a:off x="3340038" y="6390738"/>
            <a:ext cx="1700119" cy="246221"/>
          </a:xfrm>
          <a:prstGeom prst="rect">
            <a:avLst/>
          </a:prstGeom>
          <a:noFill/>
        </p:spPr>
        <p:txBody>
          <a:bodyPr wrap="square">
            <a:spAutoFit/>
          </a:bodyPr>
          <a:lstStyle/>
          <a:p>
            <a:r>
              <a:rPr lang="pt-BR" sz="1000" b="0" i="0" dirty="0">
                <a:solidFill>
                  <a:srgbClr val="5F7D95"/>
                </a:solidFill>
                <a:effectLst/>
              </a:rPr>
              <a:t>Imagem de Freepik</a:t>
            </a:r>
            <a:endParaRPr lang="pt-BR" sz="1000" dirty="0"/>
          </a:p>
        </p:txBody>
      </p:sp>
      <p:pic>
        <p:nvPicPr>
          <p:cNvPr id="2" name="Imagem 1"/>
          <p:cNvPicPr>
            <a:picLocks noChangeAspect="1"/>
          </p:cNvPicPr>
          <p:nvPr/>
        </p:nvPicPr>
        <p:blipFill rotWithShape="1">
          <a:blip r:embed="rId4"/>
          <a:srcRect t="16280"/>
          <a:stretch/>
        </p:blipFill>
        <p:spPr>
          <a:xfrm>
            <a:off x="6753279" y="4035668"/>
            <a:ext cx="4575121" cy="21534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Retângulo 24"/>
          <p:cNvSpPr/>
          <p:nvPr/>
        </p:nvSpPr>
        <p:spPr>
          <a:xfrm>
            <a:off x="425139" y="1035973"/>
            <a:ext cx="11248246" cy="2893100"/>
          </a:xfrm>
          <a:prstGeom prst="rect">
            <a:avLst/>
          </a:prstGeom>
        </p:spPr>
        <p:txBody>
          <a:bodyPr wrap="square" numCol="2" spcCol="360000">
            <a:spAutoFit/>
          </a:bodyPr>
          <a:lstStyle/>
          <a:p>
            <a:pPr marL="342900" indent="-342900" algn="just">
              <a:buAutoNum type="arabicPeriod" startAt="9"/>
            </a:pPr>
            <a:r>
              <a:rPr lang="pt-BR" sz="1400" dirty="0" smtClean="0">
                <a:latin typeface="Calibri" panose="020F0502020204030204" pitchFamily="34" charset="0"/>
                <a:cs typeface="Calibri" panose="020F0502020204030204" pitchFamily="34" charset="0"/>
              </a:rPr>
              <a:t>Aquisição </a:t>
            </a:r>
            <a:r>
              <a:rPr lang="pt-BR" sz="1400" dirty="0">
                <a:latin typeface="Calibri" panose="020F0502020204030204" pitchFamily="34" charset="0"/>
                <a:cs typeface="Calibri" panose="020F0502020204030204" pitchFamily="34" charset="0"/>
              </a:rPr>
              <a:t>de SSDs para dar maior velocidade de processamento aos equipamentos de informática. Solução que evitou a necessidade de aquisição de novos equipamentos, pois deu condição de equipamentos antigos serem utilizados com desempenho igual aos mais novos</a:t>
            </a:r>
            <a:r>
              <a:rPr lang="pt-BR" sz="1400" dirty="0" smtClean="0">
                <a:latin typeface="Calibri" panose="020F0502020204030204" pitchFamily="34" charset="0"/>
                <a:cs typeface="Calibri" panose="020F0502020204030204" pitchFamily="34" charset="0"/>
              </a:rPr>
              <a:t>.</a:t>
            </a:r>
          </a:p>
          <a:p>
            <a:pPr marL="342900" indent="-342900" algn="just">
              <a:buAutoNum type="arabicPeriod" startAt="9"/>
            </a:pPr>
            <a:r>
              <a:rPr lang="pt-BR" sz="1400" dirty="0" smtClean="0">
                <a:latin typeface="Calibri" panose="020F0502020204030204" pitchFamily="34" charset="0"/>
                <a:cs typeface="Calibri" panose="020F0502020204030204" pitchFamily="34" charset="0"/>
              </a:rPr>
              <a:t>Renovação do contrato de Terceirização de Mão de Obra para realização dos serviços gerais do Conselho.</a:t>
            </a:r>
          </a:p>
          <a:p>
            <a:pPr marL="342900" indent="-342900" algn="just">
              <a:buAutoNum type="arabicPeriod" startAt="9"/>
            </a:pPr>
            <a:r>
              <a:rPr lang="pt-BR" sz="1400" dirty="0" smtClean="0">
                <a:latin typeface="Calibri" panose="020F0502020204030204" pitchFamily="34" charset="0"/>
                <a:cs typeface="Calibri" panose="020F0502020204030204" pitchFamily="34" charset="0"/>
              </a:rPr>
              <a:t>Por </a:t>
            </a:r>
            <a:r>
              <a:rPr lang="pt-BR" sz="1400" dirty="0">
                <a:latin typeface="Calibri" panose="020F0502020204030204" pitchFamily="34" charset="0"/>
                <a:cs typeface="Calibri" panose="020F0502020204030204" pitchFamily="34" charset="0"/>
              </a:rPr>
              <a:t>meio da Portaria nº 006/2023, de 21 de agosto de 2023, </a:t>
            </a:r>
            <a:r>
              <a:rPr lang="pt-BR" sz="1400" dirty="0" smtClean="0">
                <a:latin typeface="Calibri" panose="020F0502020204030204" pitchFamily="34" charset="0"/>
                <a:cs typeface="Calibri" panose="020F0502020204030204" pitchFamily="34" charset="0"/>
              </a:rPr>
              <a:t>foi composta a Comissão </a:t>
            </a:r>
            <a:r>
              <a:rPr lang="pt-BR" sz="1400" dirty="0">
                <a:latin typeface="Calibri" panose="020F0502020204030204" pitchFamily="34" charset="0"/>
                <a:cs typeface="Calibri" panose="020F0502020204030204" pitchFamily="34" charset="0"/>
              </a:rPr>
              <a:t>de Licitação do CAU/PB. </a:t>
            </a:r>
            <a:endParaRPr lang="pt-BR" sz="1400" dirty="0" smtClean="0">
              <a:latin typeface="Calibri" panose="020F0502020204030204" pitchFamily="34" charset="0"/>
              <a:cs typeface="Calibri" panose="020F0502020204030204" pitchFamily="34" charset="0"/>
            </a:endParaRPr>
          </a:p>
          <a:p>
            <a:pPr marL="342900" indent="-342900" algn="just">
              <a:buAutoNum type="arabicPeriod" startAt="9"/>
            </a:pPr>
            <a:r>
              <a:rPr lang="pt-BR" sz="1400" dirty="0" smtClean="0">
                <a:latin typeface="Calibri" panose="020F0502020204030204" pitchFamily="34" charset="0"/>
                <a:cs typeface="Calibri" panose="020F0502020204030204" pitchFamily="34" charset="0"/>
              </a:rPr>
              <a:t>Realização da </a:t>
            </a:r>
            <a:r>
              <a:rPr lang="pt-BR" sz="1400" dirty="0">
                <a:latin typeface="Calibri" panose="020F0502020204030204" pitchFamily="34" charset="0"/>
                <a:cs typeface="Calibri" panose="020F0502020204030204" pitchFamily="34" charset="0"/>
              </a:rPr>
              <a:t>1ª reunião da Comissão Permanente de Avaliação de Documentos do </a:t>
            </a:r>
            <a:r>
              <a:rPr lang="pt-BR" sz="1400" dirty="0" smtClean="0">
                <a:latin typeface="Calibri" panose="020F0502020204030204" pitchFamily="34" charset="0"/>
                <a:cs typeface="Calibri" panose="020F0502020204030204" pitchFamily="34" charset="0"/>
              </a:rPr>
              <a:t>CAU/PB, em que foi </a:t>
            </a:r>
            <a:r>
              <a:rPr lang="pt-BR" sz="1400" dirty="0">
                <a:latin typeface="Calibri" panose="020F0502020204030204" pitchFamily="34" charset="0"/>
                <a:cs typeface="Calibri" panose="020F0502020204030204" pitchFamily="34" charset="0"/>
              </a:rPr>
              <a:t>aprovado o envio do Relatório de Aplicação dos Instrumentos de Gestão de Documentos, </a:t>
            </a:r>
            <a:endParaRPr lang="pt-BR" sz="1400" dirty="0" smtClean="0">
              <a:latin typeface="Calibri" panose="020F0502020204030204" pitchFamily="34" charset="0"/>
              <a:cs typeface="Calibri" panose="020F0502020204030204" pitchFamily="34" charset="0"/>
            </a:endParaRPr>
          </a:p>
          <a:p>
            <a:pPr marL="342900" indent="-342900" algn="just">
              <a:buAutoNum type="arabicPeriod" startAt="9"/>
            </a:pPr>
            <a:r>
              <a:rPr lang="pt-BR" sz="1400" dirty="0" smtClean="0">
                <a:latin typeface="Calibri" panose="020F0502020204030204" pitchFamily="34" charset="0"/>
                <a:cs typeface="Calibri" panose="020F0502020204030204" pitchFamily="34" charset="0"/>
              </a:rPr>
              <a:t>Realização do Inventário Patrimonial do CAU/PB;</a:t>
            </a:r>
          </a:p>
          <a:p>
            <a:pPr marL="342900" indent="-342900" algn="just">
              <a:buAutoNum type="arabicPeriod" startAt="9"/>
            </a:pPr>
            <a:r>
              <a:rPr lang="pt-BR" sz="1400" dirty="0" smtClean="0">
                <a:latin typeface="Calibri" panose="020F0502020204030204" pitchFamily="34" charset="0"/>
                <a:cs typeface="Calibri" panose="020F0502020204030204" pitchFamily="34" charset="0"/>
              </a:rPr>
              <a:t>Adesão ao Sistema </a:t>
            </a:r>
            <a:r>
              <a:rPr lang="pt-BR" sz="1400" dirty="0">
                <a:latin typeface="Calibri" panose="020F0502020204030204" pitchFamily="34" charset="0"/>
                <a:cs typeface="Calibri" panose="020F0502020204030204" pitchFamily="34" charset="0"/>
              </a:rPr>
              <a:t>Eletrônico de </a:t>
            </a:r>
            <a:r>
              <a:rPr lang="pt-BR" sz="1400" dirty="0" smtClean="0">
                <a:latin typeface="Calibri" panose="020F0502020204030204" pitchFamily="34" charset="0"/>
                <a:cs typeface="Calibri" panose="020F0502020204030204" pitchFamily="34" charset="0"/>
              </a:rPr>
              <a:t>Informações – </a:t>
            </a:r>
            <a:r>
              <a:rPr lang="pt-BR" sz="1400" dirty="0">
                <a:latin typeface="Calibri" panose="020F0502020204030204" pitchFamily="34" charset="0"/>
                <a:cs typeface="Calibri" panose="020F0502020204030204" pitchFamily="34" charset="0"/>
              </a:rPr>
              <a:t>SEI e sua adoção como </a:t>
            </a:r>
            <a:r>
              <a:rPr lang="pt-BR" sz="1400" dirty="0" smtClean="0">
                <a:latin typeface="Calibri" panose="020F0502020204030204" pitchFamily="34" charset="0"/>
                <a:cs typeface="Calibri" panose="020F0502020204030204" pitchFamily="34" charset="0"/>
              </a:rPr>
              <a:t>sistema de </a:t>
            </a:r>
            <a:r>
              <a:rPr lang="pt-BR" sz="1400" dirty="0">
                <a:latin typeface="Calibri" panose="020F0502020204030204" pitchFamily="34" charset="0"/>
                <a:cs typeface="Calibri" panose="020F0502020204030204" pitchFamily="34" charset="0"/>
              </a:rPr>
              <a:t>gestão eletrônica de </a:t>
            </a:r>
            <a:r>
              <a:rPr lang="pt-BR" sz="1400" dirty="0" smtClean="0">
                <a:latin typeface="Calibri" panose="020F0502020204030204" pitchFamily="34" charset="0"/>
                <a:cs typeface="Calibri" panose="020F0502020204030204" pitchFamily="34" charset="0"/>
              </a:rPr>
              <a:t>documentos e </a:t>
            </a:r>
            <a:r>
              <a:rPr lang="pt-BR" sz="1400" dirty="0">
                <a:latin typeface="Calibri" panose="020F0502020204030204" pitchFamily="34" charset="0"/>
                <a:cs typeface="Calibri" panose="020F0502020204030204" pitchFamily="34" charset="0"/>
              </a:rPr>
              <a:t>processos administrativos </a:t>
            </a:r>
            <a:r>
              <a:rPr lang="pt-BR" sz="1400" dirty="0" smtClean="0">
                <a:latin typeface="Calibri" panose="020F0502020204030204" pitchFamily="34" charset="0"/>
                <a:cs typeface="Calibri" panose="020F0502020204030204" pitchFamily="34" charset="0"/>
              </a:rPr>
              <a:t>no âmbito </a:t>
            </a:r>
            <a:r>
              <a:rPr lang="pt-BR" sz="1400" dirty="0">
                <a:latin typeface="Calibri" panose="020F0502020204030204" pitchFamily="34" charset="0"/>
                <a:cs typeface="Calibri" panose="020F0502020204030204" pitchFamily="34" charset="0"/>
              </a:rPr>
              <a:t>do </a:t>
            </a:r>
            <a:r>
              <a:rPr lang="pt-BR" sz="1400" dirty="0" smtClean="0">
                <a:latin typeface="Calibri" panose="020F0502020204030204" pitchFamily="34" charset="0"/>
                <a:cs typeface="Calibri" panose="020F0502020204030204" pitchFamily="34" charset="0"/>
              </a:rPr>
              <a:t>Conselho.</a:t>
            </a:r>
          </a:p>
          <a:p>
            <a:pPr marL="342900" indent="-342900" algn="just">
              <a:buAutoNum type="arabicPeriod" startAt="9"/>
            </a:pPr>
            <a:r>
              <a:rPr lang="pt-BR" sz="1400" dirty="0" smtClean="0">
                <a:latin typeface="Calibri" panose="020F0502020204030204" pitchFamily="34" charset="0"/>
                <a:cs typeface="Calibri" panose="020F0502020204030204" pitchFamily="34" charset="0"/>
              </a:rPr>
              <a:t>Publicação dos </a:t>
            </a:r>
            <a:r>
              <a:rPr lang="pt-BR" sz="1400" dirty="0">
                <a:latin typeface="Calibri" panose="020F0502020204030204" pitchFamily="34" charset="0"/>
                <a:cs typeface="Calibri" panose="020F0502020204030204" pitchFamily="34" charset="0"/>
              </a:rPr>
              <a:t>Documentos de Formalização </a:t>
            </a:r>
            <a:r>
              <a:rPr lang="pt-BR" sz="1400" dirty="0" smtClean="0">
                <a:latin typeface="Calibri" panose="020F0502020204030204" pitchFamily="34" charset="0"/>
                <a:cs typeface="Calibri" panose="020F0502020204030204" pitchFamily="34" charset="0"/>
              </a:rPr>
              <a:t>de Demanda </a:t>
            </a:r>
            <a:r>
              <a:rPr lang="pt-BR" sz="1400" dirty="0">
                <a:latin typeface="Calibri" panose="020F0502020204030204" pitchFamily="34" charset="0"/>
                <a:cs typeface="Calibri" panose="020F0502020204030204" pitchFamily="34" charset="0"/>
              </a:rPr>
              <a:t>(</a:t>
            </a:r>
            <a:r>
              <a:rPr lang="pt-BR" sz="1400" dirty="0" smtClean="0">
                <a:latin typeface="Calibri" panose="020F0502020204030204" pitchFamily="34" charset="0"/>
                <a:cs typeface="Calibri" panose="020F0502020204030204" pitchFamily="34" charset="0"/>
              </a:rPr>
              <a:t>DFDs</a:t>
            </a:r>
            <a:r>
              <a:rPr lang="pt-BR" sz="1400" dirty="0">
                <a:latin typeface="Calibri" panose="020F0502020204030204" pitchFamily="34" charset="0"/>
                <a:cs typeface="Calibri" panose="020F0502020204030204" pitchFamily="34" charset="0"/>
              </a:rPr>
              <a:t>) </a:t>
            </a:r>
            <a:r>
              <a:rPr lang="pt-BR" sz="1400" dirty="0" smtClean="0">
                <a:latin typeface="Calibri" panose="020F0502020204030204" pitchFamily="34" charset="0"/>
                <a:cs typeface="Calibri" panose="020F0502020204030204" pitchFamily="34" charset="0"/>
              </a:rPr>
              <a:t>necessários </a:t>
            </a:r>
            <a:r>
              <a:rPr lang="pt-BR" sz="1400" dirty="0">
                <a:latin typeface="Calibri" panose="020F0502020204030204" pitchFamily="34" charset="0"/>
                <a:cs typeface="Calibri" panose="020F0502020204030204" pitchFamily="34" charset="0"/>
              </a:rPr>
              <a:t>ao </a:t>
            </a:r>
            <a:r>
              <a:rPr lang="pt-BR" sz="1400" dirty="0">
                <a:latin typeface="Calibri" panose="020F0502020204030204" pitchFamily="34" charset="0"/>
                <a:cs typeface="Calibri" panose="020F0502020204030204" pitchFamily="34" charset="0"/>
                <a:hlinkClick r:id="rId5"/>
              </a:rPr>
              <a:t>Plano Anual de Contratações (PCA) de 2024</a:t>
            </a:r>
            <a:r>
              <a:rPr lang="pt-BR" sz="1400" dirty="0">
                <a:latin typeface="Calibri" panose="020F0502020204030204" pitchFamily="34" charset="0"/>
                <a:cs typeface="Calibri" panose="020F0502020204030204" pitchFamily="34" charset="0"/>
              </a:rPr>
              <a:t>. A </a:t>
            </a:r>
            <a:r>
              <a:rPr lang="pt-BR" sz="1400" dirty="0" smtClean="0">
                <a:latin typeface="Calibri" panose="020F0502020204030204" pitchFamily="34" charset="0"/>
                <a:cs typeface="Calibri" panose="020F0502020204030204" pitchFamily="34" charset="0"/>
              </a:rPr>
              <a:t>publicação do </a:t>
            </a:r>
            <a:r>
              <a:rPr lang="pt-BR" sz="1400" dirty="0">
                <a:latin typeface="Calibri" panose="020F0502020204030204" pitchFamily="34" charset="0"/>
                <a:cs typeface="Calibri" panose="020F0502020204030204" pitchFamily="34" charset="0"/>
              </a:rPr>
              <a:t>PCA no Portal Nacional de Contratações Públicas é uma exigência na nova lei </a:t>
            </a:r>
            <a:r>
              <a:rPr lang="pt-BR" sz="1400" dirty="0" smtClean="0">
                <a:latin typeface="Calibri" panose="020F0502020204030204" pitchFamily="34" charset="0"/>
                <a:cs typeface="Calibri" panose="020F0502020204030204" pitchFamily="34" charset="0"/>
              </a:rPr>
              <a:t>de licitações </a:t>
            </a:r>
            <a:r>
              <a:rPr lang="pt-BR" sz="1400" dirty="0">
                <a:latin typeface="Calibri" panose="020F0502020204030204" pitchFamily="34" charset="0"/>
                <a:cs typeface="Calibri" panose="020F0502020204030204" pitchFamily="34" charset="0"/>
              </a:rPr>
              <a:t>e todas as contratações advindas de pregões, dispensas ou inexigibilidades </a:t>
            </a:r>
            <a:r>
              <a:rPr lang="pt-BR" sz="1400" dirty="0" smtClean="0">
                <a:latin typeface="Calibri" panose="020F0502020204030204" pitchFamily="34" charset="0"/>
                <a:cs typeface="Calibri" panose="020F0502020204030204" pitchFamily="34" charset="0"/>
              </a:rPr>
              <a:t>regidas pela </a:t>
            </a:r>
            <a:r>
              <a:rPr lang="pt-BR" sz="1400" dirty="0">
                <a:latin typeface="Calibri" panose="020F0502020204030204" pitchFamily="34" charset="0"/>
                <a:cs typeface="Calibri" panose="020F0502020204030204" pitchFamily="34" charset="0"/>
              </a:rPr>
              <a:t>Lei 14.133/2021 devem ser publicadas por meio do </a:t>
            </a:r>
            <a:r>
              <a:rPr lang="pt-BR" sz="1400" dirty="0" smtClean="0">
                <a:latin typeface="Calibri" panose="020F0502020204030204" pitchFamily="34" charset="0"/>
                <a:cs typeface="Calibri" panose="020F0502020204030204" pitchFamily="34" charset="0"/>
              </a:rPr>
              <a:t>Compras.Gov </a:t>
            </a:r>
            <a:r>
              <a:rPr lang="pt-BR" sz="1400" dirty="0">
                <a:latin typeface="Calibri" panose="020F0502020204030204" pitchFamily="34" charset="0"/>
                <a:cs typeface="Calibri" panose="020F0502020204030204" pitchFamily="34" charset="0"/>
              </a:rPr>
              <a:t>com a </a:t>
            </a:r>
            <a:r>
              <a:rPr lang="pt-BR" sz="1400" dirty="0" smtClean="0">
                <a:latin typeface="Calibri" panose="020F0502020204030204" pitchFamily="34" charset="0"/>
                <a:cs typeface="Calibri" panose="020F0502020204030204" pitchFamily="34" charset="0"/>
              </a:rPr>
              <a:t>devida vinculação </a:t>
            </a:r>
            <a:r>
              <a:rPr lang="pt-BR" sz="1400" dirty="0">
                <a:latin typeface="Calibri" panose="020F0502020204030204" pitchFamily="34" charset="0"/>
                <a:cs typeface="Calibri" panose="020F0502020204030204" pitchFamily="34" charset="0"/>
              </a:rPr>
              <a:t>de cada contratação ao seu respectivo DFD elaborado. O PCA do CAU/PB </a:t>
            </a:r>
            <a:r>
              <a:rPr lang="pt-BR" sz="1400" dirty="0" smtClean="0">
                <a:latin typeface="Calibri" panose="020F0502020204030204" pitchFamily="34" charset="0"/>
                <a:cs typeface="Calibri" panose="020F0502020204030204" pitchFamily="34" charset="0"/>
              </a:rPr>
              <a:t>conta com </a:t>
            </a:r>
            <a:r>
              <a:rPr lang="pt-BR" sz="1400" dirty="0">
                <a:latin typeface="Calibri" panose="020F0502020204030204" pitchFamily="34" charset="0"/>
                <a:cs typeface="Calibri" panose="020F0502020204030204" pitchFamily="34" charset="0"/>
              </a:rPr>
              <a:t>28 </a:t>
            </a:r>
            <a:r>
              <a:rPr lang="pt-BR" sz="1400" dirty="0" smtClean="0">
                <a:latin typeface="Calibri" panose="020F0502020204030204" pitchFamily="34" charset="0"/>
                <a:cs typeface="Calibri" panose="020F0502020204030204" pitchFamily="34" charset="0"/>
              </a:rPr>
              <a:t>DFDs.</a:t>
            </a:r>
            <a:endParaRPr lang="pt-BR"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7194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p:cNvSpPr>
            <a:spLocks noGrp="1"/>
          </p:cNvSpPr>
          <p:nvPr>
            <p:ph type="ftr" sz="quarter" idx="11"/>
          </p:nvPr>
        </p:nvSpPr>
        <p:spPr/>
        <p:txBody>
          <a:bodyPr/>
          <a:lstStyle/>
          <a:p>
            <a:pPr rtl="0"/>
            <a:r>
              <a:rPr lang="pt-BR" noProof="0" dirty="0"/>
              <a:t>Relatório Integrado de Gestão 2023 - CAU/PB</a:t>
            </a:r>
          </a:p>
        </p:txBody>
      </p:sp>
      <p:sp>
        <p:nvSpPr>
          <p:cNvPr id="5" name="Espaço Reservado para Número de Slide 4"/>
          <p:cNvSpPr>
            <a:spLocks noGrp="1"/>
          </p:cNvSpPr>
          <p:nvPr>
            <p:ph type="sldNum" sz="quarter" idx="12"/>
          </p:nvPr>
        </p:nvSpPr>
        <p:spPr/>
        <p:txBody>
          <a:bodyPr/>
          <a:lstStyle/>
          <a:p>
            <a:pPr rtl="0"/>
            <a:fld id="{5A4A7955-6230-48B4-BD8B-A7C460F75945}" type="slidenum">
              <a:rPr lang="pt-BR" noProof="0" smtClean="0"/>
              <a:t>5</a:t>
            </a:fld>
            <a:endParaRPr lang="pt-BR" noProof="0" dirty="0"/>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 y="0"/>
            <a:ext cx="12197955" cy="6858000"/>
          </a:xfrm>
          <a:prstGeom prst="rect">
            <a:avLst/>
          </a:prstGeom>
        </p:spPr>
      </p:pic>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3" name="Retângulo 2"/>
          <p:cNvSpPr/>
          <p:nvPr/>
        </p:nvSpPr>
        <p:spPr>
          <a:xfrm>
            <a:off x="0" y="0"/>
            <a:ext cx="12203413" cy="6858000"/>
          </a:xfrm>
          <a:prstGeom prst="rect">
            <a:avLst/>
          </a:prstGeom>
          <a:solidFill>
            <a:schemeClr val="bg1">
              <a:lumMod val="65000"/>
              <a:alpha val="80000"/>
            </a:schemeClr>
          </a:solid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6" name="Retângulo 15"/>
          <p:cNvSpPr/>
          <p:nvPr/>
        </p:nvSpPr>
        <p:spPr>
          <a:xfrm>
            <a:off x="908247" y="3429000"/>
            <a:ext cx="6447896" cy="2462213"/>
          </a:xfrm>
          <a:prstGeom prst="rect">
            <a:avLst/>
          </a:prstGeom>
          <a:noFill/>
          <a:ln>
            <a:noFill/>
          </a:ln>
          <a:effectLst/>
        </p:spPr>
        <p:txBody>
          <a:bodyPr wrap="square" lIns="91440" tIns="45720" rIns="91440" bIns="45720">
            <a:spAutoFit/>
          </a:bodyPr>
          <a:lstStyle/>
          <a:p>
            <a:pPr lvl="1" defTabSz="576000"/>
            <a:r>
              <a:rPr lang="pt-BR" sz="1400" b="1" dirty="0">
                <a:ln w="10160">
                  <a:noFill/>
                  <a:prstDash val="solid"/>
                </a:ln>
                <a:latin typeface="Calibri" panose="020F0502020204030204" pitchFamily="34" charset="0"/>
                <a:cs typeface="Calibri" panose="020F0502020204030204" pitchFamily="34" charset="0"/>
              </a:rPr>
              <a:t>Paraíba. Conselho de Arquitetura e Urbanismo da Paraíba.</a:t>
            </a:r>
          </a:p>
          <a:p>
            <a:pPr lvl="1" defTabSz="576000"/>
            <a:endParaRPr lang="pt-BR" sz="1400" b="1" dirty="0">
              <a:ln w="10160">
                <a:noFill/>
                <a:prstDash val="solid"/>
              </a:ln>
              <a:latin typeface="Calibri" panose="020F0502020204030204" pitchFamily="34" charset="0"/>
              <a:cs typeface="Calibri" panose="020F0502020204030204" pitchFamily="34" charset="0"/>
            </a:endParaRPr>
          </a:p>
          <a:p>
            <a:pPr lvl="1" defTabSz="576000"/>
            <a:r>
              <a:rPr lang="pt-BR" sz="1400" b="1" dirty="0">
                <a:ln w="10160">
                  <a:noFill/>
                  <a:prstDash val="solid"/>
                </a:ln>
                <a:latin typeface="Calibri" panose="020F0502020204030204" pitchFamily="34" charset="0"/>
                <a:cs typeface="Calibri" panose="020F0502020204030204" pitchFamily="34" charset="0"/>
              </a:rPr>
              <a:t>Relatório de Gestão do CAU/PB 2023 / Conselho de Arquitetura e Urbanismo da Paraíba – João Pessoa: CAU/PB, Gerência Geral, </a:t>
            </a:r>
            <a:r>
              <a:rPr lang="pt-BR" sz="1400" b="1" dirty="0" smtClean="0">
                <a:ln w="10160">
                  <a:noFill/>
                  <a:prstDash val="solid"/>
                </a:ln>
                <a:latin typeface="Calibri" panose="020F0502020204030204" pitchFamily="34" charset="0"/>
                <a:cs typeface="Calibri" panose="020F0502020204030204" pitchFamily="34" charset="0"/>
              </a:rPr>
              <a:t>2024.</a:t>
            </a:r>
            <a:endParaRPr lang="pt-BR" sz="1400" b="1" dirty="0">
              <a:ln w="10160">
                <a:noFill/>
                <a:prstDash val="solid"/>
              </a:ln>
              <a:latin typeface="Calibri" panose="020F0502020204030204" pitchFamily="34" charset="0"/>
              <a:cs typeface="Calibri" panose="020F0502020204030204" pitchFamily="34" charset="0"/>
            </a:endParaRPr>
          </a:p>
          <a:p>
            <a:pPr lvl="1" defTabSz="576000"/>
            <a:endParaRPr lang="pt-BR" sz="1400" b="1" dirty="0">
              <a:ln w="10160">
                <a:noFill/>
                <a:prstDash val="solid"/>
              </a:ln>
              <a:latin typeface="Calibri" panose="020F0502020204030204" pitchFamily="34" charset="0"/>
              <a:cs typeface="Calibri" panose="020F0502020204030204" pitchFamily="34" charset="0"/>
            </a:endParaRPr>
          </a:p>
          <a:p>
            <a:pPr lvl="1" defTabSz="576000"/>
            <a:r>
              <a:rPr lang="pt-BR" sz="1400" b="1" dirty="0">
                <a:ln w="10160">
                  <a:noFill/>
                  <a:prstDash val="solid"/>
                </a:ln>
                <a:latin typeface="Calibri" panose="020F0502020204030204" pitchFamily="34" charset="0"/>
                <a:cs typeface="Calibri" panose="020F0502020204030204" pitchFamily="34" charset="0"/>
              </a:rPr>
              <a:t>Relatório preparado na forma de Relato Integrado, em cumprimento à Decisão Normativa do TCU 198/2022, nos termos do art. 70 da Constituição Federal e  elaborado de acordo com as disposições da IN TCU nº 84/2020e da Resolução do CAU/BR N° 200/2020.</a:t>
            </a:r>
          </a:p>
          <a:p>
            <a:pPr lvl="1" defTabSz="576000"/>
            <a:endParaRPr lang="pt-BR" sz="1400" b="1" dirty="0">
              <a:ln w="10160">
                <a:noFill/>
                <a:prstDash val="solid"/>
              </a:ln>
              <a:solidFill>
                <a:schemeClr val="bg1"/>
              </a:solidFill>
              <a:latin typeface="Calibri" panose="020F0502020204030204" pitchFamily="34" charset="0"/>
              <a:cs typeface="Calibri" panose="020F0502020204030204" pitchFamily="34" charset="0"/>
            </a:endParaRPr>
          </a:p>
          <a:p>
            <a:pPr lvl="1" defTabSz="576000"/>
            <a:endParaRPr lang="pt-BR" sz="1400" b="1" dirty="0">
              <a:ln w="10160">
                <a:noFill/>
                <a:prstDash val="solid"/>
              </a:ln>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10173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o 31"/>
          <p:cNvGrpSpPr/>
          <p:nvPr/>
        </p:nvGrpSpPr>
        <p:grpSpPr>
          <a:xfrm>
            <a:off x="-1" y="3735511"/>
            <a:ext cx="12077701" cy="3115476"/>
            <a:chOff x="-1869743" y="2486562"/>
            <a:chExt cx="15271844" cy="3535264"/>
          </a:xfrm>
        </p:grpSpPr>
        <p:pic>
          <p:nvPicPr>
            <p:cNvPr id="1026" name="Picture 2" descr="Cityscape Building Abstract shape and modern style art Vector design - Joao Pessoa city"/>
            <p:cNvPicPr>
              <a:picLocks noChangeAspect="1" noChangeArrowheads="1"/>
            </p:cNvPicPr>
            <p:nvPr/>
          </p:nvPicPr>
          <p:blipFill rotWithShape="1">
            <a:blip r:embed="rId3">
              <a:extLst>
                <a:ext uri="{28A0092B-C50C-407E-A947-70E740481C1C}">
                  <a14:useLocalDpi xmlns:a14="http://schemas.microsoft.com/office/drawing/2010/main" val="0"/>
                </a:ext>
              </a:extLst>
            </a:blip>
            <a:srcRect t="30198" b="24009"/>
            <a:stretch/>
          </p:blipFill>
          <p:spPr bwMode="auto">
            <a:xfrm>
              <a:off x="-1853821" y="2507281"/>
              <a:ext cx="15240000" cy="3493827"/>
            </a:xfrm>
            <a:prstGeom prst="rect">
              <a:avLst/>
            </a:prstGeom>
            <a:noFill/>
            <a:ln>
              <a:noFill/>
            </a:ln>
            <a:effectLst>
              <a:outerShdw blurRad="50800" dist="50800" dir="5400000" algn="ctr" rotWithShape="0">
                <a:srgbClr val="000000">
                  <a:alpha val="32000"/>
                </a:srgbClr>
              </a:outerShdw>
            </a:effectLst>
            <a:extLst>
              <a:ext uri="{909E8E84-426E-40DD-AFC4-6F175D3DCCD1}">
                <a14:hiddenFill xmlns:a14="http://schemas.microsoft.com/office/drawing/2010/main">
                  <a:solidFill>
                    <a:srgbClr val="FFFFFF"/>
                  </a:solidFill>
                </a14:hiddenFill>
              </a:ext>
            </a:extLst>
          </p:spPr>
        </p:pic>
        <p:sp>
          <p:nvSpPr>
            <p:cNvPr id="31" name="Retângulo 30"/>
            <p:cNvSpPr/>
            <p:nvPr/>
          </p:nvSpPr>
          <p:spPr>
            <a:xfrm>
              <a:off x="-1869743" y="2486562"/>
              <a:ext cx="15271844" cy="3535264"/>
            </a:xfrm>
            <a:prstGeom prst="rect">
              <a:avLst/>
            </a:prstGeom>
            <a:solidFill>
              <a:schemeClr val="lt1">
                <a:alpha val="84000"/>
              </a:schemeClr>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sp>
        <p:nvSpPr>
          <p:cNvPr id="6" name="Retângulo 5"/>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FISCALIZAÇÃO</a:t>
            </a:r>
            <a:endParaRPr lang="pt-BR" b="1" dirty="0">
              <a:solidFill>
                <a:srgbClr val="C0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1029063" y="6435062"/>
            <a:ext cx="683339" cy="365125"/>
          </a:xfrm>
        </p:spPr>
        <p:txBody>
          <a:bodyPr/>
          <a:lstStyle/>
          <a:p>
            <a:pPr rtl="0"/>
            <a:fld id="{5A4A7955-6230-48B4-BD8B-A7C460F75945}" type="slidenum">
              <a:rPr lang="pt-BR" noProof="0" smtClean="0">
                <a:solidFill>
                  <a:srgbClr val="002060"/>
                </a:solidFill>
              </a:rPr>
              <a:t>50</a:t>
            </a:fld>
            <a:endParaRPr lang="pt-BR" noProof="0" dirty="0">
              <a:solidFill>
                <a:srgbClr val="002060"/>
              </a:solidFill>
            </a:endParaRPr>
          </a:p>
        </p:txBody>
      </p:sp>
      <p:grpSp>
        <p:nvGrpSpPr>
          <p:cNvPr id="27" name="Grupo 26"/>
          <p:cNvGrpSpPr/>
          <p:nvPr/>
        </p:nvGrpSpPr>
        <p:grpSpPr>
          <a:xfrm>
            <a:off x="1487604" y="1217062"/>
            <a:ext cx="2328270" cy="1672758"/>
            <a:chOff x="1624084" y="1217062"/>
            <a:chExt cx="2328270" cy="1672758"/>
          </a:xfrm>
        </p:grpSpPr>
        <p:sp>
          <p:nvSpPr>
            <p:cNvPr id="17" name="Retângulo 16"/>
            <p:cNvSpPr/>
            <p:nvPr/>
          </p:nvSpPr>
          <p:spPr>
            <a:xfrm>
              <a:off x="1624084" y="1217062"/>
              <a:ext cx="2150501" cy="307777"/>
            </a:xfrm>
            <a:prstGeom prst="rect">
              <a:avLst/>
            </a:prstGeom>
            <a:noFill/>
          </p:spPr>
          <p:txBody>
            <a:bodyPr wrap="square" numCol="1" spcCol="360000">
              <a:spAutoFit/>
            </a:bodyPr>
            <a:lstStyle/>
            <a:p>
              <a:r>
                <a:rPr lang="pt-BR" sz="1400" b="1" dirty="0" smtClean="0">
                  <a:solidFill>
                    <a:srgbClr val="00B0F0"/>
                  </a:solidFill>
                  <a:latin typeface="Calibri" panose="020F0502020204030204" pitchFamily="34" charset="0"/>
                  <a:cs typeface="Calibri" panose="020F0502020204030204" pitchFamily="34" charset="0"/>
                </a:rPr>
                <a:t>LIMITE </a:t>
              </a:r>
              <a:endParaRPr lang="pt-BR" sz="1100" b="1" dirty="0">
                <a:solidFill>
                  <a:srgbClr val="00B0F0"/>
                </a:solidFill>
                <a:latin typeface="Calibri" panose="020F0502020204030204" pitchFamily="34" charset="0"/>
                <a:cs typeface="Calibri" panose="020F0502020204030204" pitchFamily="34" charset="0"/>
              </a:endParaRPr>
            </a:p>
          </p:txBody>
        </p:sp>
        <p:sp>
          <p:nvSpPr>
            <p:cNvPr id="13" name="Retângulo de cantos arredondados 12"/>
            <p:cNvSpPr/>
            <p:nvPr/>
          </p:nvSpPr>
          <p:spPr>
            <a:xfrm>
              <a:off x="1624085" y="1548927"/>
              <a:ext cx="2328269" cy="1340893"/>
            </a:xfrm>
            <a:prstGeom prst="roundRect">
              <a:avLst/>
            </a:prstGeom>
            <a:solidFill>
              <a:srgbClr val="FFC000"/>
            </a:solidFill>
            <a:ln w="28575">
              <a:solidFill>
                <a:schemeClr val="tx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2000" dirty="0">
                  <a:solidFill>
                    <a:schemeClr val="bg1"/>
                  </a:solidFill>
                  <a:latin typeface="Calibri" panose="020F0502020204030204" pitchFamily="34" charset="0"/>
                  <a:cs typeface="Calibri" panose="020F0502020204030204" pitchFamily="34" charset="0"/>
                </a:rPr>
                <a:t>2023:</a:t>
              </a:r>
            </a:p>
            <a:p>
              <a:r>
                <a:rPr lang="pt-BR" sz="2000" b="1" dirty="0" smtClean="0">
                  <a:solidFill>
                    <a:schemeClr val="bg1"/>
                  </a:solidFill>
                  <a:latin typeface="Calibri" panose="020F0502020204030204" pitchFamily="34" charset="0"/>
                  <a:cs typeface="Calibri" panose="020F0502020204030204" pitchFamily="34" charset="0"/>
                </a:rPr>
                <a:t>23,75 </a:t>
              </a:r>
              <a:r>
                <a:rPr lang="pt-BR" sz="2000" b="1" dirty="0">
                  <a:solidFill>
                    <a:schemeClr val="bg1"/>
                  </a:solidFill>
                  <a:latin typeface="Calibri" panose="020F0502020204030204" pitchFamily="34" charset="0"/>
                  <a:cs typeface="Calibri" panose="020F0502020204030204" pitchFamily="34" charset="0"/>
                </a:rPr>
                <a:t>% </a:t>
              </a:r>
              <a:r>
                <a:rPr lang="pt-BR" sz="2000" dirty="0">
                  <a:solidFill>
                    <a:schemeClr val="bg1"/>
                  </a:solidFill>
                  <a:latin typeface="Calibri" panose="020F0502020204030204" pitchFamily="34" charset="0"/>
                  <a:cs typeface="Calibri" panose="020F0502020204030204" pitchFamily="34" charset="0"/>
                </a:rPr>
                <a:t>da RAL</a:t>
              </a:r>
            </a:p>
            <a:p>
              <a:r>
                <a:rPr lang="pt-BR" sz="1100" dirty="0">
                  <a:solidFill>
                    <a:schemeClr val="bg1"/>
                  </a:solidFill>
                  <a:latin typeface="Calibri" panose="020F0502020204030204" pitchFamily="34" charset="0"/>
                  <a:cs typeface="Calibri" panose="020F0502020204030204" pitchFamily="34" charset="0"/>
                </a:rPr>
                <a:t>% da Receita Arrecadação </a:t>
              </a:r>
              <a:r>
                <a:rPr lang="pt-BR" sz="1100" dirty="0" smtClean="0">
                  <a:solidFill>
                    <a:schemeClr val="bg1"/>
                  </a:solidFill>
                  <a:latin typeface="Calibri" panose="020F0502020204030204" pitchFamily="34" charset="0"/>
                  <a:cs typeface="Calibri" panose="020F0502020204030204" pitchFamily="34" charset="0"/>
                </a:rPr>
                <a:t>Líquida Prevista</a:t>
              </a:r>
              <a:endParaRPr lang="pt-BR" sz="1100" dirty="0">
                <a:solidFill>
                  <a:schemeClr val="bg1"/>
                </a:solidFill>
                <a:latin typeface="Calibri" panose="020F0502020204030204" pitchFamily="34" charset="0"/>
                <a:cs typeface="Calibri" panose="020F0502020204030204" pitchFamily="34" charset="0"/>
              </a:endParaRPr>
            </a:p>
          </p:txBody>
        </p:sp>
      </p:grpSp>
      <p:grpSp>
        <p:nvGrpSpPr>
          <p:cNvPr id="29" name="Grupo 28"/>
          <p:cNvGrpSpPr/>
          <p:nvPr/>
        </p:nvGrpSpPr>
        <p:grpSpPr>
          <a:xfrm>
            <a:off x="523186" y="3397595"/>
            <a:ext cx="2221634" cy="1065227"/>
            <a:chOff x="523186" y="3397595"/>
            <a:chExt cx="2221634" cy="1065227"/>
          </a:xfrm>
        </p:grpSpPr>
        <p:sp>
          <p:nvSpPr>
            <p:cNvPr id="18" name="Retângulo 17"/>
            <p:cNvSpPr/>
            <p:nvPr/>
          </p:nvSpPr>
          <p:spPr>
            <a:xfrm>
              <a:off x="523186" y="3397595"/>
              <a:ext cx="2221634" cy="307777"/>
            </a:xfrm>
            <a:prstGeom prst="rect">
              <a:avLst/>
            </a:prstGeom>
          </p:spPr>
          <p:txBody>
            <a:bodyPr wrap="none">
              <a:spAutoFit/>
            </a:bodyPr>
            <a:lstStyle/>
            <a:p>
              <a:r>
                <a:rPr lang="pt-BR" sz="1400" b="1" dirty="0">
                  <a:solidFill>
                    <a:srgbClr val="92D050"/>
                  </a:solidFill>
                  <a:latin typeface="Calibri" panose="020F0502020204030204" pitchFamily="34" charset="0"/>
                  <a:cs typeface="Calibri" panose="020F0502020204030204" pitchFamily="34" charset="0"/>
                </a:rPr>
                <a:t>INVESTIMENTO REALIZADO</a:t>
              </a:r>
            </a:p>
          </p:txBody>
        </p:sp>
        <p:sp>
          <p:nvSpPr>
            <p:cNvPr id="22" name="Retângulo de cantos arredondados 21"/>
            <p:cNvSpPr/>
            <p:nvPr/>
          </p:nvSpPr>
          <p:spPr>
            <a:xfrm>
              <a:off x="523186" y="3703663"/>
              <a:ext cx="2142638" cy="759159"/>
            </a:xfrm>
            <a:prstGeom prst="roundRect">
              <a:avLst/>
            </a:prstGeom>
            <a:no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600" b="1" dirty="0">
                  <a:solidFill>
                    <a:schemeClr val="tx1"/>
                  </a:solidFill>
                  <a:latin typeface="Calibri" panose="020F0502020204030204" pitchFamily="34" charset="0"/>
                  <a:cs typeface="Calibri" panose="020F0502020204030204" pitchFamily="34" charset="0"/>
                </a:rPr>
                <a:t>R$ </a:t>
              </a:r>
              <a:r>
                <a:rPr lang="pt-BR" sz="1600" b="1" dirty="0" smtClean="0">
                  <a:solidFill>
                    <a:schemeClr val="tx1"/>
                  </a:solidFill>
                  <a:latin typeface="Calibri" panose="020F0502020204030204" pitchFamily="34" charset="0"/>
                  <a:cs typeface="Calibri" panose="020F0502020204030204" pitchFamily="34" charset="0"/>
                </a:rPr>
                <a:t>567.174,66</a:t>
              </a:r>
            </a:p>
            <a:p>
              <a:r>
                <a:rPr lang="pt-BR" sz="1600" dirty="0" smtClean="0">
                  <a:solidFill>
                    <a:schemeClr val="tx1"/>
                  </a:solidFill>
                  <a:latin typeface="Calibri" panose="020F0502020204030204" pitchFamily="34" charset="0"/>
                  <a:cs typeface="Calibri" panose="020F0502020204030204" pitchFamily="34" charset="0"/>
                </a:rPr>
                <a:t>90,15% </a:t>
              </a:r>
              <a:r>
                <a:rPr lang="pt-BR" sz="1600" dirty="0">
                  <a:solidFill>
                    <a:schemeClr val="tx1"/>
                  </a:solidFill>
                  <a:latin typeface="Calibri" panose="020F0502020204030204" pitchFamily="34" charset="0"/>
                  <a:cs typeface="Calibri" panose="020F0502020204030204" pitchFamily="34" charset="0"/>
                </a:rPr>
                <a:t>DO PREVISTO</a:t>
              </a:r>
              <a:endParaRPr lang="pt-BR" sz="1000" dirty="0">
                <a:solidFill>
                  <a:schemeClr val="tx1"/>
                </a:solidFill>
                <a:latin typeface="Calibri" panose="020F0502020204030204" pitchFamily="34" charset="0"/>
                <a:cs typeface="Calibri" panose="020F0502020204030204" pitchFamily="34" charset="0"/>
              </a:endParaRPr>
            </a:p>
          </p:txBody>
        </p:sp>
      </p:grpSp>
      <p:sp>
        <p:nvSpPr>
          <p:cNvPr id="23" name="Retângulo de cantos arredondados 22"/>
          <p:cNvSpPr/>
          <p:nvPr/>
        </p:nvSpPr>
        <p:spPr>
          <a:xfrm>
            <a:off x="8083260" y="1550499"/>
            <a:ext cx="1413643" cy="2243579"/>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Tornar a</a:t>
            </a:r>
          </a:p>
          <a:p>
            <a:r>
              <a:rPr lang="pt-BR" sz="1400" dirty="0">
                <a:solidFill>
                  <a:schemeClr val="tx1"/>
                </a:solidFill>
                <a:latin typeface="Calibri" panose="020F0502020204030204" pitchFamily="34" charset="0"/>
                <a:cs typeface="Calibri" panose="020F0502020204030204" pitchFamily="34" charset="0"/>
              </a:rPr>
              <a:t>Fiscalização</a:t>
            </a:r>
          </a:p>
          <a:p>
            <a:r>
              <a:rPr lang="pt-BR" sz="1400" dirty="0">
                <a:solidFill>
                  <a:schemeClr val="tx1"/>
                </a:solidFill>
                <a:latin typeface="Calibri" panose="020F0502020204030204" pitchFamily="34" charset="0"/>
                <a:cs typeface="Calibri" panose="020F0502020204030204" pitchFamily="34" charset="0"/>
              </a:rPr>
              <a:t>um vetor de</a:t>
            </a:r>
          </a:p>
          <a:p>
            <a:r>
              <a:rPr lang="pt-BR" sz="1400" dirty="0">
                <a:solidFill>
                  <a:schemeClr val="tx1"/>
                </a:solidFill>
                <a:latin typeface="Calibri" panose="020F0502020204030204" pitchFamily="34" charset="0"/>
                <a:cs typeface="Calibri" panose="020F0502020204030204" pitchFamily="34" charset="0"/>
              </a:rPr>
              <a:t>melhoria</a:t>
            </a:r>
          </a:p>
          <a:p>
            <a:r>
              <a:rPr lang="pt-BR" sz="1400" dirty="0">
                <a:solidFill>
                  <a:schemeClr val="tx1"/>
                </a:solidFill>
                <a:latin typeface="Calibri" panose="020F0502020204030204" pitchFamily="34" charset="0"/>
                <a:cs typeface="Calibri" panose="020F0502020204030204" pitchFamily="34" charset="0"/>
              </a:rPr>
              <a:t>do exercício</a:t>
            </a:r>
          </a:p>
          <a:p>
            <a:r>
              <a:rPr lang="pt-BR" sz="1400" dirty="0">
                <a:solidFill>
                  <a:schemeClr val="tx1"/>
                </a:solidFill>
                <a:latin typeface="Calibri" panose="020F0502020204030204" pitchFamily="34" charset="0"/>
                <a:cs typeface="Calibri" panose="020F0502020204030204" pitchFamily="34" charset="0"/>
              </a:rPr>
              <a:t>Da Arquitetura</a:t>
            </a:r>
          </a:p>
          <a:p>
            <a:r>
              <a:rPr lang="pt-BR" sz="1400" dirty="0">
                <a:solidFill>
                  <a:schemeClr val="tx1"/>
                </a:solidFill>
                <a:latin typeface="Calibri" panose="020F0502020204030204" pitchFamily="34" charset="0"/>
                <a:cs typeface="Calibri" panose="020F0502020204030204" pitchFamily="34" charset="0"/>
              </a:rPr>
              <a:t>e Urbanismo</a:t>
            </a:r>
            <a:endParaRPr lang="pt-BR" sz="900" dirty="0">
              <a:solidFill>
                <a:schemeClr val="tx1"/>
              </a:solidFill>
              <a:latin typeface="Calibri" panose="020F0502020204030204" pitchFamily="34" charset="0"/>
              <a:cs typeface="Calibri" panose="020F0502020204030204" pitchFamily="34" charset="0"/>
            </a:endParaRPr>
          </a:p>
        </p:txBody>
      </p:sp>
      <p:sp>
        <p:nvSpPr>
          <p:cNvPr id="24" name="Retângulo 23"/>
          <p:cNvSpPr/>
          <p:nvPr/>
        </p:nvSpPr>
        <p:spPr>
          <a:xfrm>
            <a:off x="8083259" y="1217062"/>
            <a:ext cx="2008815" cy="307777"/>
          </a:xfrm>
          <a:prstGeom prst="rect">
            <a:avLst/>
          </a:prstGeom>
          <a:noFill/>
        </p:spPr>
        <p:txBody>
          <a:bodyPr wrap="square" numCol="1" spcCol="360000">
            <a:spAutoFit/>
          </a:bodyPr>
          <a:lstStyle/>
          <a:p>
            <a:r>
              <a:rPr lang="pt-BR" sz="1400" b="1" dirty="0">
                <a:solidFill>
                  <a:srgbClr val="00B0F0"/>
                </a:solidFill>
                <a:latin typeface="Calibri" panose="020F0502020204030204" pitchFamily="34" charset="0"/>
                <a:cs typeface="Calibri" panose="020F0502020204030204" pitchFamily="34" charset="0"/>
              </a:rPr>
              <a:t>OBJETIVO ESTRATÉGICO</a:t>
            </a:r>
            <a:endParaRPr lang="pt-BR" sz="1100" b="1" dirty="0">
              <a:solidFill>
                <a:srgbClr val="00B0F0"/>
              </a:solidFill>
              <a:latin typeface="Calibri" panose="020F0502020204030204" pitchFamily="34" charset="0"/>
              <a:cs typeface="Calibri" panose="020F0502020204030204" pitchFamily="34" charset="0"/>
            </a:endParaRPr>
          </a:p>
        </p:txBody>
      </p:sp>
      <p:grpSp>
        <p:nvGrpSpPr>
          <p:cNvPr id="30" name="Grupo 29"/>
          <p:cNvGrpSpPr/>
          <p:nvPr/>
        </p:nvGrpSpPr>
        <p:grpSpPr>
          <a:xfrm>
            <a:off x="9726568" y="2459011"/>
            <a:ext cx="1982720" cy="3614040"/>
            <a:chOff x="9732322" y="2582043"/>
            <a:chExt cx="1982720" cy="3614040"/>
          </a:xfrm>
        </p:grpSpPr>
        <p:sp>
          <p:nvSpPr>
            <p:cNvPr id="25" name="Retângulo 24"/>
            <p:cNvSpPr/>
            <p:nvPr/>
          </p:nvSpPr>
          <p:spPr>
            <a:xfrm>
              <a:off x="9732322" y="2582043"/>
              <a:ext cx="1820627" cy="307777"/>
            </a:xfrm>
            <a:prstGeom prst="rect">
              <a:avLst/>
            </a:prstGeom>
          </p:spPr>
          <p:txBody>
            <a:bodyPr wrap="none">
              <a:spAutoFit/>
            </a:bodyPr>
            <a:lstStyle/>
            <a:p>
              <a:r>
                <a:rPr lang="pt-BR" sz="1400" b="1" dirty="0">
                  <a:solidFill>
                    <a:srgbClr val="92D050"/>
                  </a:solidFill>
                </a:rPr>
                <a:t>PRINCIPAIS INICIATIVAS</a:t>
              </a:r>
            </a:p>
          </p:txBody>
        </p:sp>
        <p:sp>
          <p:nvSpPr>
            <p:cNvPr id="26" name="Retângulo de cantos arredondados 25"/>
            <p:cNvSpPr/>
            <p:nvPr/>
          </p:nvSpPr>
          <p:spPr>
            <a:xfrm>
              <a:off x="9732322" y="2934268"/>
              <a:ext cx="1982720" cy="3261815"/>
            </a:xfrm>
            <a:prstGeom prst="roundRect">
              <a:avLst/>
            </a:prstGeom>
            <a:solidFill>
              <a:schemeClr val="bg1"/>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b="1" dirty="0">
                  <a:solidFill>
                    <a:schemeClr val="tx1"/>
                  </a:solidFill>
                </a:rPr>
                <a:t> </a:t>
              </a:r>
              <a:r>
                <a:rPr lang="pt-BR" sz="1400" dirty="0">
                  <a:solidFill>
                    <a:schemeClr val="tx1"/>
                  </a:solidFill>
                </a:rPr>
                <a:t>Atividades do Centro de Serviços Compartilhados 1_ Fiscalização;</a:t>
              </a:r>
            </a:p>
            <a:p>
              <a:pPr marL="285750" indent="-285750">
                <a:buFont typeface="Arial" panose="020B0604020202020204" pitchFamily="34" charset="0"/>
                <a:buChar char="•"/>
              </a:pPr>
              <a:r>
                <a:rPr lang="pt-BR" sz="1400" dirty="0">
                  <a:solidFill>
                    <a:schemeClr val="tx1"/>
                  </a:solidFill>
                </a:rPr>
                <a:t>Atividades de Manutenção e aprimoramento dos processos de Fiscalização do Conselho;</a:t>
              </a:r>
            </a:p>
            <a:p>
              <a:pPr marL="285750" indent="-285750">
                <a:buFont typeface="Arial" panose="020B0604020202020204" pitchFamily="34" charset="0"/>
                <a:buChar char="•"/>
              </a:pPr>
              <a:r>
                <a:rPr lang="pt-BR" sz="1400" dirty="0">
                  <a:solidFill>
                    <a:schemeClr val="tx1"/>
                  </a:solidFill>
                </a:rPr>
                <a:t>Atividades de Manutenção das atividades da CEPEF.</a:t>
              </a:r>
              <a:endParaRPr lang="pt-BR" sz="900" dirty="0">
                <a:solidFill>
                  <a:schemeClr val="tx1"/>
                </a:solidFill>
              </a:endParaRPr>
            </a:p>
          </p:txBody>
        </p:sp>
      </p:grpSp>
      <p:sp>
        <p:nvSpPr>
          <p:cNvPr id="33" name="Retângulo 32"/>
          <p:cNvSpPr/>
          <p:nvPr/>
        </p:nvSpPr>
        <p:spPr>
          <a:xfrm>
            <a:off x="644805" y="6120314"/>
            <a:ext cx="9447270" cy="246221"/>
          </a:xfrm>
          <a:prstGeom prst="rect">
            <a:avLst/>
          </a:prstGeom>
        </p:spPr>
        <p:txBody>
          <a:bodyPr wrap="square">
            <a:spAutoFit/>
          </a:bodyPr>
          <a:lstStyle/>
          <a:p>
            <a:pPr fontAlgn="t"/>
            <a:r>
              <a:rPr lang="pt-BR" sz="1000" dirty="0">
                <a:solidFill>
                  <a:srgbClr val="625B53"/>
                </a:solidFill>
              </a:rPr>
              <a:t>Skyline: © </a:t>
            </a:r>
            <a:r>
              <a:rPr lang="pt-BR" sz="1000" dirty="0">
                <a:solidFill>
                  <a:srgbClr val="063D98"/>
                </a:solidFill>
                <a:hlinkClick r:id="rId4"/>
              </a:rPr>
              <a:t>Anan Punyod</a:t>
            </a:r>
            <a:r>
              <a:rPr lang="pt-BR" sz="1000" dirty="0">
                <a:solidFill>
                  <a:srgbClr val="625B53"/>
                </a:solidFill>
              </a:rPr>
              <a:t> | Dreamstime.com</a:t>
            </a:r>
            <a:endParaRPr lang="pt-BR" sz="1000" dirty="0"/>
          </a:p>
        </p:txBody>
      </p:sp>
      <p:pic>
        <p:nvPicPr>
          <p:cNvPr id="8" name="Imagem 7"/>
          <p:cNvPicPr>
            <a:picLocks noChangeAspect="1"/>
          </p:cNvPicPr>
          <p:nvPr/>
        </p:nvPicPr>
        <p:blipFill rotWithShape="1">
          <a:blip r:embed="rId5"/>
          <a:srcRect l="11306" t="18492" r="48955" b="11822"/>
          <a:stretch/>
        </p:blipFill>
        <p:spPr>
          <a:xfrm>
            <a:off x="4034828" y="672178"/>
            <a:ext cx="3844796" cy="37906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925428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969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78263" y="6396962"/>
            <a:ext cx="683339" cy="365125"/>
          </a:xfrm>
        </p:spPr>
        <p:txBody>
          <a:bodyPr/>
          <a:lstStyle/>
          <a:p>
            <a:pPr rtl="0"/>
            <a:fld id="{5A4A7955-6230-48B4-BD8B-A7C460F75945}" type="slidenum">
              <a:rPr lang="pt-BR" noProof="0" smtClean="0">
                <a:solidFill>
                  <a:srgbClr val="002060"/>
                </a:solidFill>
              </a:rPr>
              <a:t>51</a:t>
            </a:fld>
            <a:endParaRPr lang="pt-BR" noProof="0" dirty="0">
              <a:solidFill>
                <a:srgbClr val="002060"/>
              </a:solidFill>
            </a:endParaRPr>
          </a:p>
        </p:txBody>
      </p:sp>
      <p:sp>
        <p:nvSpPr>
          <p:cNvPr id="9" name="Retângulo 8"/>
          <p:cNvSpPr/>
          <p:nvPr/>
        </p:nvSpPr>
        <p:spPr>
          <a:xfrm>
            <a:off x="518615" y="1473541"/>
            <a:ext cx="11154770" cy="2677656"/>
          </a:xfrm>
          <a:prstGeom prst="rect">
            <a:avLst/>
          </a:prstGeom>
        </p:spPr>
        <p:txBody>
          <a:bodyPr wrap="square" numCol="2" spcCol="360000">
            <a:spAutoFit/>
          </a:bodyPr>
          <a:lstStyle/>
          <a:p>
            <a:pPr algn="just"/>
            <a:r>
              <a:rPr lang="pt-BR" sz="1400" b="1" dirty="0">
                <a:latin typeface="Calibri" panose="020F0502020204030204" pitchFamily="34" charset="0"/>
                <a:cs typeface="Calibri" panose="020F0502020204030204" pitchFamily="34" charset="0"/>
              </a:rPr>
              <a:t>INICIATIVA 1 - CENTRO DE SERVIÇOS COMPARTILHADOS 1_ FISCALIZAÇÃO</a:t>
            </a:r>
          </a:p>
          <a:p>
            <a:pPr algn="just"/>
            <a:r>
              <a:rPr lang="pt-BR" sz="1400" dirty="0">
                <a:latin typeface="Calibri" panose="020F0502020204030204" pitchFamily="34" charset="0"/>
                <a:cs typeface="Calibri" panose="020F0502020204030204" pitchFamily="34" charset="0"/>
              </a:rPr>
              <a:t>No CSCS da Fiscalização, o Sistema de Inteligência Geográfica (IGEO) é o principal sistema de geotecnologia do CAU. Ele possibilita a consulta e visualização das informações operacionais do conselho por meio de dados geolocalizados, mapas, gráficos, tabelas e indicadores por qualquer cidadão, mediante acesso ao seu ambiente público.</a:t>
            </a:r>
          </a:p>
          <a:p>
            <a:pPr algn="just"/>
            <a:r>
              <a:rPr lang="pt-BR" sz="1400" dirty="0">
                <a:latin typeface="Calibri" panose="020F0502020204030204" pitchFamily="34" charset="0"/>
                <a:cs typeface="Calibri" panose="020F0502020204030204" pitchFamily="34" charset="0"/>
              </a:rPr>
              <a:t>Como funcionalidades corporativas, é possível produzir relatórios de fiscalização realizadas in loco por meio dos aplicativos para dispositivos móveis, integrados à plataforma IGEO para coleta de dados, sendo uma solução de uso para as equipes em campo atuarem na fiscalização, permitindo aos usuários a criação e atualização de dados vetoriais. Além de permitir o planejamento da fiscalização, o sistema dá suporte ao processo decisório, com relatórios gerenciais, informações no espaço geográfico com quantificações de RRTs, denúncias e outras informações pertinentes a fiscalização.</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APLICATIVOS DE COLETA</a:t>
            </a:r>
          </a:p>
          <a:p>
            <a:pPr algn="just"/>
            <a:r>
              <a:rPr lang="pt-BR" sz="1400" dirty="0">
                <a:latin typeface="Calibri" panose="020F0502020204030204" pitchFamily="34" charset="0"/>
                <a:cs typeface="Calibri" panose="020F0502020204030204" pitchFamily="34" charset="0"/>
              </a:rPr>
              <a:t>Os aplicativos para coleta de dados em campo, Collector e Workforce, objetivam maior agilidade e usabilidade. O grande avanço/evolução na adoção dos novos aplicativos foi com relação à qualidade da aplicação, que dispôs de uma ferramenta mais estável, dinâmica, intuitiva e de simples utilização.</a:t>
            </a:r>
          </a:p>
        </p:txBody>
      </p:sp>
      <p:pic>
        <p:nvPicPr>
          <p:cNvPr id="11" name="Imagem 10"/>
          <p:cNvPicPr>
            <a:picLocks noChangeAspect="1"/>
          </p:cNvPicPr>
          <p:nvPr/>
        </p:nvPicPr>
        <p:blipFill>
          <a:blip r:embed="rId3"/>
          <a:stretch>
            <a:fillRect/>
          </a:stretch>
        </p:blipFill>
        <p:spPr>
          <a:xfrm>
            <a:off x="2462703" y="4151197"/>
            <a:ext cx="7266594" cy="2205156"/>
          </a:xfrm>
          <a:prstGeom prst="rect">
            <a:avLst/>
          </a:prstGeom>
        </p:spPr>
      </p:pic>
    </p:spTree>
    <p:extLst>
      <p:ext uri="{BB962C8B-B14F-4D97-AF65-F5344CB8AC3E}">
        <p14:creationId xmlns:p14="http://schemas.microsoft.com/office/powerpoint/2010/main" val="23386591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524934" y="63969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927463" y="6396962"/>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52</a:t>
            </a:fld>
            <a:endParaRPr lang="pt-BR" noProof="0" dirty="0">
              <a:solidFill>
                <a:srgbClr val="002060"/>
              </a:solidFill>
              <a:latin typeface="Calibri" panose="020F0502020204030204" pitchFamily="34" charset="0"/>
              <a:cs typeface="Calibri" panose="020F0502020204030204" pitchFamily="34" charset="0"/>
            </a:endParaRPr>
          </a:p>
        </p:txBody>
      </p:sp>
      <p:sp>
        <p:nvSpPr>
          <p:cNvPr id="9" name="Retângulo 8"/>
          <p:cNvSpPr/>
          <p:nvPr/>
        </p:nvSpPr>
        <p:spPr>
          <a:xfrm>
            <a:off x="518615" y="1473542"/>
            <a:ext cx="11154770" cy="5047536"/>
          </a:xfrm>
          <a:prstGeom prst="rect">
            <a:avLst/>
          </a:prstGeom>
        </p:spPr>
        <p:txBody>
          <a:bodyPr wrap="square" numCol="2" spcCol="360000">
            <a:spAutoFit/>
          </a:bodyPr>
          <a:lstStyle/>
          <a:p>
            <a:pPr algn="just"/>
            <a:r>
              <a:rPr lang="pt-BR" sz="1400" b="1" dirty="0">
                <a:latin typeface="Calibri" panose="020F0502020204030204" pitchFamily="34" charset="0"/>
                <a:cs typeface="Calibri" panose="020F0502020204030204" pitchFamily="34" charset="0"/>
              </a:rPr>
              <a:t>Sistema de Inteligência Geográfica (IGEO)</a:t>
            </a:r>
          </a:p>
          <a:p>
            <a:pPr algn="just"/>
            <a:r>
              <a:rPr lang="pt-BR" sz="1400" dirty="0">
                <a:latin typeface="Calibri" panose="020F0502020204030204" pitchFamily="34" charset="0"/>
                <a:cs typeface="Calibri" panose="020F0502020204030204" pitchFamily="34" charset="0"/>
              </a:rPr>
              <a:t>A ação fiscalizatória exercida pelo Conselho de Arquitetura e Urbanismo da Paraíba (CAU/PB) baseia-se na produção de conhecimento e na gestão estratégica da informação, viabilizadas pela integração do Sistema de Inteligência Geográfica (IGEO) ao módulo corporativo do Sistema de Informação e Comunicação do CAU (SICCAU), por meio do rebatimento territorial de seus dados cadastrais, associando-os às feições espaciais e compondo a base de dados geográficos do IGEO.</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Lançamento de nova plataforma de inteligência geográfica (ArcGIS Enterprise)</a:t>
            </a:r>
          </a:p>
          <a:p>
            <a:pPr algn="just"/>
            <a:r>
              <a:rPr lang="pt-BR" sz="1400" dirty="0">
                <a:latin typeface="Calibri" panose="020F0502020204030204" pitchFamily="34" charset="0"/>
                <a:cs typeface="Calibri" panose="020F0502020204030204" pitchFamily="34" charset="0"/>
              </a:rPr>
              <a:t>Utilizando-se da solução em sistemas de informação geográfica (SIG) da família de softwares Esri, foi disponibilizado ao CAU/PB, arquitetos e urbanistas e sociedade o que há de mais moderno e eficiente em termos de sistemas SIG corporativos no mundo, o ArcGIS Enterprise.</a:t>
            </a:r>
          </a:p>
          <a:p>
            <a:pPr algn="just"/>
            <a:r>
              <a:rPr lang="pt-BR" sz="1400" dirty="0">
                <a:latin typeface="Calibri" panose="020F0502020204030204" pitchFamily="34" charset="0"/>
                <a:cs typeface="Calibri" panose="020F0502020204030204" pitchFamily="34" charset="0"/>
              </a:rPr>
              <a:t>Tal plataforma contempla conteúdos públicos de acesso aos usuários em geral e conteúdos corporativos, mediante credenciais de acesso privado. O Sistema de Inteligência Geográfica do Conselho de Arquitetura e Urbanismo pode ser acessado por meio do link </a:t>
            </a:r>
            <a:r>
              <a:rPr lang="pt-BR" sz="1400" dirty="0">
                <a:latin typeface="Calibri" panose="020F0502020204030204" pitchFamily="34" charset="0"/>
                <a:cs typeface="Calibri" panose="020F0502020204030204" pitchFamily="34" charset="0"/>
                <a:hlinkClick r:id="rId3"/>
              </a:rPr>
              <a:t>novoigeo.caubr.gov.br</a:t>
            </a:r>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APLICATIVOS DE COLETA</a:t>
            </a:r>
          </a:p>
          <a:p>
            <a:pPr algn="just"/>
            <a:r>
              <a:rPr lang="pt-BR" sz="1400" dirty="0">
                <a:latin typeface="Calibri" panose="020F0502020204030204" pitchFamily="34" charset="0"/>
                <a:cs typeface="Calibri" panose="020F0502020204030204" pitchFamily="34" charset="0"/>
              </a:rPr>
              <a:t>Os aplicativos para coleta de dados em campo, Collector e Workforce, objetivam maior agilidade e usabilidade. O grande avanço/evolução na adoção dos novos aplicativos foi com relação à qualidade da aplicação, que dispôs de uma ferramenta mais estável, dinâmica, intuitiva e de simples utilização.</a:t>
            </a:r>
          </a:p>
          <a:p>
            <a:pPr algn="just"/>
            <a:r>
              <a:rPr lang="pt-BR" sz="1400" dirty="0">
                <a:latin typeface="Calibri" panose="020F0502020204030204" pitchFamily="34" charset="0"/>
                <a:cs typeface="Calibri" panose="020F0502020204030204" pitchFamily="34" charset="0"/>
              </a:rPr>
              <a:t>Em 2023, houve a utilização, por parte das equipes de fiscalização do CAU/PB, de tais aplicativos em versões para dispositivos móveis, com o intuito de preenchimento de formulário digital e automatizado (in loco) dos relatórios de fiscalização, mediante integração com o sistema SICCAU.</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FIM DO USO DO PAPEL E PRANCHETA</a:t>
            </a:r>
          </a:p>
          <a:p>
            <a:pPr algn="just"/>
            <a:r>
              <a:rPr lang="pt-BR" sz="1400" dirty="0">
                <a:latin typeface="Calibri" panose="020F0502020204030204" pitchFamily="34" charset="0"/>
                <a:cs typeface="Calibri" panose="020F0502020204030204" pitchFamily="34" charset="0"/>
              </a:rPr>
              <a:t>O “rascunho” de relatório de fiscalização é o formulário digital do aplicativo de coleta de dados que tem a função de substituir o preenchimento manual dos registros das ações de fiscalização, com a possibilidade de tirar as fotografias diretamente anexas ao rascunho, vinculando posição geográfica aos registros, além da funcionalidade prática de importar esse rascunho diretamente para o SICCAU, onde é confeccionado o relatório de fiscalização oficial.</a:t>
            </a:r>
          </a:p>
          <a:p>
            <a:pPr algn="just"/>
            <a:r>
              <a:rPr lang="pt-BR" sz="1400" dirty="0">
                <a:latin typeface="Calibri" panose="020F0502020204030204" pitchFamily="34" charset="0"/>
                <a:cs typeface="Calibri" panose="020F0502020204030204" pitchFamily="34" charset="0"/>
              </a:rPr>
              <a:t>A partir de 2021, com a adoção dos novos aplicativos para coleta de dados, somados ao retorno paulatino das operações de fiscalização in loco por parte do CAU/PB, houve uma forte retomada na quantidade de rascunhos de relatório de fiscalização coletados e em 2022 a utilização do aplicativo foi consolidada.</a:t>
            </a:r>
          </a:p>
        </p:txBody>
      </p:sp>
      <p:grpSp>
        <p:nvGrpSpPr>
          <p:cNvPr id="11" name="Grupo 10"/>
          <p:cNvGrpSpPr/>
          <p:nvPr/>
        </p:nvGrpSpPr>
        <p:grpSpPr>
          <a:xfrm>
            <a:off x="7605374" y="97368"/>
            <a:ext cx="2221634" cy="1065227"/>
            <a:chOff x="7605374" y="132713"/>
            <a:chExt cx="2221634" cy="1065227"/>
          </a:xfrm>
        </p:grpSpPr>
        <p:sp>
          <p:nvSpPr>
            <p:cNvPr id="12" name="Retângulo 11"/>
            <p:cNvSpPr/>
            <p:nvPr/>
          </p:nvSpPr>
          <p:spPr>
            <a:xfrm>
              <a:off x="7605374" y="132713"/>
              <a:ext cx="2221634" cy="307777"/>
            </a:xfrm>
            <a:prstGeom prst="rect">
              <a:avLst/>
            </a:prstGeom>
          </p:spPr>
          <p:txBody>
            <a:bodyPr wrap="none">
              <a:spAutoFit/>
            </a:bodyPr>
            <a:lstStyle/>
            <a:p>
              <a:r>
                <a:rPr lang="pt-BR" sz="1400" b="1" dirty="0">
                  <a:solidFill>
                    <a:srgbClr val="92D050"/>
                  </a:solidFill>
                  <a:latin typeface="Calibri" panose="020F0502020204030204" pitchFamily="34" charset="0"/>
                  <a:cs typeface="Calibri" panose="020F0502020204030204" pitchFamily="34" charset="0"/>
                </a:rPr>
                <a:t>INVESTIMENTO REALIZADO</a:t>
              </a:r>
            </a:p>
          </p:txBody>
        </p:sp>
        <p:sp>
          <p:nvSpPr>
            <p:cNvPr id="13" name="Retângulo de cantos arredondados 12"/>
            <p:cNvSpPr/>
            <p:nvPr/>
          </p:nvSpPr>
          <p:spPr>
            <a:xfrm>
              <a:off x="7644872" y="438781"/>
              <a:ext cx="2142638" cy="759159"/>
            </a:xfrm>
            <a:prstGeom prst="roundRect">
              <a:avLst/>
            </a:prstGeom>
            <a:solidFill>
              <a:srgbClr val="92D050"/>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600" b="1" dirty="0">
                  <a:solidFill>
                    <a:schemeClr val="tx1"/>
                  </a:solidFill>
                  <a:latin typeface="Calibri" panose="020F0502020204030204" pitchFamily="34" charset="0"/>
                  <a:cs typeface="Calibri" panose="020F0502020204030204" pitchFamily="34" charset="0"/>
                </a:rPr>
                <a:t>R$ </a:t>
              </a:r>
              <a:r>
                <a:rPr lang="pt-BR" sz="1600" b="1" dirty="0" smtClean="0">
                  <a:solidFill>
                    <a:schemeClr val="tx1"/>
                  </a:solidFill>
                  <a:latin typeface="Calibri" panose="020F0502020204030204" pitchFamily="34" charset="0"/>
                  <a:cs typeface="Calibri" panose="020F0502020204030204" pitchFamily="34" charset="0"/>
                </a:rPr>
                <a:t>156.537,24</a:t>
              </a:r>
            </a:p>
            <a:p>
              <a:r>
                <a:rPr lang="pt-BR" sz="1600" dirty="0" smtClean="0">
                  <a:solidFill>
                    <a:schemeClr val="tx1"/>
                  </a:solidFill>
                  <a:latin typeface="Calibri" panose="020F0502020204030204" pitchFamily="34" charset="0"/>
                  <a:cs typeface="Calibri" panose="020F0502020204030204" pitchFamily="34" charset="0"/>
                </a:rPr>
                <a:t>100% </a:t>
              </a:r>
              <a:r>
                <a:rPr lang="pt-BR" sz="1600" dirty="0">
                  <a:solidFill>
                    <a:schemeClr val="tx1"/>
                  </a:solidFill>
                  <a:latin typeface="Calibri" panose="020F0502020204030204" pitchFamily="34" charset="0"/>
                  <a:cs typeface="Calibri" panose="020F0502020204030204" pitchFamily="34" charset="0"/>
                </a:rPr>
                <a:t>DO PREVISTO</a:t>
              </a:r>
              <a:endParaRPr lang="pt-BR" sz="1000" dirty="0">
                <a:solidFill>
                  <a:schemeClr val="tx1"/>
                </a:solidFill>
                <a:latin typeface="Calibri" panose="020F0502020204030204" pitchFamily="34" charset="0"/>
                <a:cs typeface="Calibri" panose="020F0502020204030204" pitchFamily="34" charset="0"/>
              </a:endParaRPr>
            </a:p>
          </p:txBody>
        </p:sp>
      </p:grpSp>
      <p:grpSp>
        <p:nvGrpSpPr>
          <p:cNvPr id="14" name="Grupo 13"/>
          <p:cNvGrpSpPr/>
          <p:nvPr/>
        </p:nvGrpSpPr>
        <p:grpSpPr>
          <a:xfrm>
            <a:off x="5024118" y="97368"/>
            <a:ext cx="2263088" cy="1252023"/>
            <a:chOff x="5024118" y="132713"/>
            <a:chExt cx="2263088" cy="1252023"/>
          </a:xfrm>
        </p:grpSpPr>
        <p:sp>
          <p:nvSpPr>
            <p:cNvPr id="15" name="Retângulo de cantos arredondados 14"/>
            <p:cNvSpPr/>
            <p:nvPr/>
          </p:nvSpPr>
          <p:spPr>
            <a:xfrm>
              <a:off x="5024118" y="440490"/>
              <a:ext cx="2263088" cy="944246"/>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Tornar </a:t>
              </a:r>
              <a:r>
                <a:rPr lang="pt-BR" sz="1400" dirty="0" smtClean="0">
                  <a:solidFill>
                    <a:schemeClr val="tx1"/>
                  </a:solidFill>
                  <a:latin typeface="Calibri" panose="020F0502020204030204" pitchFamily="34" charset="0"/>
                  <a:cs typeface="Calibri" panose="020F0502020204030204" pitchFamily="34" charset="0"/>
                </a:rPr>
                <a:t>a Fiscalização</a:t>
              </a:r>
              <a:endParaRPr lang="pt-BR" sz="1400" dirty="0">
                <a:solidFill>
                  <a:schemeClr val="tx1"/>
                </a:solidFill>
                <a:latin typeface="Calibri" panose="020F0502020204030204" pitchFamily="34" charset="0"/>
                <a:cs typeface="Calibri" panose="020F0502020204030204" pitchFamily="34" charset="0"/>
              </a:endParaRPr>
            </a:p>
            <a:p>
              <a:r>
                <a:rPr lang="pt-BR" sz="1400" dirty="0">
                  <a:solidFill>
                    <a:schemeClr val="tx1"/>
                  </a:solidFill>
                  <a:latin typeface="Calibri" panose="020F0502020204030204" pitchFamily="34" charset="0"/>
                  <a:cs typeface="Calibri" panose="020F0502020204030204" pitchFamily="34" charset="0"/>
                </a:rPr>
                <a:t>um vetor </a:t>
              </a:r>
              <a:r>
                <a:rPr lang="pt-BR" sz="1400" dirty="0" smtClean="0">
                  <a:solidFill>
                    <a:schemeClr val="tx1"/>
                  </a:solidFill>
                  <a:latin typeface="Calibri" panose="020F0502020204030204" pitchFamily="34" charset="0"/>
                  <a:cs typeface="Calibri" panose="020F0502020204030204" pitchFamily="34" charset="0"/>
                </a:rPr>
                <a:t>de melhoria</a:t>
              </a:r>
              <a:endParaRPr lang="pt-BR" sz="1400" dirty="0">
                <a:solidFill>
                  <a:schemeClr val="tx1"/>
                </a:solidFill>
                <a:latin typeface="Calibri" panose="020F0502020204030204" pitchFamily="34" charset="0"/>
                <a:cs typeface="Calibri" panose="020F0502020204030204" pitchFamily="34" charset="0"/>
              </a:endParaRPr>
            </a:p>
            <a:p>
              <a:r>
                <a:rPr lang="pt-BR" sz="1400" dirty="0">
                  <a:solidFill>
                    <a:schemeClr val="tx1"/>
                  </a:solidFill>
                  <a:latin typeface="Calibri" panose="020F0502020204030204" pitchFamily="34" charset="0"/>
                  <a:cs typeface="Calibri" panose="020F0502020204030204" pitchFamily="34" charset="0"/>
                </a:rPr>
                <a:t>do </a:t>
              </a:r>
              <a:r>
                <a:rPr lang="pt-BR" sz="1400" dirty="0" smtClean="0">
                  <a:solidFill>
                    <a:schemeClr val="tx1"/>
                  </a:solidFill>
                  <a:latin typeface="Calibri" panose="020F0502020204030204" pitchFamily="34" charset="0"/>
                  <a:cs typeface="Calibri" panose="020F0502020204030204" pitchFamily="34" charset="0"/>
                </a:rPr>
                <a:t>exercício da </a:t>
              </a:r>
              <a:r>
                <a:rPr lang="pt-BR" sz="1400" dirty="0">
                  <a:solidFill>
                    <a:schemeClr val="tx1"/>
                  </a:solidFill>
                  <a:latin typeface="Calibri" panose="020F0502020204030204" pitchFamily="34" charset="0"/>
                  <a:cs typeface="Calibri" panose="020F0502020204030204" pitchFamily="34" charset="0"/>
                </a:rPr>
                <a:t>Arquitetura</a:t>
              </a:r>
            </a:p>
            <a:p>
              <a:r>
                <a:rPr lang="pt-BR" sz="1400" dirty="0">
                  <a:solidFill>
                    <a:schemeClr val="tx1"/>
                  </a:solidFill>
                  <a:latin typeface="Calibri" panose="020F0502020204030204" pitchFamily="34" charset="0"/>
                  <a:cs typeface="Calibri" panose="020F0502020204030204" pitchFamily="34" charset="0"/>
                </a:rPr>
                <a:t>e Urbanismo</a:t>
              </a:r>
              <a:endParaRPr lang="pt-BR" sz="900" dirty="0">
                <a:solidFill>
                  <a:schemeClr val="tx1"/>
                </a:solidFill>
                <a:latin typeface="Calibri" panose="020F0502020204030204" pitchFamily="34" charset="0"/>
                <a:cs typeface="Calibri" panose="020F0502020204030204" pitchFamily="34" charset="0"/>
              </a:endParaRPr>
            </a:p>
          </p:txBody>
        </p:sp>
        <p:sp>
          <p:nvSpPr>
            <p:cNvPr id="16" name="Retângulo 15"/>
            <p:cNvSpPr/>
            <p:nvPr/>
          </p:nvSpPr>
          <p:spPr>
            <a:xfrm>
              <a:off x="5151255" y="132713"/>
              <a:ext cx="2008815" cy="307777"/>
            </a:xfrm>
            <a:prstGeom prst="rect">
              <a:avLst/>
            </a:prstGeom>
            <a:noFill/>
          </p:spPr>
          <p:txBody>
            <a:bodyPr wrap="square" numCol="1" spcCol="360000">
              <a:spAutoFit/>
            </a:bodyPr>
            <a:lstStyle/>
            <a:p>
              <a:r>
                <a:rPr lang="pt-BR" sz="1400" b="1" dirty="0" smtClean="0">
                  <a:solidFill>
                    <a:srgbClr val="00B0F0"/>
                  </a:solidFill>
                  <a:latin typeface="Calibri" panose="020F0502020204030204" pitchFamily="34" charset="0"/>
                  <a:cs typeface="Calibri" panose="020F0502020204030204" pitchFamily="34" charset="0"/>
                </a:rPr>
                <a:t>OBJETIVO ESTRATÉGICO</a:t>
              </a:r>
              <a:endParaRPr lang="pt-BR" sz="1100" b="1" dirty="0">
                <a:solidFill>
                  <a:srgbClr val="00B0F0"/>
                </a:solidFill>
                <a:latin typeface="Calibri" panose="020F0502020204030204" pitchFamily="34" charset="0"/>
                <a:cs typeface="Calibri" panose="020F0502020204030204" pitchFamily="34" charset="0"/>
              </a:endParaRPr>
            </a:p>
          </p:txBody>
        </p:sp>
      </p:grpSp>
      <p:grpSp>
        <p:nvGrpSpPr>
          <p:cNvPr id="17" name="Grupo 16"/>
          <p:cNvGrpSpPr/>
          <p:nvPr/>
        </p:nvGrpSpPr>
        <p:grpSpPr>
          <a:xfrm>
            <a:off x="2768863" y="97368"/>
            <a:ext cx="2103385" cy="1376173"/>
            <a:chOff x="9732322" y="2582043"/>
            <a:chExt cx="2103385" cy="3614040"/>
          </a:xfrm>
        </p:grpSpPr>
        <p:sp>
          <p:nvSpPr>
            <p:cNvPr id="18" name="Retângulo 17"/>
            <p:cNvSpPr/>
            <p:nvPr/>
          </p:nvSpPr>
          <p:spPr>
            <a:xfrm>
              <a:off x="9732322" y="2582043"/>
              <a:ext cx="1820627" cy="307777"/>
            </a:xfrm>
            <a:prstGeom prst="rect">
              <a:avLst/>
            </a:prstGeom>
          </p:spPr>
          <p:txBody>
            <a:bodyPr wrap="none">
              <a:spAutoFit/>
            </a:bodyPr>
            <a:lstStyle/>
            <a:p>
              <a:r>
                <a:rPr lang="pt-BR" sz="1400" b="1" dirty="0">
                  <a:solidFill>
                    <a:srgbClr val="92D050"/>
                  </a:solidFill>
                </a:rPr>
                <a:t>PRINCIPAIS INICIATIVAS</a:t>
              </a:r>
            </a:p>
          </p:txBody>
        </p:sp>
        <p:sp>
          <p:nvSpPr>
            <p:cNvPr id="19" name="Retângulo de cantos arredondados 18"/>
            <p:cNvSpPr/>
            <p:nvPr/>
          </p:nvSpPr>
          <p:spPr>
            <a:xfrm>
              <a:off x="9732322" y="3549202"/>
              <a:ext cx="2103385" cy="2646881"/>
            </a:xfrm>
            <a:prstGeom prst="roundRect">
              <a:avLst/>
            </a:prstGeom>
            <a:solidFill>
              <a:schemeClr val="bg1"/>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b="1" dirty="0">
                  <a:solidFill>
                    <a:schemeClr val="tx1"/>
                  </a:solidFill>
                </a:rPr>
                <a:t> </a:t>
              </a:r>
              <a:r>
                <a:rPr lang="pt-BR" sz="1400" dirty="0">
                  <a:solidFill>
                    <a:schemeClr val="tx1"/>
                  </a:solidFill>
                </a:rPr>
                <a:t>Atividades do Centro de Serviços Compartilhados 1_ Fiscalização</a:t>
              </a:r>
              <a:r>
                <a:rPr lang="pt-BR" sz="1400" dirty="0" smtClean="0">
                  <a:solidFill>
                    <a:schemeClr val="tx1"/>
                  </a:solidFill>
                </a:rPr>
                <a:t>;</a:t>
              </a:r>
              <a:endParaRPr lang="pt-BR" sz="1400" dirty="0">
                <a:solidFill>
                  <a:schemeClr val="tx1"/>
                </a:solidFill>
              </a:endParaRPr>
            </a:p>
          </p:txBody>
        </p:sp>
      </p:grpSp>
    </p:spTree>
    <p:extLst>
      <p:ext uri="{BB962C8B-B14F-4D97-AF65-F5344CB8AC3E}">
        <p14:creationId xmlns:p14="http://schemas.microsoft.com/office/powerpoint/2010/main" val="28708622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499534" y="6384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1105263" y="6384262"/>
            <a:ext cx="683339" cy="365125"/>
          </a:xfrm>
        </p:spPr>
        <p:txBody>
          <a:bodyPr/>
          <a:lstStyle/>
          <a:p>
            <a:pPr rtl="0"/>
            <a:fld id="{5A4A7955-6230-48B4-BD8B-A7C460F75945}" type="slidenum">
              <a:rPr lang="pt-BR" noProof="0" smtClean="0">
                <a:solidFill>
                  <a:srgbClr val="002060"/>
                </a:solidFill>
              </a:rPr>
              <a:t>53</a:t>
            </a:fld>
            <a:endParaRPr lang="pt-BR" noProof="0" dirty="0">
              <a:solidFill>
                <a:srgbClr val="002060"/>
              </a:solidFill>
            </a:endParaRPr>
          </a:p>
        </p:txBody>
      </p:sp>
      <p:sp>
        <p:nvSpPr>
          <p:cNvPr id="14" name="Retângulo 13"/>
          <p:cNvSpPr/>
          <p:nvPr/>
        </p:nvSpPr>
        <p:spPr>
          <a:xfrm>
            <a:off x="586123" y="1433383"/>
            <a:ext cx="5179677" cy="5047536"/>
          </a:xfrm>
          <a:prstGeom prst="rect">
            <a:avLst/>
          </a:prstGeom>
        </p:spPr>
        <p:txBody>
          <a:bodyPr wrap="square" numCol="1" spcCol="360000">
            <a:spAutoFit/>
          </a:bodyPr>
          <a:lstStyle/>
          <a:p>
            <a:pPr algn="just"/>
            <a:r>
              <a:rPr lang="pt-BR" sz="1400" dirty="0">
                <a:latin typeface="Calibri" panose="020F0502020204030204" pitchFamily="34" charset="0"/>
                <a:cs typeface="Calibri" panose="020F0502020204030204" pitchFamily="34" charset="0"/>
              </a:rPr>
              <a:t>Os relatórios de fiscalização, extraídos do SICCAU, indicam o desempenho efetivo do CAU/PB na fiscalização. </a:t>
            </a:r>
            <a:r>
              <a:rPr lang="pt-BR" sz="1400" dirty="0" smtClean="0">
                <a:latin typeface="Calibri" panose="020F0502020204030204" pitchFamily="34" charset="0"/>
                <a:cs typeface="Calibri" panose="020F0502020204030204" pitchFamily="34" charset="0"/>
              </a:rPr>
              <a:t>Em 2023 </a:t>
            </a:r>
            <a:r>
              <a:rPr lang="pt-BR" sz="1400" dirty="0">
                <a:latin typeface="Calibri" panose="020F0502020204030204" pitchFamily="34" charset="0"/>
                <a:cs typeface="Calibri" panose="020F0502020204030204" pitchFamily="34" charset="0"/>
              </a:rPr>
              <a:t>foram emitidos </a:t>
            </a:r>
            <a:r>
              <a:rPr lang="pt-BR" sz="1400" dirty="0" smtClean="0">
                <a:latin typeface="Calibri" panose="020F0502020204030204" pitchFamily="34" charset="0"/>
                <a:cs typeface="Calibri" panose="020F0502020204030204" pitchFamily="34" charset="0"/>
              </a:rPr>
              <a:t>319 </a:t>
            </a:r>
            <a:r>
              <a:rPr lang="pt-BR" sz="1400" dirty="0">
                <a:latin typeface="Calibri" panose="020F0502020204030204" pitchFamily="34" charset="0"/>
                <a:cs typeface="Calibri" panose="020F0502020204030204" pitchFamily="34" charset="0"/>
              </a:rPr>
              <a:t>relatórios (gráfico abaixo</a:t>
            </a:r>
            <a:r>
              <a:rPr lang="pt-BR" sz="1400" dirty="0" smtClean="0">
                <a:latin typeface="Calibri" panose="020F0502020204030204" pitchFamily="34" charset="0"/>
                <a:cs typeface="Calibri" panose="020F0502020204030204" pitchFamily="34" charset="0"/>
              </a:rPr>
              <a:t>), e desses, nenhum resultou em autos de infração.</a:t>
            </a:r>
            <a:endParaRPr lang="pt-BR" sz="1400"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p:txBody>
      </p:sp>
      <p:graphicFrame>
        <p:nvGraphicFramePr>
          <p:cNvPr id="15" name="Gráfico 14"/>
          <p:cNvGraphicFramePr/>
          <p:nvPr>
            <p:extLst>
              <p:ext uri="{D42A27DB-BD31-4B8C-83A1-F6EECF244321}">
                <p14:modId xmlns:p14="http://schemas.microsoft.com/office/powerpoint/2010/main" val="1532401241"/>
              </p:ext>
            </p:extLst>
          </p:nvPr>
        </p:nvGraphicFramePr>
        <p:xfrm>
          <a:off x="468099" y="2703054"/>
          <a:ext cx="5414560" cy="3306233"/>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m 10"/>
          <p:cNvPicPr>
            <a:picLocks noChangeAspect="1"/>
          </p:cNvPicPr>
          <p:nvPr/>
        </p:nvPicPr>
        <p:blipFill rotWithShape="1">
          <a:blip r:embed="rId4"/>
          <a:srcRect l="8684" t="17294" r="46316" b="3603"/>
          <a:stretch/>
        </p:blipFill>
        <p:spPr>
          <a:xfrm>
            <a:off x="5991177" y="564871"/>
            <a:ext cx="5486400" cy="5422231"/>
          </a:xfrm>
          <a:prstGeom prst="rect">
            <a:avLst/>
          </a:prstGeom>
        </p:spPr>
      </p:pic>
    </p:spTree>
    <p:extLst>
      <p:ext uri="{BB962C8B-B14F-4D97-AF65-F5344CB8AC3E}">
        <p14:creationId xmlns:p14="http://schemas.microsoft.com/office/powerpoint/2010/main" val="292961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84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52863" y="6384262"/>
            <a:ext cx="683339" cy="365125"/>
          </a:xfrm>
        </p:spPr>
        <p:txBody>
          <a:bodyPr/>
          <a:lstStyle/>
          <a:p>
            <a:pPr rtl="0"/>
            <a:fld id="{5A4A7955-6230-48B4-BD8B-A7C460F75945}" type="slidenum">
              <a:rPr lang="pt-BR" noProof="0" smtClean="0">
                <a:solidFill>
                  <a:srgbClr val="002060"/>
                </a:solidFill>
              </a:rPr>
              <a:t>54</a:t>
            </a:fld>
            <a:endParaRPr lang="pt-BR" noProof="0" dirty="0">
              <a:solidFill>
                <a:srgbClr val="002060"/>
              </a:solidFill>
            </a:endParaRPr>
          </a:p>
        </p:txBody>
      </p:sp>
      <p:sp>
        <p:nvSpPr>
          <p:cNvPr id="14" name="Retângulo 13"/>
          <p:cNvSpPr/>
          <p:nvPr/>
        </p:nvSpPr>
        <p:spPr>
          <a:xfrm>
            <a:off x="623557" y="1433383"/>
            <a:ext cx="4737928" cy="3323987"/>
          </a:xfrm>
          <a:prstGeom prst="rect">
            <a:avLst/>
          </a:prstGeom>
        </p:spPr>
        <p:txBody>
          <a:bodyPr wrap="square" numCol="1" spcCol="360000">
            <a:spAutoFit/>
          </a:bodyPr>
          <a:lstStyle/>
          <a:p>
            <a:pPr algn="just"/>
            <a:r>
              <a:rPr lang="pt-BR" sz="1400" b="1" dirty="0">
                <a:latin typeface="Calibri" panose="020F0502020204030204" pitchFamily="34" charset="0"/>
                <a:cs typeface="Calibri" panose="020F0502020204030204" pitchFamily="34" charset="0"/>
              </a:rPr>
              <a:t>INICIATIVA 2 - PROCESSOS DE FISCALIZAÇÃO DO CONSELHO</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As principais ações da atividade de Fiscalização, em 2023, foram:</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Fiscalizações de rotinas em obras nas várias regiões do Estado; </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Fiscalização de denúncias de vários tipos de infrações;</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Fiscalização de redes sociais; </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Atendimentos e orientações gerais realizadas por telefone, presenciais na sede do Conselho e/ou durante as fiscalizações </a:t>
            </a:r>
            <a:r>
              <a:rPr lang="pt-BR" sz="1400" dirty="0" smtClean="0">
                <a:latin typeface="Calibri" panose="020F0502020204030204" pitchFamily="34" charset="0"/>
                <a:cs typeface="Calibri" panose="020F0502020204030204" pitchFamily="34" charset="0"/>
              </a:rPr>
              <a:t>externas;</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orientações a síndicos, administradores de condomínios fechados e </a:t>
            </a:r>
            <a:r>
              <a:rPr lang="pt-BR" sz="1400" dirty="0" smtClean="0">
                <a:latin typeface="Calibri" panose="020F0502020204030204" pitchFamily="34" charset="0"/>
                <a:cs typeface="Calibri" panose="020F0502020204030204" pitchFamily="34" charset="0"/>
              </a:rPr>
              <a:t>comerciais;</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fiscalização de editais de </a:t>
            </a:r>
            <a:r>
              <a:rPr lang="pt-BR" sz="1400" dirty="0" smtClean="0">
                <a:latin typeface="Calibri" panose="020F0502020204030204" pitchFamily="34" charset="0"/>
                <a:cs typeface="Calibri" panose="020F0502020204030204" pitchFamily="34" charset="0"/>
              </a:rPr>
              <a:t>licitação; </a:t>
            </a:r>
            <a:r>
              <a:rPr lang="pt-BR" sz="1400" dirty="0">
                <a:latin typeface="Calibri" panose="020F0502020204030204" pitchFamily="34" charset="0"/>
                <a:cs typeface="Calibri" panose="020F0502020204030204" pitchFamily="34" charset="0"/>
              </a:rPr>
              <a:t>e </a:t>
            </a:r>
            <a:endParaRPr lang="pt-BR" sz="1400" dirty="0" smtClean="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pt-BR" sz="1400" dirty="0" smtClean="0">
                <a:latin typeface="Calibri" panose="020F0502020204030204" pitchFamily="34" charset="0"/>
                <a:cs typeface="Calibri" panose="020F0502020204030204" pitchFamily="34" charset="0"/>
              </a:rPr>
              <a:t>concursos</a:t>
            </a:r>
            <a:r>
              <a:rPr lang="pt-BR" sz="1400" dirty="0">
                <a:latin typeface="Calibri" panose="020F0502020204030204" pitchFamily="34" charset="0"/>
                <a:cs typeface="Calibri" panose="020F0502020204030204" pitchFamily="34" charset="0"/>
              </a:rPr>
              <a:t>, palestras nas universidades</a:t>
            </a:r>
            <a:r>
              <a:rPr lang="pt-BR" sz="1400" dirty="0" smtClean="0">
                <a:latin typeface="Calibri" panose="020F0502020204030204" pitchFamily="34" charset="0"/>
                <a:cs typeface="Calibri" panose="020F0502020204030204" pitchFamily="34" charset="0"/>
              </a:rPr>
              <a:t>.</a:t>
            </a:r>
            <a:endParaRPr lang="pt-BR" sz="1400" dirty="0">
              <a:latin typeface="Calibri" panose="020F0502020204030204" pitchFamily="34" charset="0"/>
              <a:cs typeface="Calibri" panose="020F0502020204030204" pitchFamily="34" charset="0"/>
            </a:endParaRPr>
          </a:p>
        </p:txBody>
      </p:sp>
      <p:graphicFrame>
        <p:nvGraphicFramePr>
          <p:cNvPr id="11" name="Gráfico 10"/>
          <p:cNvGraphicFramePr/>
          <p:nvPr>
            <p:extLst>
              <p:ext uri="{D42A27DB-BD31-4B8C-83A1-F6EECF244321}">
                <p14:modId xmlns:p14="http://schemas.microsoft.com/office/powerpoint/2010/main" val="3511408280"/>
              </p:ext>
            </p:extLst>
          </p:nvPr>
        </p:nvGraphicFramePr>
        <p:xfrm>
          <a:off x="5678907" y="1384996"/>
          <a:ext cx="5505434" cy="3566397"/>
        </p:xfrm>
        <a:graphic>
          <a:graphicData uri="http://schemas.openxmlformats.org/drawingml/2006/chart">
            <c:chart xmlns:c="http://schemas.openxmlformats.org/drawingml/2006/chart" xmlns:r="http://schemas.openxmlformats.org/officeDocument/2006/relationships" r:id="rId3"/>
          </a:graphicData>
        </a:graphic>
      </p:graphicFrame>
      <p:sp>
        <p:nvSpPr>
          <p:cNvPr id="13" name="CaixaDeTexto 12"/>
          <p:cNvSpPr txBox="1"/>
          <p:nvPr/>
        </p:nvSpPr>
        <p:spPr>
          <a:xfrm>
            <a:off x="757989" y="5349183"/>
            <a:ext cx="10615145" cy="1003495"/>
          </a:xfrm>
          <a:prstGeom prst="rect">
            <a:avLst/>
          </a:prstGeom>
        </p:spPr>
        <p:txBody>
          <a:bodyPr wrap="square" numCol="3" spcCol="360000" rtlCol="0">
            <a:noAutofit/>
          </a:bodyPr>
          <a:lstStyle/>
          <a:p>
            <a:pPr algn="just"/>
            <a:r>
              <a:rPr lang="pt-BR" sz="1200" dirty="0">
                <a:latin typeface="Calibri" panose="020F0502020204030204" pitchFamily="34" charset="0"/>
                <a:cs typeface="Calibri" panose="020F0502020204030204" pitchFamily="34" charset="0"/>
              </a:rPr>
              <a:t>Na semana de 13 a 17 de fevereiro, a equipe de fiscalização do CAU/PB esteve nas cidades de Sousa, Pombal, São João do Rio do Peixe e Cajazeiras, localizadas no sertão do Estado.</a:t>
            </a:r>
          </a:p>
          <a:p>
            <a:pPr algn="just"/>
            <a:r>
              <a:rPr lang="pt-BR" sz="1200" dirty="0">
                <a:latin typeface="Calibri" panose="020F0502020204030204" pitchFamily="34" charset="0"/>
                <a:cs typeface="Calibri" panose="020F0502020204030204" pitchFamily="34" charset="0"/>
              </a:rPr>
              <a:t>No total foram fiscalizadas cerca de 20 obras. Também foram realizadas orientações aos profissionais da região e também aos proprietários das obras sobre a importância da colocação da placa do profissional, pois, de acordo com a Resolução CAU/BR nº 75, é um direito da sociedade o acesso à informação, para se certificar de que os serviços técnicos estão sendo prestados por profissionais habilitados</a:t>
            </a:r>
            <a:r>
              <a:rPr lang="pt-BR" sz="1200" dirty="0" smtClean="0">
                <a:latin typeface="Calibri" panose="020F0502020204030204" pitchFamily="34" charset="0"/>
                <a:cs typeface="Calibri" panose="020F0502020204030204" pitchFamily="34" charset="0"/>
              </a:rPr>
              <a:t>.</a:t>
            </a:r>
            <a:endParaRPr lang="pt-BR"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64063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223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762363" y="6422362"/>
            <a:ext cx="683339" cy="365125"/>
          </a:xfrm>
        </p:spPr>
        <p:txBody>
          <a:bodyPr/>
          <a:lstStyle/>
          <a:p>
            <a:pPr rtl="0"/>
            <a:fld id="{5A4A7955-6230-48B4-BD8B-A7C460F75945}" type="slidenum">
              <a:rPr lang="pt-BR" noProof="0" smtClean="0">
                <a:solidFill>
                  <a:srgbClr val="002060"/>
                </a:solidFill>
              </a:rPr>
              <a:t>55</a:t>
            </a:fld>
            <a:endParaRPr lang="pt-BR" noProof="0" dirty="0">
              <a:solidFill>
                <a:srgbClr val="002060"/>
              </a:solidFill>
            </a:endParaRPr>
          </a:p>
        </p:txBody>
      </p:sp>
      <p:graphicFrame>
        <p:nvGraphicFramePr>
          <p:cNvPr id="13" name="Gráfico 12"/>
          <p:cNvGraphicFramePr/>
          <p:nvPr>
            <p:extLst>
              <p:ext uri="{D42A27DB-BD31-4B8C-83A1-F6EECF244321}">
                <p14:modId xmlns:p14="http://schemas.microsoft.com/office/powerpoint/2010/main" val="231742963"/>
              </p:ext>
            </p:extLst>
          </p:nvPr>
        </p:nvGraphicFramePr>
        <p:xfrm>
          <a:off x="612801" y="2061387"/>
          <a:ext cx="5399965" cy="4107977"/>
        </p:xfrm>
        <a:graphic>
          <a:graphicData uri="http://schemas.openxmlformats.org/drawingml/2006/chart">
            <c:chart xmlns:c="http://schemas.openxmlformats.org/drawingml/2006/chart" xmlns:r="http://schemas.openxmlformats.org/officeDocument/2006/relationships" r:id="rId3"/>
          </a:graphicData>
        </a:graphic>
      </p:graphicFrame>
      <p:sp>
        <p:nvSpPr>
          <p:cNvPr id="9" name="CaixaDeTexto 8"/>
          <p:cNvSpPr txBox="1"/>
          <p:nvPr/>
        </p:nvSpPr>
        <p:spPr>
          <a:xfrm>
            <a:off x="1471104" y="1696261"/>
            <a:ext cx="3683358" cy="369332"/>
          </a:xfrm>
          <a:prstGeom prst="rect">
            <a:avLst/>
          </a:prstGeom>
          <a:noFill/>
        </p:spPr>
        <p:txBody>
          <a:bodyPr wrap="square" rtlCol="0">
            <a:spAutoFit/>
          </a:bodyPr>
          <a:lstStyle/>
          <a:p>
            <a:r>
              <a:rPr lang="pt-BR" b="1" dirty="0" smtClean="0">
                <a:solidFill>
                  <a:srgbClr val="002060"/>
                </a:solidFill>
              </a:rPr>
              <a:t>INDICADORES ESTRATÉGICOS</a:t>
            </a:r>
            <a:endParaRPr lang="pt-BR" b="1" dirty="0">
              <a:solidFill>
                <a:srgbClr val="002060"/>
              </a:solidFill>
            </a:endParaRPr>
          </a:p>
        </p:txBody>
      </p:sp>
      <p:grpSp>
        <p:nvGrpSpPr>
          <p:cNvPr id="11" name="Grupo 10"/>
          <p:cNvGrpSpPr/>
          <p:nvPr/>
        </p:nvGrpSpPr>
        <p:grpSpPr>
          <a:xfrm>
            <a:off x="8004190" y="4758057"/>
            <a:ext cx="2221634" cy="1065227"/>
            <a:chOff x="7605374" y="132713"/>
            <a:chExt cx="2221634" cy="1065227"/>
          </a:xfrm>
        </p:grpSpPr>
        <p:sp>
          <p:nvSpPr>
            <p:cNvPr id="12" name="Retângulo 11"/>
            <p:cNvSpPr/>
            <p:nvPr/>
          </p:nvSpPr>
          <p:spPr>
            <a:xfrm>
              <a:off x="7605374" y="132713"/>
              <a:ext cx="2221634" cy="307777"/>
            </a:xfrm>
            <a:prstGeom prst="rect">
              <a:avLst/>
            </a:prstGeom>
          </p:spPr>
          <p:txBody>
            <a:bodyPr wrap="none">
              <a:spAutoFit/>
            </a:bodyPr>
            <a:lstStyle/>
            <a:p>
              <a:r>
                <a:rPr lang="pt-BR" sz="1400" b="1" dirty="0">
                  <a:solidFill>
                    <a:srgbClr val="92D050"/>
                  </a:solidFill>
                  <a:latin typeface="Calibri" panose="020F0502020204030204" pitchFamily="34" charset="0"/>
                  <a:cs typeface="Calibri" panose="020F0502020204030204" pitchFamily="34" charset="0"/>
                </a:rPr>
                <a:t>INVESTIMENTO REALIZADO</a:t>
              </a:r>
            </a:p>
          </p:txBody>
        </p:sp>
        <p:sp>
          <p:nvSpPr>
            <p:cNvPr id="14" name="Retângulo de cantos arredondados 13"/>
            <p:cNvSpPr/>
            <p:nvPr/>
          </p:nvSpPr>
          <p:spPr>
            <a:xfrm>
              <a:off x="7644872" y="438781"/>
              <a:ext cx="2142638" cy="759159"/>
            </a:xfrm>
            <a:prstGeom prst="roundRect">
              <a:avLst/>
            </a:prstGeom>
            <a:solidFill>
              <a:srgbClr val="92D050"/>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600" b="1" dirty="0">
                  <a:solidFill>
                    <a:schemeClr val="tx1"/>
                  </a:solidFill>
                  <a:latin typeface="Calibri" panose="020F0502020204030204" pitchFamily="34" charset="0"/>
                  <a:cs typeface="Calibri" panose="020F0502020204030204" pitchFamily="34" charset="0"/>
                </a:rPr>
                <a:t>R$ </a:t>
              </a:r>
              <a:r>
                <a:rPr lang="pt-BR" sz="1600" b="1" dirty="0" smtClean="0">
                  <a:solidFill>
                    <a:schemeClr val="tx1"/>
                  </a:solidFill>
                  <a:latin typeface="Calibri" panose="020F0502020204030204" pitchFamily="34" charset="0"/>
                  <a:cs typeface="Calibri" panose="020F0502020204030204" pitchFamily="34" charset="0"/>
                </a:rPr>
                <a:t>375.854,18</a:t>
              </a:r>
            </a:p>
            <a:p>
              <a:r>
                <a:rPr lang="pt-BR" sz="1600" dirty="0" smtClean="0">
                  <a:solidFill>
                    <a:schemeClr val="tx1"/>
                  </a:solidFill>
                  <a:latin typeface="Calibri" panose="020F0502020204030204" pitchFamily="34" charset="0"/>
                  <a:cs typeface="Calibri" panose="020F0502020204030204" pitchFamily="34" charset="0"/>
                </a:rPr>
                <a:t>92,15% </a:t>
              </a:r>
              <a:r>
                <a:rPr lang="pt-BR" sz="1600" dirty="0">
                  <a:solidFill>
                    <a:schemeClr val="tx1"/>
                  </a:solidFill>
                  <a:latin typeface="Calibri" panose="020F0502020204030204" pitchFamily="34" charset="0"/>
                  <a:cs typeface="Calibri" panose="020F0502020204030204" pitchFamily="34" charset="0"/>
                </a:rPr>
                <a:t>DO PREVISTO</a:t>
              </a:r>
              <a:endParaRPr lang="pt-BR" sz="1000" dirty="0">
                <a:solidFill>
                  <a:schemeClr val="tx1"/>
                </a:solidFill>
                <a:latin typeface="Calibri" panose="020F0502020204030204" pitchFamily="34" charset="0"/>
                <a:cs typeface="Calibri" panose="020F0502020204030204" pitchFamily="34" charset="0"/>
              </a:endParaRPr>
            </a:p>
          </p:txBody>
        </p:sp>
      </p:grpSp>
      <p:grpSp>
        <p:nvGrpSpPr>
          <p:cNvPr id="15" name="Grupo 14"/>
          <p:cNvGrpSpPr/>
          <p:nvPr/>
        </p:nvGrpSpPr>
        <p:grpSpPr>
          <a:xfrm>
            <a:off x="7983463" y="3399788"/>
            <a:ext cx="2263088" cy="1252023"/>
            <a:chOff x="5024118" y="132713"/>
            <a:chExt cx="2263088" cy="1252023"/>
          </a:xfrm>
        </p:grpSpPr>
        <p:sp>
          <p:nvSpPr>
            <p:cNvPr id="16" name="Retângulo de cantos arredondados 15"/>
            <p:cNvSpPr/>
            <p:nvPr/>
          </p:nvSpPr>
          <p:spPr>
            <a:xfrm>
              <a:off x="5024118" y="440490"/>
              <a:ext cx="2263088" cy="944246"/>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Tornar </a:t>
              </a:r>
              <a:r>
                <a:rPr lang="pt-BR" sz="1400" dirty="0" smtClean="0">
                  <a:solidFill>
                    <a:schemeClr val="tx1"/>
                  </a:solidFill>
                  <a:latin typeface="Calibri" panose="020F0502020204030204" pitchFamily="34" charset="0"/>
                  <a:cs typeface="Calibri" panose="020F0502020204030204" pitchFamily="34" charset="0"/>
                </a:rPr>
                <a:t>a Fiscalização</a:t>
              </a:r>
              <a:endParaRPr lang="pt-BR" sz="1400" dirty="0">
                <a:solidFill>
                  <a:schemeClr val="tx1"/>
                </a:solidFill>
                <a:latin typeface="Calibri" panose="020F0502020204030204" pitchFamily="34" charset="0"/>
                <a:cs typeface="Calibri" panose="020F0502020204030204" pitchFamily="34" charset="0"/>
              </a:endParaRPr>
            </a:p>
            <a:p>
              <a:r>
                <a:rPr lang="pt-BR" sz="1400" dirty="0">
                  <a:solidFill>
                    <a:schemeClr val="tx1"/>
                  </a:solidFill>
                  <a:latin typeface="Calibri" panose="020F0502020204030204" pitchFamily="34" charset="0"/>
                  <a:cs typeface="Calibri" panose="020F0502020204030204" pitchFamily="34" charset="0"/>
                </a:rPr>
                <a:t>um vetor </a:t>
              </a:r>
              <a:r>
                <a:rPr lang="pt-BR" sz="1400" dirty="0" smtClean="0">
                  <a:solidFill>
                    <a:schemeClr val="tx1"/>
                  </a:solidFill>
                  <a:latin typeface="Calibri" panose="020F0502020204030204" pitchFamily="34" charset="0"/>
                  <a:cs typeface="Calibri" panose="020F0502020204030204" pitchFamily="34" charset="0"/>
                </a:rPr>
                <a:t>de melhoria</a:t>
              </a:r>
              <a:endParaRPr lang="pt-BR" sz="1400" dirty="0">
                <a:solidFill>
                  <a:schemeClr val="tx1"/>
                </a:solidFill>
                <a:latin typeface="Calibri" panose="020F0502020204030204" pitchFamily="34" charset="0"/>
                <a:cs typeface="Calibri" panose="020F0502020204030204" pitchFamily="34" charset="0"/>
              </a:endParaRPr>
            </a:p>
            <a:p>
              <a:r>
                <a:rPr lang="pt-BR" sz="1400" dirty="0">
                  <a:solidFill>
                    <a:schemeClr val="tx1"/>
                  </a:solidFill>
                  <a:latin typeface="Calibri" panose="020F0502020204030204" pitchFamily="34" charset="0"/>
                  <a:cs typeface="Calibri" panose="020F0502020204030204" pitchFamily="34" charset="0"/>
                </a:rPr>
                <a:t>do </a:t>
              </a:r>
              <a:r>
                <a:rPr lang="pt-BR" sz="1400" dirty="0" smtClean="0">
                  <a:solidFill>
                    <a:schemeClr val="tx1"/>
                  </a:solidFill>
                  <a:latin typeface="Calibri" panose="020F0502020204030204" pitchFamily="34" charset="0"/>
                  <a:cs typeface="Calibri" panose="020F0502020204030204" pitchFamily="34" charset="0"/>
                </a:rPr>
                <a:t>exercício da </a:t>
              </a:r>
              <a:r>
                <a:rPr lang="pt-BR" sz="1400" dirty="0">
                  <a:solidFill>
                    <a:schemeClr val="tx1"/>
                  </a:solidFill>
                  <a:latin typeface="Calibri" panose="020F0502020204030204" pitchFamily="34" charset="0"/>
                  <a:cs typeface="Calibri" panose="020F0502020204030204" pitchFamily="34" charset="0"/>
                </a:rPr>
                <a:t>Arquitetura</a:t>
              </a:r>
            </a:p>
            <a:p>
              <a:r>
                <a:rPr lang="pt-BR" sz="1400" dirty="0">
                  <a:solidFill>
                    <a:schemeClr val="tx1"/>
                  </a:solidFill>
                  <a:latin typeface="Calibri" panose="020F0502020204030204" pitchFamily="34" charset="0"/>
                  <a:cs typeface="Calibri" panose="020F0502020204030204" pitchFamily="34" charset="0"/>
                </a:rPr>
                <a:t>e Urbanismo</a:t>
              </a:r>
              <a:endParaRPr lang="pt-BR" sz="900" dirty="0">
                <a:solidFill>
                  <a:schemeClr val="tx1"/>
                </a:solidFill>
                <a:latin typeface="Calibri" panose="020F0502020204030204" pitchFamily="34" charset="0"/>
                <a:cs typeface="Calibri" panose="020F0502020204030204" pitchFamily="34" charset="0"/>
              </a:endParaRPr>
            </a:p>
          </p:txBody>
        </p:sp>
        <p:sp>
          <p:nvSpPr>
            <p:cNvPr id="17" name="Retângulo 16"/>
            <p:cNvSpPr/>
            <p:nvPr/>
          </p:nvSpPr>
          <p:spPr>
            <a:xfrm>
              <a:off x="5151255" y="132713"/>
              <a:ext cx="2008815" cy="307777"/>
            </a:xfrm>
            <a:prstGeom prst="rect">
              <a:avLst/>
            </a:prstGeom>
            <a:noFill/>
          </p:spPr>
          <p:txBody>
            <a:bodyPr wrap="square" numCol="1" spcCol="360000">
              <a:spAutoFit/>
            </a:bodyPr>
            <a:lstStyle/>
            <a:p>
              <a:r>
                <a:rPr lang="pt-BR" sz="1400" b="1" dirty="0" smtClean="0">
                  <a:solidFill>
                    <a:srgbClr val="00B0F0"/>
                  </a:solidFill>
                  <a:latin typeface="Calibri" panose="020F0502020204030204" pitchFamily="34" charset="0"/>
                  <a:cs typeface="Calibri" panose="020F0502020204030204" pitchFamily="34" charset="0"/>
                </a:rPr>
                <a:t>OBJETIVO ESTRATÉGICO</a:t>
              </a:r>
              <a:endParaRPr lang="pt-BR" sz="1100" b="1" dirty="0">
                <a:solidFill>
                  <a:srgbClr val="00B0F0"/>
                </a:solidFill>
                <a:latin typeface="Calibri" panose="020F0502020204030204" pitchFamily="34" charset="0"/>
                <a:cs typeface="Calibri" panose="020F0502020204030204" pitchFamily="34" charset="0"/>
              </a:endParaRPr>
            </a:p>
          </p:txBody>
        </p:sp>
      </p:grpSp>
      <p:grpSp>
        <p:nvGrpSpPr>
          <p:cNvPr id="8" name="Grupo 7"/>
          <p:cNvGrpSpPr/>
          <p:nvPr/>
        </p:nvGrpSpPr>
        <p:grpSpPr>
          <a:xfrm>
            <a:off x="7644976" y="1786262"/>
            <a:ext cx="2940063" cy="1376173"/>
            <a:chOff x="7650600" y="1786262"/>
            <a:chExt cx="2940063" cy="1376173"/>
          </a:xfrm>
        </p:grpSpPr>
        <p:sp>
          <p:nvSpPr>
            <p:cNvPr id="19" name="Retângulo 18"/>
            <p:cNvSpPr/>
            <p:nvPr/>
          </p:nvSpPr>
          <p:spPr>
            <a:xfrm>
              <a:off x="8210318" y="1786262"/>
              <a:ext cx="1820627" cy="117197"/>
            </a:xfrm>
            <a:prstGeom prst="rect">
              <a:avLst/>
            </a:prstGeom>
          </p:spPr>
          <p:txBody>
            <a:bodyPr wrap="none">
              <a:spAutoFit/>
            </a:bodyPr>
            <a:lstStyle/>
            <a:p>
              <a:r>
                <a:rPr lang="pt-BR" sz="1400" b="1" dirty="0">
                  <a:solidFill>
                    <a:srgbClr val="92D050"/>
                  </a:solidFill>
                </a:rPr>
                <a:t>PRINCIPAIS INICIATIVAS</a:t>
              </a:r>
            </a:p>
          </p:txBody>
        </p:sp>
        <p:sp>
          <p:nvSpPr>
            <p:cNvPr id="20" name="Retângulo de cantos arredondados 19"/>
            <p:cNvSpPr/>
            <p:nvPr/>
          </p:nvSpPr>
          <p:spPr>
            <a:xfrm>
              <a:off x="7650600" y="2154542"/>
              <a:ext cx="2940063" cy="1007893"/>
            </a:xfrm>
            <a:prstGeom prst="roundRect">
              <a:avLst/>
            </a:prstGeom>
            <a:solidFill>
              <a:schemeClr val="bg1"/>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b="1" dirty="0">
                  <a:solidFill>
                    <a:schemeClr val="tx1"/>
                  </a:solidFill>
                </a:rPr>
                <a:t>Atividades de Manutenção e aprimoramento dos processos de Fiscalização do Conselho</a:t>
              </a:r>
              <a:r>
                <a:rPr lang="pt-BR" sz="1400" b="1" dirty="0" smtClean="0">
                  <a:solidFill>
                    <a:schemeClr val="tx1"/>
                  </a:solidFill>
                </a:rPr>
                <a:t>;</a:t>
              </a:r>
              <a:endParaRPr lang="pt-BR" sz="1400" b="1" dirty="0">
                <a:solidFill>
                  <a:schemeClr val="tx1"/>
                </a:solidFill>
              </a:endParaRPr>
            </a:p>
          </p:txBody>
        </p:sp>
      </p:grpSp>
    </p:spTree>
    <p:extLst>
      <p:ext uri="{BB962C8B-B14F-4D97-AF65-F5344CB8AC3E}">
        <p14:creationId xmlns:p14="http://schemas.microsoft.com/office/powerpoint/2010/main" val="25931738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3"/>
          <a:stretch>
            <a:fillRect/>
          </a:stretch>
        </p:blipFill>
        <p:spPr>
          <a:xfrm>
            <a:off x="866633" y="3833897"/>
            <a:ext cx="4633137" cy="2773279"/>
          </a:xfrm>
          <a:prstGeom prst="rect">
            <a:avLst/>
          </a:prstGeom>
        </p:spPr>
      </p:pic>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753534" y="65620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52863" y="6511262"/>
            <a:ext cx="683339" cy="365125"/>
          </a:xfrm>
        </p:spPr>
        <p:txBody>
          <a:bodyPr/>
          <a:lstStyle/>
          <a:p>
            <a:pPr rtl="0"/>
            <a:fld id="{5A4A7955-6230-48B4-BD8B-A7C460F75945}" type="slidenum">
              <a:rPr lang="pt-BR" noProof="0" smtClean="0">
                <a:solidFill>
                  <a:srgbClr val="002060"/>
                </a:solidFill>
              </a:rPr>
              <a:t>56</a:t>
            </a:fld>
            <a:endParaRPr lang="pt-BR" noProof="0" dirty="0">
              <a:solidFill>
                <a:srgbClr val="002060"/>
              </a:solidFill>
            </a:endParaRPr>
          </a:p>
        </p:txBody>
      </p:sp>
      <p:sp>
        <p:nvSpPr>
          <p:cNvPr id="8" name="CaixaDeTexto 7"/>
          <p:cNvSpPr txBox="1"/>
          <p:nvPr/>
        </p:nvSpPr>
        <p:spPr>
          <a:xfrm>
            <a:off x="757989" y="1384997"/>
            <a:ext cx="10615145" cy="4835330"/>
          </a:xfrm>
          <a:prstGeom prst="rect">
            <a:avLst/>
          </a:prstGeom>
        </p:spPr>
        <p:txBody>
          <a:bodyPr wrap="square" numCol="2" spcCol="360000" rtlCol="0">
            <a:noAutofit/>
          </a:bodyPr>
          <a:lstStyle/>
          <a:p>
            <a:pPr algn="just"/>
            <a:r>
              <a:rPr lang="pt-BR" sz="1200" dirty="0"/>
              <a:t>Na semana de 10 a 14 de </a:t>
            </a:r>
            <a:r>
              <a:rPr lang="pt-BR" sz="1200" dirty="0" smtClean="0"/>
              <a:t>abril, </a:t>
            </a:r>
            <a:r>
              <a:rPr lang="pt-BR" sz="1200" dirty="0"/>
              <a:t>a equipe de fiscalização do CAU/PB esteve nas cidades </a:t>
            </a:r>
            <a:r>
              <a:rPr lang="pt-BR" sz="1200" dirty="0" smtClean="0"/>
              <a:t>de Boqueirão</a:t>
            </a:r>
            <a:r>
              <a:rPr lang="pt-BR" sz="1200" dirty="0"/>
              <a:t>, Campina Grande e Soledade, localizadas </a:t>
            </a:r>
            <a:r>
              <a:rPr lang="pt-BR" sz="1200" dirty="0" smtClean="0"/>
              <a:t>na região do Brejo do </a:t>
            </a:r>
            <a:r>
              <a:rPr lang="pt-BR" sz="1200" dirty="0"/>
              <a:t>Estado.</a:t>
            </a:r>
          </a:p>
          <a:p>
            <a:pPr algn="just"/>
            <a:r>
              <a:rPr lang="pt-BR" sz="1200" dirty="0"/>
              <a:t>No total foram fiscalizadas cerca de </a:t>
            </a:r>
            <a:r>
              <a:rPr lang="pt-BR" sz="1200" dirty="0" smtClean="0"/>
              <a:t>17 </a:t>
            </a:r>
            <a:r>
              <a:rPr lang="pt-BR" sz="1200" dirty="0"/>
              <a:t>obras. Também foram realizadas orientações aos profissionais da região e também aos proprietários das obras sobre a importância da colocação da placa do profissional, pois, de acordo com a Resolução CAU/BR nº 75, é um direito da sociedade o acesso à informação, para se certificar de que os serviços técnicos estão sendo prestados por profissionais habilitados</a:t>
            </a:r>
            <a:r>
              <a:rPr lang="pt-BR" sz="1200" dirty="0" smtClean="0"/>
              <a:t>.</a:t>
            </a:r>
          </a:p>
          <a:p>
            <a:pPr algn="just"/>
            <a:endParaRPr lang="pt-BR" sz="1200" dirty="0"/>
          </a:p>
          <a:p>
            <a:pPr algn="just"/>
            <a:r>
              <a:rPr lang="pt-BR" sz="1200" dirty="0"/>
              <a:t>Na semana de </a:t>
            </a:r>
            <a:r>
              <a:rPr lang="pt-BR" sz="1200" dirty="0" smtClean="0"/>
              <a:t>22 </a:t>
            </a:r>
            <a:r>
              <a:rPr lang="pt-BR" sz="1200" dirty="0"/>
              <a:t>a </a:t>
            </a:r>
            <a:r>
              <a:rPr lang="pt-BR" sz="1200" dirty="0" smtClean="0"/>
              <a:t>26 </a:t>
            </a:r>
            <a:r>
              <a:rPr lang="pt-BR" sz="1200" dirty="0"/>
              <a:t>de </a:t>
            </a:r>
            <a:r>
              <a:rPr lang="pt-BR" sz="1200" dirty="0" smtClean="0"/>
              <a:t>maio, </a:t>
            </a:r>
            <a:r>
              <a:rPr lang="pt-BR" sz="1200" dirty="0"/>
              <a:t>a equipe de fiscalização do CAU/PB esteve nas cidades de Areia, Arara, Solânea e Bananeiras, localizadas na região do </a:t>
            </a:r>
            <a:r>
              <a:rPr lang="pt-BR" sz="1200" dirty="0" smtClean="0"/>
              <a:t>Seridó Paraibano.</a:t>
            </a:r>
            <a:endParaRPr lang="pt-BR" sz="1200" dirty="0"/>
          </a:p>
          <a:p>
            <a:pPr algn="just"/>
            <a:endParaRPr lang="pt-BR" sz="1200" dirty="0"/>
          </a:p>
        </p:txBody>
      </p:sp>
      <p:pic>
        <p:nvPicPr>
          <p:cNvPr id="12" name="Imagem 11"/>
          <p:cNvPicPr>
            <a:picLocks noChangeAspect="1"/>
          </p:cNvPicPr>
          <p:nvPr/>
        </p:nvPicPr>
        <p:blipFill>
          <a:blip r:embed="rId4"/>
          <a:stretch>
            <a:fillRect/>
          </a:stretch>
        </p:blipFill>
        <p:spPr>
          <a:xfrm>
            <a:off x="6848641" y="743316"/>
            <a:ext cx="4633137" cy="2783156"/>
          </a:xfrm>
          <a:prstGeom prst="rect">
            <a:avLst/>
          </a:prstGeom>
        </p:spPr>
      </p:pic>
      <p:pic>
        <p:nvPicPr>
          <p:cNvPr id="14" name="Imagem 13"/>
          <p:cNvPicPr>
            <a:picLocks noChangeAspect="1"/>
          </p:cNvPicPr>
          <p:nvPr/>
        </p:nvPicPr>
        <p:blipFill>
          <a:blip r:embed="rId5"/>
          <a:stretch>
            <a:fillRect/>
          </a:stretch>
        </p:blipFill>
        <p:spPr>
          <a:xfrm>
            <a:off x="6848641" y="3702934"/>
            <a:ext cx="4661436" cy="2781494"/>
          </a:xfrm>
          <a:prstGeom prst="rect">
            <a:avLst/>
          </a:prstGeom>
        </p:spPr>
      </p:pic>
    </p:spTree>
    <p:extLst>
      <p:ext uri="{BB962C8B-B14F-4D97-AF65-F5344CB8AC3E}">
        <p14:creationId xmlns:p14="http://schemas.microsoft.com/office/powerpoint/2010/main" val="4333241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096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14763" y="6409662"/>
            <a:ext cx="683339" cy="365125"/>
          </a:xfrm>
        </p:spPr>
        <p:txBody>
          <a:bodyPr/>
          <a:lstStyle/>
          <a:p>
            <a:pPr rtl="0"/>
            <a:fld id="{5A4A7955-6230-48B4-BD8B-A7C460F75945}" type="slidenum">
              <a:rPr lang="pt-BR" noProof="0" smtClean="0">
                <a:solidFill>
                  <a:srgbClr val="002060"/>
                </a:solidFill>
              </a:rPr>
              <a:t>57</a:t>
            </a:fld>
            <a:endParaRPr lang="pt-BR" noProof="0" dirty="0">
              <a:solidFill>
                <a:srgbClr val="002060"/>
              </a:solidFill>
            </a:endParaRPr>
          </a:p>
        </p:txBody>
      </p:sp>
      <p:sp>
        <p:nvSpPr>
          <p:cNvPr id="8" name="CaixaDeTexto 7"/>
          <p:cNvSpPr txBox="1"/>
          <p:nvPr/>
        </p:nvSpPr>
        <p:spPr>
          <a:xfrm>
            <a:off x="757989" y="1384997"/>
            <a:ext cx="10615145" cy="4835330"/>
          </a:xfrm>
          <a:prstGeom prst="rect">
            <a:avLst/>
          </a:prstGeom>
        </p:spPr>
        <p:txBody>
          <a:bodyPr wrap="square" numCol="2" spcCol="360000" rtlCol="0">
            <a:noAutofit/>
          </a:bodyPr>
          <a:lstStyle/>
          <a:p>
            <a:pPr algn="just"/>
            <a:endParaRPr lang="pt-BR" sz="1200" dirty="0"/>
          </a:p>
        </p:txBody>
      </p:sp>
      <p:pic>
        <p:nvPicPr>
          <p:cNvPr id="11" name="Imagem 10"/>
          <p:cNvPicPr>
            <a:picLocks noChangeAspect="1"/>
          </p:cNvPicPr>
          <p:nvPr/>
        </p:nvPicPr>
        <p:blipFill>
          <a:blip r:embed="rId3"/>
          <a:stretch>
            <a:fillRect/>
          </a:stretch>
        </p:blipFill>
        <p:spPr>
          <a:xfrm>
            <a:off x="624118" y="1384997"/>
            <a:ext cx="5151040" cy="3046618"/>
          </a:xfrm>
          <a:prstGeom prst="rect">
            <a:avLst/>
          </a:prstGeom>
        </p:spPr>
      </p:pic>
      <p:pic>
        <p:nvPicPr>
          <p:cNvPr id="13" name="Imagem 12"/>
          <p:cNvPicPr>
            <a:picLocks noChangeAspect="1"/>
          </p:cNvPicPr>
          <p:nvPr/>
        </p:nvPicPr>
        <p:blipFill>
          <a:blip r:embed="rId4"/>
          <a:stretch>
            <a:fillRect/>
          </a:stretch>
        </p:blipFill>
        <p:spPr>
          <a:xfrm>
            <a:off x="6093634" y="2604598"/>
            <a:ext cx="5151040" cy="3218685"/>
          </a:xfrm>
          <a:prstGeom prst="rect">
            <a:avLst/>
          </a:prstGeom>
        </p:spPr>
      </p:pic>
    </p:spTree>
    <p:extLst>
      <p:ext uri="{BB962C8B-B14F-4D97-AF65-F5344CB8AC3E}">
        <p14:creationId xmlns:p14="http://schemas.microsoft.com/office/powerpoint/2010/main" val="33997374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965563" y="6460462"/>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58</a:t>
            </a:fld>
            <a:endParaRPr lang="pt-BR" noProof="0" dirty="0">
              <a:solidFill>
                <a:srgbClr val="002060"/>
              </a:solidFill>
              <a:latin typeface="Calibri" panose="020F0502020204030204" pitchFamily="34" charset="0"/>
              <a:cs typeface="Calibri" panose="020F0502020204030204" pitchFamily="34" charset="0"/>
            </a:endParaRPr>
          </a:p>
        </p:txBody>
      </p:sp>
      <p:sp>
        <p:nvSpPr>
          <p:cNvPr id="9" name="Retângulo 8"/>
          <p:cNvSpPr/>
          <p:nvPr/>
        </p:nvSpPr>
        <p:spPr>
          <a:xfrm>
            <a:off x="585715" y="1492598"/>
            <a:ext cx="5569425" cy="3108543"/>
          </a:xfrm>
          <a:prstGeom prst="rect">
            <a:avLst/>
          </a:prstGeom>
        </p:spPr>
        <p:txBody>
          <a:bodyPr wrap="square" numCol="1" spcCol="360000">
            <a:spAutoFit/>
          </a:bodyPr>
          <a:lstStyle/>
          <a:p>
            <a:pPr algn="just"/>
            <a:r>
              <a:rPr lang="pt-BR" sz="1400" b="1" dirty="0">
                <a:latin typeface="Calibri" panose="020F0502020204030204" pitchFamily="34" charset="0"/>
                <a:cs typeface="Calibri" panose="020F0502020204030204" pitchFamily="34" charset="0"/>
              </a:rPr>
              <a:t>Eventos:</a:t>
            </a:r>
            <a:r>
              <a:rPr lang="pt-BR" sz="1400" dirty="0">
                <a:latin typeface="Calibri" panose="020F0502020204030204" pitchFamily="34" charset="0"/>
                <a:cs typeface="Calibri" panose="020F0502020204030204" pitchFamily="34" charset="0"/>
              </a:rPr>
              <a:t> Nos dias 13 a 15 de março de 2023 a equipe de fiscalização participou do I Encontro Temático da CEP-CAU/BR em 2023, com o tema: Capacitação Resolução CAU/BR nº 198 – Fiscalização que tinha como objetivo, capacitar as equipes técnicas dos CAU/UF frente a implantação do</a:t>
            </a:r>
          </a:p>
          <a:p>
            <a:pPr algn="just"/>
            <a:r>
              <a:rPr lang="pt-BR" sz="1400" dirty="0">
                <a:latin typeface="Calibri" panose="020F0502020204030204" pitchFamily="34" charset="0"/>
                <a:cs typeface="Calibri" panose="020F0502020204030204" pitchFamily="34" charset="0"/>
              </a:rPr>
              <a:t>novo módulo de fiscalização no SICCAU e entrada em vigor da Resolução CAU/BR nº 198/ 2020, que dispõe sobre a fiscalização do exercício profissional da arquitetura e urbanismo.</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Ação: </a:t>
            </a:r>
            <a:r>
              <a:rPr lang="pt-BR" sz="1400" dirty="0">
                <a:latin typeface="Calibri" panose="020F0502020204030204" pitchFamily="34" charset="0"/>
                <a:cs typeface="Calibri" panose="020F0502020204030204" pitchFamily="34" charset="0"/>
              </a:rPr>
              <a:t>Como forma de conscientizar os profissionais e a sociedade sobre a necessidade da indicação da responsabilidade técnica em projetos, obras e serviços de arquitetura e urbanismo, o CAU/PB divulgou a disponibilização de modelos de placas de obras em suas redes sociais.</a:t>
            </a:r>
          </a:p>
          <a:p>
            <a:pPr algn="just"/>
            <a:endParaRPr lang="pt-BR" sz="1400" dirty="0">
              <a:latin typeface="Calibri" panose="020F0502020204030204" pitchFamily="34" charset="0"/>
              <a:cs typeface="Calibri" panose="020F0502020204030204" pitchFamily="34" charset="0"/>
            </a:endParaRPr>
          </a:p>
        </p:txBody>
      </p:sp>
      <p:pic>
        <p:nvPicPr>
          <p:cNvPr id="3074" name="Picture 2" descr="https://caubr.gov.br/wp-content/uploads/2023/03/Treinamento-CEP-3.jpeg"/>
          <p:cNvPicPr>
            <a:picLocks noChangeAspect="1" noChangeArrowheads="1"/>
          </p:cNvPicPr>
          <p:nvPr/>
        </p:nvPicPr>
        <p:blipFill rotWithShape="1">
          <a:blip r:embed="rId3">
            <a:extLst>
              <a:ext uri="{28A0092B-C50C-407E-A947-70E740481C1C}">
                <a14:useLocalDpi xmlns:a14="http://schemas.microsoft.com/office/drawing/2010/main" val="0"/>
              </a:ext>
            </a:extLst>
          </a:blip>
          <a:srcRect l="2021" t="22200" r="1015" b="33224"/>
          <a:stretch/>
        </p:blipFill>
        <p:spPr bwMode="auto">
          <a:xfrm>
            <a:off x="2438400" y="4380425"/>
            <a:ext cx="7666387" cy="23507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Retângulo 11"/>
          <p:cNvSpPr/>
          <p:nvPr/>
        </p:nvSpPr>
        <p:spPr>
          <a:xfrm>
            <a:off x="10206576" y="4971041"/>
            <a:ext cx="1466809" cy="1384995"/>
          </a:xfrm>
          <a:prstGeom prst="rect">
            <a:avLst/>
          </a:prstGeom>
        </p:spPr>
        <p:txBody>
          <a:bodyPr wrap="square">
            <a:spAutoFit/>
          </a:bodyPr>
          <a:lstStyle/>
          <a:p>
            <a:r>
              <a:rPr lang="pt-BR" sz="1050" i="1" dirty="0">
                <a:solidFill>
                  <a:srgbClr val="333333"/>
                </a:solidFill>
                <a:latin typeface="Calibri" panose="020F0502020204030204" pitchFamily="34" charset="0"/>
                <a:cs typeface="Calibri" panose="020F0502020204030204" pitchFamily="34" charset="0"/>
              </a:rPr>
              <a:t>Foto: ASCOM-CAU/BR</a:t>
            </a:r>
          </a:p>
          <a:p>
            <a:endParaRPr lang="pt-BR" sz="1050" i="1" dirty="0">
              <a:solidFill>
                <a:srgbClr val="333333"/>
              </a:solidFill>
              <a:latin typeface="Calibri" panose="020F0502020204030204" pitchFamily="34" charset="0"/>
              <a:cs typeface="Calibri" panose="020F0502020204030204" pitchFamily="34" charset="0"/>
            </a:endParaRPr>
          </a:p>
          <a:p>
            <a:r>
              <a:rPr lang="pt-BR" sz="1050" i="1" dirty="0">
                <a:solidFill>
                  <a:srgbClr val="333333"/>
                </a:solidFill>
                <a:latin typeface="Calibri" panose="020F0502020204030204" pitchFamily="34" charset="0"/>
                <a:cs typeface="Calibri" panose="020F0502020204030204" pitchFamily="34" charset="0"/>
              </a:rPr>
              <a:t>Treinamento híbrido (presencial e à distância) reúne integrantes de equipes de fiscalização dos CAU/UF</a:t>
            </a:r>
            <a:endParaRPr lang="pt-BR" sz="1050" dirty="0">
              <a:latin typeface="Calibri" panose="020F0502020204030204" pitchFamily="34" charset="0"/>
              <a:cs typeface="Calibri" panose="020F0502020204030204" pitchFamily="34" charset="0"/>
            </a:endParaRPr>
          </a:p>
        </p:txBody>
      </p:sp>
      <p:sp>
        <p:nvSpPr>
          <p:cNvPr id="8" name="Retângulo 7"/>
          <p:cNvSpPr/>
          <p:nvPr/>
        </p:nvSpPr>
        <p:spPr>
          <a:xfrm>
            <a:off x="6222241" y="1474817"/>
            <a:ext cx="5384045" cy="2246769"/>
          </a:xfrm>
          <a:prstGeom prst="rect">
            <a:avLst/>
          </a:prstGeom>
        </p:spPr>
        <p:txBody>
          <a:bodyPr wrap="square">
            <a:spAutoFit/>
          </a:bodyPr>
          <a:lstStyle/>
          <a:p>
            <a:pPr algn="just"/>
            <a:r>
              <a:rPr lang="pt-BR" sz="1400" b="1" dirty="0">
                <a:latin typeface="Calibri" panose="020F0502020204030204" pitchFamily="34" charset="0"/>
                <a:cs typeface="Calibri" panose="020F0502020204030204" pitchFamily="34" charset="0"/>
              </a:rPr>
              <a:t>Ação: </a:t>
            </a:r>
            <a:r>
              <a:rPr lang="pt-BR" sz="1400" dirty="0">
                <a:latin typeface="Calibri" panose="020F0502020204030204" pitchFamily="34" charset="0"/>
                <a:cs typeface="Calibri" panose="020F0502020204030204" pitchFamily="34" charset="0"/>
              </a:rPr>
              <a:t>CAU/PB participa de fiscalização do Ministério Público</a:t>
            </a:r>
          </a:p>
          <a:p>
            <a:pPr algn="just"/>
            <a:r>
              <a:rPr lang="pt-BR" sz="1400" dirty="0">
                <a:latin typeface="Calibri" panose="020F0502020204030204" pitchFamily="34" charset="0"/>
                <a:cs typeface="Calibri" panose="020F0502020204030204" pitchFamily="34" charset="0"/>
              </a:rPr>
              <a:t>Dando continuidade às ações de fiscalização realizadas pelo Comitê Interinstitucional de Fiscalização das Instituições de Longa Permanência para Idosos (Ilpi), </a:t>
            </a:r>
            <a:r>
              <a:rPr lang="pt-BR" sz="1400" dirty="0" smtClean="0">
                <a:latin typeface="Calibri" panose="020F0502020204030204" pitchFamily="34" charset="0"/>
                <a:cs typeface="Calibri" panose="020F0502020204030204" pitchFamily="34" charset="0"/>
              </a:rPr>
              <a:t>coordenadas </a:t>
            </a:r>
            <a:r>
              <a:rPr lang="pt-BR" sz="1400" dirty="0">
                <a:latin typeface="Calibri" panose="020F0502020204030204" pitchFamily="34" charset="0"/>
                <a:cs typeface="Calibri" panose="020F0502020204030204" pitchFamily="34" charset="0"/>
              </a:rPr>
              <a:t>pelo Ministério </a:t>
            </a:r>
            <a:r>
              <a:rPr lang="pt-BR" sz="1400" dirty="0" smtClean="0">
                <a:latin typeface="Calibri" panose="020F0502020204030204" pitchFamily="34" charset="0"/>
                <a:cs typeface="Calibri" panose="020F0502020204030204" pitchFamily="34" charset="0"/>
              </a:rPr>
              <a:t>Público </a:t>
            </a:r>
            <a:r>
              <a:rPr lang="pt-BR" sz="1400" dirty="0">
                <a:latin typeface="Calibri" panose="020F0502020204030204" pitchFamily="34" charset="0"/>
                <a:cs typeface="Calibri" panose="020F0502020204030204" pitchFamily="34" charset="0"/>
              </a:rPr>
              <a:t>da Paraíba (MPPB</a:t>
            </a:r>
            <a:r>
              <a:rPr lang="pt-BR" sz="1400" dirty="0" smtClean="0">
                <a:latin typeface="Calibri" panose="020F0502020204030204" pitchFamily="34" charset="0"/>
                <a:cs typeface="Calibri" panose="020F0502020204030204" pitchFamily="34" charset="0"/>
              </a:rPr>
              <a:t>),  </a:t>
            </a:r>
            <a:r>
              <a:rPr lang="pt-BR" sz="1400" dirty="0">
                <a:latin typeface="Calibri" panose="020F0502020204030204" pitchFamily="34" charset="0"/>
                <a:cs typeface="Calibri" panose="020F0502020204030204" pitchFamily="34" charset="0"/>
              </a:rPr>
              <a:t>o gerente técnico e </a:t>
            </a:r>
            <a:r>
              <a:rPr lang="pt-BR" sz="1400" dirty="0" smtClean="0">
                <a:latin typeface="Calibri" panose="020F0502020204030204" pitchFamily="34" charset="0"/>
                <a:cs typeface="Calibri" panose="020F0502020204030204" pitchFamily="34" charset="0"/>
              </a:rPr>
              <a:t>de fiscalização </a:t>
            </a:r>
            <a:r>
              <a:rPr lang="pt-BR" sz="1400" dirty="0">
                <a:latin typeface="Calibri" panose="020F0502020204030204" pitchFamily="34" charset="0"/>
                <a:cs typeface="Calibri" panose="020F0502020204030204" pitchFamily="34" charset="0"/>
              </a:rPr>
              <a:t>do CAU/PB, </a:t>
            </a:r>
            <a:r>
              <a:rPr lang="pt-BR" sz="1400" dirty="0" smtClean="0">
                <a:latin typeface="Calibri" panose="020F0502020204030204" pitchFamily="34" charset="0"/>
                <a:cs typeface="Calibri" panose="020F0502020204030204" pitchFamily="34" charset="0"/>
              </a:rPr>
              <a:t>Daniel </a:t>
            </a:r>
            <a:r>
              <a:rPr lang="pt-BR" sz="1400" dirty="0">
                <a:latin typeface="Calibri" panose="020F0502020204030204" pitchFamily="34" charset="0"/>
                <a:cs typeface="Calibri" panose="020F0502020204030204" pitchFamily="34" charset="0"/>
              </a:rPr>
              <a:t>Marques, </a:t>
            </a:r>
            <a:r>
              <a:rPr lang="pt-BR" sz="1400" dirty="0" smtClean="0">
                <a:latin typeface="Calibri" panose="020F0502020204030204" pitchFamily="34" charset="0"/>
                <a:cs typeface="Calibri" panose="020F0502020204030204" pitchFamily="34" charset="0"/>
              </a:rPr>
              <a:t>participou </a:t>
            </a:r>
            <a:r>
              <a:rPr lang="pt-BR" sz="1400" dirty="0">
                <a:latin typeface="Calibri" panose="020F0502020204030204" pitchFamily="34" charset="0"/>
                <a:cs typeface="Calibri" panose="020F0502020204030204" pitchFamily="34" charset="0"/>
              </a:rPr>
              <a:t>na última semana </a:t>
            </a:r>
            <a:r>
              <a:rPr lang="pt-BR" sz="1400" dirty="0" smtClean="0">
                <a:latin typeface="Calibri" panose="020F0502020204030204" pitchFamily="34" charset="0"/>
                <a:cs typeface="Calibri" panose="020F0502020204030204" pitchFamily="34" charset="0"/>
              </a:rPr>
              <a:t>da </a:t>
            </a:r>
            <a:r>
              <a:rPr lang="pt-BR" sz="1400" dirty="0">
                <a:latin typeface="Calibri" panose="020F0502020204030204" pitchFamily="34" charset="0"/>
                <a:cs typeface="Calibri" panose="020F0502020204030204" pitchFamily="34" charset="0"/>
              </a:rPr>
              <a:t>fiscalização de </a:t>
            </a:r>
            <a:r>
              <a:rPr lang="pt-BR" sz="1400" dirty="0" smtClean="0">
                <a:latin typeface="Calibri" panose="020F0502020204030204" pitchFamily="34" charset="0"/>
                <a:cs typeface="Calibri" panose="020F0502020204030204" pitchFamily="34" charset="0"/>
              </a:rPr>
              <a:t>duas instituições </a:t>
            </a:r>
            <a:r>
              <a:rPr lang="pt-BR" sz="1400" dirty="0">
                <a:latin typeface="Calibri" panose="020F0502020204030204" pitchFamily="34" charset="0"/>
                <a:cs typeface="Calibri" panose="020F0502020204030204" pitchFamily="34" charset="0"/>
              </a:rPr>
              <a:t>no </a:t>
            </a:r>
            <a:r>
              <a:rPr lang="pt-BR" sz="1400" dirty="0" smtClean="0">
                <a:latin typeface="Calibri" panose="020F0502020204030204" pitchFamily="34" charset="0"/>
                <a:cs typeface="Calibri" panose="020F0502020204030204" pitchFamily="34" charset="0"/>
              </a:rPr>
              <a:t>município</a:t>
            </a:r>
            <a:r>
              <a:rPr lang="pt-BR" sz="1400" dirty="0">
                <a:latin typeface="Calibri" panose="020F0502020204030204" pitchFamily="34" charset="0"/>
                <a:cs typeface="Calibri" panose="020F0502020204030204" pitchFamily="34" charset="0"/>
              </a:rPr>
              <a:t> </a:t>
            </a:r>
            <a:r>
              <a:rPr lang="pt-BR" sz="1400" dirty="0" smtClean="0">
                <a:latin typeface="Calibri" panose="020F0502020204030204" pitchFamily="34" charset="0"/>
                <a:cs typeface="Calibri" panose="020F0502020204030204" pitchFamily="34" charset="0"/>
              </a:rPr>
              <a:t>de </a:t>
            </a:r>
            <a:r>
              <a:rPr lang="pt-BR" sz="1400" dirty="0">
                <a:latin typeface="Calibri" panose="020F0502020204030204" pitchFamily="34" charset="0"/>
                <a:cs typeface="Calibri" panose="020F0502020204030204" pitchFamily="34" charset="0"/>
              </a:rPr>
              <a:t>Cabedelo.</a:t>
            </a:r>
            <a:r>
              <a:rPr lang="pt-BR" sz="1400" dirty="0" smtClean="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Após a visita às </a:t>
            </a:r>
            <a:r>
              <a:rPr lang="pt-BR" sz="1400" dirty="0" smtClean="0">
                <a:latin typeface="Calibri" panose="020F0502020204030204" pitchFamily="34" charset="0"/>
                <a:cs typeface="Calibri" panose="020F0502020204030204" pitchFamily="34" charset="0"/>
              </a:rPr>
              <a:t>instituições </a:t>
            </a:r>
            <a:r>
              <a:rPr lang="pt-BR" sz="1400" dirty="0">
                <a:latin typeface="Calibri" panose="020F0502020204030204" pitchFamily="34" charset="0"/>
                <a:cs typeface="Calibri" panose="020F0502020204030204" pitchFamily="34" charset="0"/>
              </a:rPr>
              <a:t>foi elaborado </a:t>
            </a:r>
            <a:r>
              <a:rPr lang="pt-BR" sz="1400" dirty="0" smtClean="0">
                <a:latin typeface="Calibri" panose="020F0502020204030204" pitchFamily="34" charset="0"/>
                <a:cs typeface="Calibri" panose="020F0502020204030204" pitchFamily="34" charset="0"/>
              </a:rPr>
              <a:t>um laudo </a:t>
            </a:r>
            <a:r>
              <a:rPr lang="pt-BR" sz="1400" dirty="0">
                <a:latin typeface="Calibri" panose="020F0502020204030204" pitchFamily="34" charset="0"/>
                <a:cs typeface="Calibri" panose="020F0502020204030204" pitchFamily="34" charset="0"/>
              </a:rPr>
              <a:t>de vistoria que </a:t>
            </a:r>
            <a:r>
              <a:rPr lang="pt-BR" sz="1400" dirty="0" smtClean="0">
                <a:latin typeface="Calibri" panose="020F0502020204030204" pitchFamily="34" charset="0"/>
                <a:cs typeface="Calibri" panose="020F0502020204030204" pitchFamily="34" charset="0"/>
              </a:rPr>
              <a:t>posteriormente </a:t>
            </a:r>
            <a:r>
              <a:rPr lang="pt-BR" sz="1400" dirty="0">
                <a:latin typeface="Calibri" panose="020F0502020204030204" pitchFamily="34" charset="0"/>
                <a:cs typeface="Calibri" panose="020F0502020204030204" pitchFamily="34" charset="0"/>
              </a:rPr>
              <a:t>será </a:t>
            </a:r>
            <a:r>
              <a:rPr lang="pt-BR" sz="1400" dirty="0" smtClean="0">
                <a:latin typeface="Calibri" panose="020F0502020204030204" pitchFamily="34" charset="0"/>
                <a:cs typeface="Calibri" panose="020F0502020204030204" pitchFamily="34" charset="0"/>
              </a:rPr>
              <a:t>enviado </a:t>
            </a:r>
            <a:r>
              <a:rPr lang="pt-BR" sz="1400" dirty="0">
                <a:latin typeface="Calibri" panose="020F0502020204030204" pitchFamily="34" charset="0"/>
                <a:cs typeface="Calibri" panose="020F0502020204030204" pitchFamily="34" charset="0"/>
              </a:rPr>
              <a:t>ao Ministério </a:t>
            </a:r>
            <a:r>
              <a:rPr lang="pt-BR" sz="1400" dirty="0" smtClean="0">
                <a:latin typeface="Calibri" panose="020F0502020204030204" pitchFamily="34" charset="0"/>
                <a:cs typeface="Calibri" panose="020F0502020204030204" pitchFamily="34" charset="0"/>
              </a:rPr>
              <a:t>Público </a:t>
            </a:r>
            <a:r>
              <a:rPr lang="pt-BR" sz="1400" dirty="0">
                <a:latin typeface="Calibri" panose="020F0502020204030204" pitchFamily="34" charset="0"/>
                <a:cs typeface="Calibri" panose="020F0502020204030204" pitchFamily="34" charset="0"/>
              </a:rPr>
              <a:t>para que as </a:t>
            </a:r>
            <a:r>
              <a:rPr lang="pt-BR" sz="1400" dirty="0" smtClean="0">
                <a:latin typeface="Calibri" panose="020F0502020204030204" pitchFamily="34" charset="0"/>
                <a:cs typeface="Calibri" panose="020F0502020204030204" pitchFamily="34" charset="0"/>
              </a:rPr>
              <a:t>instituições </a:t>
            </a:r>
            <a:r>
              <a:rPr lang="pt-BR" sz="1400" dirty="0">
                <a:latin typeface="Calibri" panose="020F0502020204030204" pitchFamily="34" charset="0"/>
                <a:cs typeface="Calibri" panose="020F0502020204030204" pitchFamily="34" charset="0"/>
              </a:rPr>
              <a:t>realizem ajustes, caso sejam encontrados </a:t>
            </a:r>
            <a:r>
              <a:rPr lang="pt-BR" sz="1400" dirty="0" smtClean="0">
                <a:latin typeface="Calibri" panose="020F0502020204030204" pitchFamily="34" charset="0"/>
                <a:cs typeface="Calibri" panose="020F0502020204030204" pitchFamily="34" charset="0"/>
              </a:rPr>
              <a:t>problemas</a:t>
            </a:r>
            <a:endParaRPr lang="pt-BR"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2974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731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90963" y="6473162"/>
            <a:ext cx="683339" cy="365125"/>
          </a:xfrm>
        </p:spPr>
        <p:txBody>
          <a:bodyPr/>
          <a:lstStyle/>
          <a:p>
            <a:pPr rtl="0"/>
            <a:fld id="{5A4A7955-6230-48B4-BD8B-A7C460F75945}" type="slidenum">
              <a:rPr lang="pt-BR" noProof="0" smtClean="0">
                <a:solidFill>
                  <a:srgbClr val="002060"/>
                </a:solidFill>
              </a:rPr>
              <a:t>59</a:t>
            </a:fld>
            <a:endParaRPr lang="pt-BR" noProof="0" dirty="0">
              <a:solidFill>
                <a:srgbClr val="002060"/>
              </a:solidFill>
            </a:endParaRPr>
          </a:p>
        </p:txBody>
      </p:sp>
      <p:sp>
        <p:nvSpPr>
          <p:cNvPr id="9" name="Retângulo 8"/>
          <p:cNvSpPr/>
          <p:nvPr/>
        </p:nvSpPr>
        <p:spPr>
          <a:xfrm>
            <a:off x="585715" y="1492598"/>
            <a:ext cx="5569426" cy="738664"/>
          </a:xfrm>
          <a:prstGeom prst="rect">
            <a:avLst/>
          </a:prstGeom>
        </p:spPr>
        <p:txBody>
          <a:bodyPr wrap="square" numCol="1" spcCol="360000">
            <a:spAutoFit/>
          </a:bodyPr>
          <a:lstStyle/>
          <a:p>
            <a:pPr algn="just"/>
            <a:r>
              <a:rPr lang="pt-BR" sz="1400" dirty="0" smtClean="0"/>
              <a:t>.</a:t>
            </a:r>
            <a:r>
              <a:rPr lang="pt-BR" sz="1400" dirty="0"/>
              <a:t/>
            </a:r>
            <a:br>
              <a:rPr lang="pt-BR" sz="1400" dirty="0"/>
            </a:br>
            <a:r>
              <a:rPr lang="pt-BR" sz="1400" dirty="0"/>
              <a:t/>
            </a:r>
            <a:br>
              <a:rPr lang="pt-BR" sz="1400" dirty="0"/>
            </a:br>
            <a:r>
              <a:rPr lang="pt-BR" sz="1400" dirty="0" smtClean="0"/>
              <a:t>.</a:t>
            </a:r>
            <a:endParaRPr lang="pt-BR" sz="1400" dirty="0"/>
          </a:p>
        </p:txBody>
      </p:sp>
      <p:sp>
        <p:nvSpPr>
          <p:cNvPr id="11" name="Retângulo 10"/>
          <p:cNvSpPr/>
          <p:nvPr/>
        </p:nvSpPr>
        <p:spPr>
          <a:xfrm>
            <a:off x="6486942" y="1468254"/>
            <a:ext cx="5186443" cy="5262979"/>
          </a:xfrm>
          <a:prstGeom prst="rect">
            <a:avLst/>
          </a:prstGeom>
        </p:spPr>
        <p:txBody>
          <a:bodyPr wrap="square">
            <a:spAutoFit/>
          </a:bodyPr>
          <a:lstStyle/>
          <a:p>
            <a:pPr algn="just"/>
            <a:r>
              <a:rPr lang="pt-BR" sz="1400" b="1" dirty="0" smtClean="0">
                <a:latin typeface="Calibri" panose="020F0502020204030204" pitchFamily="34" charset="0"/>
                <a:cs typeface="Calibri" panose="020F0502020204030204" pitchFamily="34" charset="0"/>
              </a:rPr>
              <a:t>Ação:  </a:t>
            </a:r>
            <a:r>
              <a:rPr lang="pt-BR" sz="1400" dirty="0" smtClean="0">
                <a:latin typeface="Calibri" panose="020F0502020204030204" pitchFamily="34" charset="0"/>
                <a:cs typeface="Calibri" panose="020F0502020204030204" pitchFamily="34" charset="0"/>
              </a:rPr>
              <a:t>O </a:t>
            </a:r>
            <a:r>
              <a:rPr lang="pt-BR" sz="1400" dirty="0">
                <a:latin typeface="Calibri" panose="020F0502020204030204" pitchFamily="34" charset="0"/>
                <a:cs typeface="Calibri" panose="020F0502020204030204" pitchFamily="34" charset="0"/>
              </a:rPr>
              <a:t>CAU/PB entrou com ação judicial para garantir o salário mínimo profissional para os arquitetos e urbanistas da Paraíba após receber denúncias de vários concursos abertos no Estado onde estão sendo oferecidos valores abaixo do que é estabelecido pela lei.</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Constatamos que nos editas de concursos divulgados pelas prefeituras municipais de Santa Rita, Dona Inês e Curral de Cima, além da Universidade Estadual da Paraíba (UEPB), os salários e cargas horárias semanais para arquitetos e urbanistas não estão em conformidade com o salário mínimo profissional estabelecido pela Lei nº 4950-A de 1966</a:t>
            </a:r>
            <a:r>
              <a:rPr lang="pt-BR" sz="1400" dirty="0" smtClean="0">
                <a:latin typeface="Calibri" panose="020F0502020204030204" pitchFamily="34" charset="0"/>
                <a:cs typeface="Calibri" panose="020F0502020204030204" pitchFamily="34" charset="0"/>
              </a:rPr>
              <a:t>.</a:t>
            </a:r>
          </a:p>
          <a:p>
            <a:pPr algn="just"/>
            <a:endParaRPr lang="pt-BR" sz="1400" dirty="0">
              <a:latin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cs typeface="Calibri" panose="020F0502020204030204" pitchFamily="34" charset="0"/>
              </a:rPr>
              <a:t>Como resultado dessa ação, foi emitida uma liminar </a:t>
            </a:r>
            <a:r>
              <a:rPr lang="pt-BR" sz="1400" dirty="0">
                <a:latin typeface="Calibri" panose="020F0502020204030204" pitchFamily="34" charset="0"/>
                <a:cs typeface="Calibri" panose="020F0502020204030204" pitchFamily="34" charset="0"/>
              </a:rPr>
              <a:t>e Justiça determina retificação do edital do concurso da </a:t>
            </a:r>
            <a:r>
              <a:rPr lang="pt-BR" sz="1400" dirty="0" smtClean="0">
                <a:latin typeface="Calibri" panose="020F0502020204030204" pitchFamily="34" charset="0"/>
                <a:cs typeface="Calibri" panose="020F0502020204030204" pitchFamily="34" charset="0"/>
              </a:rPr>
              <a:t>UEPB</a:t>
            </a:r>
          </a:p>
          <a:p>
            <a:pPr algn="just"/>
            <a:endParaRPr lang="pt-BR" sz="1400" b="1" dirty="0">
              <a:latin typeface="Calibri" panose="020F0502020204030204" pitchFamily="34" charset="0"/>
              <a:cs typeface="Calibri" panose="020F0502020204030204" pitchFamily="34" charset="0"/>
            </a:endParaRPr>
          </a:p>
          <a:p>
            <a:pPr algn="just"/>
            <a:r>
              <a:rPr lang="pt-BR" sz="1400" b="1" dirty="0" smtClean="0">
                <a:latin typeface="Calibri" panose="020F0502020204030204" pitchFamily="34" charset="0"/>
                <a:cs typeface="Calibri" panose="020F0502020204030204" pitchFamily="34" charset="0"/>
              </a:rPr>
              <a:t>Ação: </a:t>
            </a:r>
            <a:r>
              <a:rPr lang="pt-BR" sz="1400" dirty="0">
                <a:latin typeface="Calibri" panose="020F0502020204030204" pitchFamily="34" charset="0"/>
                <a:cs typeface="Calibri" panose="020F0502020204030204" pitchFamily="34" charset="0"/>
              </a:rPr>
              <a:t>Entre os dias 21 e 25 de agosto, a equipe de fiscalização do CAU/PB esteve nas cidades de Itaporanga, Patos e Teixeira, localizadas no sertão da Paraíba. Nas três cidades foram fiscalizadas 30 obras</a:t>
            </a:r>
            <a:r>
              <a:rPr lang="pt-BR" sz="1400" dirty="0" smtClean="0">
                <a:latin typeface="Calibri" panose="020F0502020204030204" pitchFamily="34" charset="0"/>
                <a:cs typeface="Calibri" panose="020F0502020204030204" pitchFamily="34" charset="0"/>
              </a:rPr>
              <a:t>.</a:t>
            </a:r>
          </a:p>
          <a:p>
            <a:pPr algn="just"/>
            <a:endParaRPr lang="pt-BR" sz="1400" b="1" dirty="0">
              <a:latin typeface="Calibri" panose="020F0502020204030204" pitchFamily="34" charset="0"/>
              <a:cs typeface="Calibri" panose="020F0502020204030204" pitchFamily="34" charset="0"/>
            </a:endParaRPr>
          </a:p>
          <a:p>
            <a:pPr algn="just"/>
            <a:r>
              <a:rPr lang="pt-BR" sz="1400" b="1" dirty="0" smtClean="0">
                <a:latin typeface="Calibri" panose="020F0502020204030204" pitchFamily="34" charset="0"/>
                <a:cs typeface="Calibri" panose="020F0502020204030204" pitchFamily="34" charset="0"/>
              </a:rPr>
              <a:t>Ação: </a:t>
            </a:r>
            <a:r>
              <a:rPr lang="pt-BR" sz="1400" dirty="0">
                <a:latin typeface="Calibri" panose="020F0502020204030204" pitchFamily="34" charset="0"/>
                <a:cs typeface="Calibri" panose="020F0502020204030204" pitchFamily="34" charset="0"/>
              </a:rPr>
              <a:t>Representantes do CAU/PB e do CREA-PB assinaram um convênio de cooperação técnica com o objetivo de aprimorar a fiscalização e o cumprimento da legislação, promovendo um intercâmbio, interação e complementação das suas atividades</a:t>
            </a:r>
            <a:r>
              <a:rPr lang="pt-BR" sz="1400" dirty="0" smtClean="0">
                <a:latin typeface="Calibri" panose="020F0502020204030204" pitchFamily="34" charset="0"/>
                <a:cs typeface="Calibri" panose="020F0502020204030204" pitchFamily="34" charset="0"/>
              </a:rPr>
              <a:t>.</a:t>
            </a:r>
            <a:endParaRPr lang="pt-BR" sz="1400" dirty="0">
              <a:latin typeface="Calibri" panose="020F0502020204030204" pitchFamily="34" charset="0"/>
              <a:cs typeface="Calibri" panose="020F0502020204030204" pitchFamily="34" charset="0"/>
            </a:endParaRPr>
          </a:p>
        </p:txBody>
      </p:sp>
      <p:pic>
        <p:nvPicPr>
          <p:cNvPr id="8" name="Imagem 7"/>
          <p:cNvPicPr>
            <a:picLocks noChangeAspect="1"/>
          </p:cNvPicPr>
          <p:nvPr/>
        </p:nvPicPr>
        <p:blipFill rotWithShape="1">
          <a:blip r:embed="rId3"/>
          <a:srcRect l="8750" t="17577" r="46875" b="3866"/>
          <a:stretch/>
        </p:blipFill>
        <p:spPr>
          <a:xfrm>
            <a:off x="1001969" y="1671597"/>
            <a:ext cx="4471731" cy="44507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482899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p:txBody>
          <a:bodyPr/>
          <a:lstStyle/>
          <a:p>
            <a:pPr rtl="0"/>
            <a:r>
              <a:rPr lang="pt-BR" noProof="0" dirty="0"/>
              <a:t>Relatório Integrado de Gestão 2023 - CAU/PB</a:t>
            </a:r>
          </a:p>
        </p:txBody>
      </p:sp>
      <p:sp>
        <p:nvSpPr>
          <p:cNvPr id="5" name="Espaço Reservado para Número de Slide 4"/>
          <p:cNvSpPr>
            <a:spLocks noGrp="1"/>
          </p:cNvSpPr>
          <p:nvPr>
            <p:ph type="sldNum" sz="quarter" idx="12"/>
          </p:nvPr>
        </p:nvSpPr>
        <p:spPr/>
        <p:txBody>
          <a:bodyPr/>
          <a:lstStyle/>
          <a:p>
            <a:pPr rtl="0"/>
            <a:fld id="{5A4A7955-6230-48B4-BD8B-A7C460F75945}" type="slidenum">
              <a:rPr lang="pt-BR" noProof="0" smtClean="0"/>
              <a:t>6</a:t>
            </a:fld>
            <a:endParaRPr lang="pt-BR" noProof="0" dirty="0"/>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 y="0"/>
            <a:ext cx="12197951" cy="6857999"/>
          </a:xfrm>
          <a:prstGeom prst="rect">
            <a:avLst/>
          </a:prstGeom>
        </p:spPr>
      </p:pic>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4" name="Retângulo 3"/>
          <p:cNvSpPr/>
          <p:nvPr/>
        </p:nvSpPr>
        <p:spPr>
          <a:xfrm>
            <a:off x="5891753" y="556627"/>
            <a:ext cx="6128987" cy="156966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lvl="1" algn="r" defTabSz="576000"/>
            <a:r>
              <a:rPr lang="pt-BR" sz="1200" b="1" dirty="0" smtClean="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Exercício</a:t>
            </a:r>
            <a:r>
              <a:rPr lang="pt-BR" sz="9600" b="1" dirty="0" smtClean="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2023</a:t>
            </a:r>
            <a:endParaRPr lang="pt-BR" sz="96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15" name="Retângulo 14"/>
          <p:cNvSpPr/>
          <p:nvPr/>
        </p:nvSpPr>
        <p:spPr>
          <a:xfrm>
            <a:off x="1880452" y="144206"/>
            <a:ext cx="10140288" cy="769441"/>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r" defTabSz="576000"/>
            <a:r>
              <a:rPr lang="pt-BR" sz="44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      </a:t>
            </a:r>
            <a:r>
              <a:rPr lang="pt-BR" sz="40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RELATÓRIO DE GESTÃO</a:t>
            </a:r>
            <a:endParaRPr lang="pt-BR" sz="496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
        <p:nvSpPr>
          <p:cNvPr id="16" name="Retângulo 15"/>
          <p:cNvSpPr/>
          <p:nvPr/>
        </p:nvSpPr>
        <p:spPr>
          <a:xfrm>
            <a:off x="7418229" y="6086532"/>
            <a:ext cx="4602511" cy="307777"/>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lvl="1" algn="r" defTabSz="576000"/>
            <a:r>
              <a:rPr lang="pt-BR" sz="14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       João Pessoa-PB | </a:t>
            </a:r>
            <a:r>
              <a:rPr lang="pt-BR" sz="1400" b="1" dirty="0" smtClean="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2024</a:t>
            </a:r>
            <a:endParaRPr lang="pt-BR" sz="14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spTree>
    <p:extLst>
      <p:ext uri="{BB962C8B-B14F-4D97-AF65-F5344CB8AC3E}">
        <p14:creationId xmlns:p14="http://schemas.microsoft.com/office/powerpoint/2010/main" val="7873138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477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724263" y="6447762"/>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60</a:t>
            </a:fld>
            <a:endParaRPr lang="pt-BR" noProof="0" dirty="0">
              <a:solidFill>
                <a:srgbClr val="002060"/>
              </a:solidFill>
              <a:latin typeface="Calibri" panose="020F0502020204030204" pitchFamily="34" charset="0"/>
              <a:cs typeface="Calibri" panose="020F0502020204030204" pitchFamily="34" charset="0"/>
            </a:endParaRPr>
          </a:p>
        </p:txBody>
      </p:sp>
      <p:sp>
        <p:nvSpPr>
          <p:cNvPr id="9" name="Retângulo 8"/>
          <p:cNvSpPr/>
          <p:nvPr/>
        </p:nvSpPr>
        <p:spPr>
          <a:xfrm>
            <a:off x="3358214" y="1527537"/>
            <a:ext cx="2475919" cy="1815882"/>
          </a:xfrm>
          <a:prstGeom prst="rect">
            <a:avLst/>
          </a:prstGeom>
        </p:spPr>
        <p:txBody>
          <a:bodyPr wrap="square" numCol="1" spcCol="360000">
            <a:spAutoFit/>
          </a:bodyPr>
          <a:lstStyle/>
          <a:p>
            <a:pPr algn="just"/>
            <a:r>
              <a:rPr lang="pt-BR" sz="1400" b="1" dirty="0" smtClean="0">
                <a:latin typeface="Calibri" panose="020F0502020204030204" pitchFamily="34" charset="0"/>
                <a:cs typeface="Calibri" panose="020F0502020204030204" pitchFamily="34" charset="0"/>
              </a:rPr>
              <a:t>Ação: </a:t>
            </a:r>
            <a:r>
              <a:rPr lang="pt-BR" sz="1400" dirty="0" smtClean="0">
                <a:latin typeface="Calibri" panose="020F0502020204030204" pitchFamily="34" charset="0"/>
                <a:cs typeface="Calibri" panose="020F0502020204030204" pitchFamily="34" charset="0"/>
              </a:rPr>
              <a:t>Em setembro de 2023,</a:t>
            </a:r>
            <a:r>
              <a:rPr lang="pt-BR" sz="1400" b="1" dirty="0" smtClean="0">
                <a:latin typeface="Calibri" panose="020F0502020204030204" pitchFamily="34" charset="0"/>
                <a:cs typeface="Calibri" panose="020F0502020204030204" pitchFamily="34" charset="0"/>
              </a:rPr>
              <a:t> </a:t>
            </a:r>
            <a:r>
              <a:rPr lang="pt-BR" sz="1400" dirty="0" smtClean="0">
                <a:latin typeface="Calibri" panose="020F0502020204030204" pitchFamily="34" charset="0"/>
                <a:cs typeface="Calibri" panose="020F0502020204030204" pitchFamily="34" charset="0"/>
              </a:rPr>
              <a:t>O CAU/PB participou de </a:t>
            </a:r>
            <a:r>
              <a:rPr lang="pt-BR" sz="1400" dirty="0">
                <a:latin typeface="Calibri" panose="020F0502020204030204" pitchFamily="34" charset="0"/>
                <a:cs typeface="Calibri" panose="020F0502020204030204" pitchFamily="34" charset="0"/>
              </a:rPr>
              <a:t>reunião com a equipe de fiscalização do Conselho Regional de Engenharia e Agronomia da Paraíba (CREA-PB) sobre a exigência de documentação em obras na Paraíba</a:t>
            </a:r>
            <a:r>
              <a:rPr lang="pt-BR" sz="1400" dirty="0" smtClean="0">
                <a:latin typeface="Calibri" panose="020F0502020204030204" pitchFamily="34" charset="0"/>
                <a:cs typeface="Calibri" panose="020F0502020204030204" pitchFamily="34" charset="0"/>
              </a:rPr>
              <a:t>.</a:t>
            </a:r>
            <a:endParaRPr lang="pt-BR" sz="1400" dirty="0">
              <a:latin typeface="Calibri" panose="020F0502020204030204" pitchFamily="34" charset="0"/>
              <a:cs typeface="Calibri" panose="020F0502020204030204" pitchFamily="34" charset="0"/>
            </a:endParaRPr>
          </a:p>
        </p:txBody>
      </p:sp>
      <p:sp>
        <p:nvSpPr>
          <p:cNvPr id="11" name="Retângulo 10"/>
          <p:cNvSpPr/>
          <p:nvPr/>
        </p:nvSpPr>
        <p:spPr>
          <a:xfrm>
            <a:off x="6486942" y="1468254"/>
            <a:ext cx="5186443" cy="307777"/>
          </a:xfrm>
          <a:prstGeom prst="rect">
            <a:avLst/>
          </a:prstGeom>
        </p:spPr>
        <p:txBody>
          <a:bodyPr wrap="square">
            <a:spAutoFit/>
          </a:bodyPr>
          <a:lstStyle/>
          <a:p>
            <a:pPr algn="just"/>
            <a:endParaRPr lang="pt-BR" sz="1400" dirty="0">
              <a:latin typeface="Calibri" panose="020F0502020204030204" pitchFamily="34" charset="0"/>
              <a:cs typeface="Calibri" panose="020F0502020204030204" pitchFamily="34" charset="0"/>
            </a:endParaRPr>
          </a:p>
        </p:txBody>
      </p:sp>
      <p:pic>
        <p:nvPicPr>
          <p:cNvPr id="12" name="Imagem 11"/>
          <p:cNvPicPr>
            <a:picLocks noChangeAspect="1"/>
          </p:cNvPicPr>
          <p:nvPr/>
        </p:nvPicPr>
        <p:blipFill rotWithShape="1">
          <a:blip r:embed="rId3"/>
          <a:srcRect l="13542" t="17762" r="51042" b="19059"/>
          <a:stretch/>
        </p:blipFill>
        <p:spPr>
          <a:xfrm>
            <a:off x="8680883" y="1527537"/>
            <a:ext cx="2574202" cy="25817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Imagem 12"/>
          <p:cNvPicPr>
            <a:picLocks noChangeAspect="1"/>
          </p:cNvPicPr>
          <p:nvPr/>
        </p:nvPicPr>
        <p:blipFill rotWithShape="1">
          <a:blip r:embed="rId4"/>
          <a:srcRect l="13333" t="17390" r="51146" b="19059"/>
          <a:stretch/>
        </p:blipFill>
        <p:spPr>
          <a:xfrm>
            <a:off x="600597" y="1498600"/>
            <a:ext cx="2593236" cy="26084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Imagem 13"/>
          <p:cNvPicPr>
            <a:picLocks noChangeAspect="1"/>
          </p:cNvPicPr>
          <p:nvPr/>
        </p:nvPicPr>
        <p:blipFill rotWithShape="1">
          <a:blip r:embed="rId5"/>
          <a:srcRect l="12917" t="17391" r="51250" b="19430"/>
          <a:stretch/>
        </p:blipFill>
        <p:spPr>
          <a:xfrm>
            <a:off x="3218083" y="3753261"/>
            <a:ext cx="2616050" cy="25932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Retângulo 17"/>
          <p:cNvSpPr/>
          <p:nvPr/>
        </p:nvSpPr>
        <p:spPr>
          <a:xfrm>
            <a:off x="518615" y="4315172"/>
            <a:ext cx="2478585" cy="2031325"/>
          </a:xfrm>
          <a:prstGeom prst="rect">
            <a:avLst/>
          </a:prstGeom>
        </p:spPr>
        <p:txBody>
          <a:bodyPr wrap="square" numCol="1" spcCol="360000">
            <a:spAutoFit/>
          </a:bodyPr>
          <a:lstStyle/>
          <a:p>
            <a:pPr algn="just"/>
            <a:r>
              <a:rPr lang="pt-BR" sz="1400" b="1" dirty="0" smtClean="0">
                <a:latin typeface="Calibri" panose="020F0502020204030204" pitchFamily="34" charset="0"/>
                <a:cs typeface="Calibri" panose="020F0502020204030204" pitchFamily="34" charset="0"/>
              </a:rPr>
              <a:t>Convênio: </a:t>
            </a:r>
            <a:r>
              <a:rPr lang="pt-BR" sz="1400" dirty="0" smtClean="0">
                <a:latin typeface="Calibri" panose="020F0502020204030204" pitchFamily="34" charset="0"/>
                <a:cs typeface="Calibri" panose="020F0502020204030204" pitchFamily="34" charset="0"/>
              </a:rPr>
              <a:t>O CAU/PB </a:t>
            </a:r>
            <a:r>
              <a:rPr lang="pt-BR" sz="1400" dirty="0">
                <a:latin typeface="Calibri" panose="020F0502020204030204" pitchFamily="34" charset="0"/>
                <a:cs typeface="Calibri" panose="020F0502020204030204" pitchFamily="34" charset="0"/>
              </a:rPr>
              <a:t>e </a:t>
            </a:r>
            <a:r>
              <a:rPr lang="pt-BR" sz="1400" dirty="0" smtClean="0">
                <a:latin typeface="Calibri" panose="020F0502020204030204" pitchFamily="34" charset="0"/>
                <a:cs typeface="Calibri" panose="020F0502020204030204" pitchFamily="34" charset="0"/>
              </a:rPr>
              <a:t>o CREA-PB </a:t>
            </a:r>
            <a:r>
              <a:rPr lang="pt-BR" sz="1400" dirty="0">
                <a:latin typeface="Calibri" panose="020F0502020204030204" pitchFamily="34" charset="0"/>
                <a:cs typeface="Calibri" panose="020F0502020204030204" pitchFamily="34" charset="0"/>
              </a:rPr>
              <a:t>assinaram um convênio de cooperação técnica com o objetivo de aprimorar a fiscalização e o cumprimento da legislação, promovendo um intercâmbio, interação e complementação das suas atividades.</a:t>
            </a:r>
          </a:p>
        </p:txBody>
      </p:sp>
      <p:sp>
        <p:nvSpPr>
          <p:cNvPr id="19" name="Retângulo 18"/>
          <p:cNvSpPr/>
          <p:nvPr/>
        </p:nvSpPr>
        <p:spPr>
          <a:xfrm>
            <a:off x="5998514" y="1527536"/>
            <a:ext cx="2612087" cy="2677656"/>
          </a:xfrm>
          <a:prstGeom prst="rect">
            <a:avLst/>
          </a:prstGeom>
        </p:spPr>
        <p:txBody>
          <a:bodyPr wrap="square" numCol="1" spcCol="360000">
            <a:spAutoFit/>
          </a:bodyPr>
          <a:lstStyle/>
          <a:p>
            <a:pPr algn="just"/>
            <a:r>
              <a:rPr lang="pt-BR" sz="1400" dirty="0" smtClean="0">
                <a:latin typeface="Calibri" panose="020F0502020204030204" pitchFamily="34" charset="0"/>
                <a:cs typeface="Calibri" panose="020F0502020204030204" pitchFamily="34" charset="0"/>
              </a:rPr>
              <a:t>O </a:t>
            </a:r>
            <a:r>
              <a:rPr lang="pt-BR" sz="1400" dirty="0">
                <a:latin typeface="Calibri" panose="020F0502020204030204" pitchFamily="34" charset="0"/>
                <a:cs typeface="Calibri" panose="020F0502020204030204" pitchFamily="34" charset="0"/>
              </a:rPr>
              <a:t>CAU/PB recebeu </a:t>
            </a:r>
            <a:r>
              <a:rPr lang="pt-BR" sz="1400" dirty="0" smtClean="0">
                <a:latin typeface="Calibri" panose="020F0502020204030204" pitchFamily="34" charset="0"/>
                <a:cs typeface="Calibri" panose="020F0502020204030204" pitchFamily="34" charset="0"/>
              </a:rPr>
              <a:t>denúncias  </a:t>
            </a:r>
            <a:r>
              <a:rPr lang="pt-BR" sz="1400" dirty="0">
                <a:latin typeface="Calibri" panose="020F0502020204030204" pitchFamily="34" charset="0"/>
                <a:cs typeface="Calibri" panose="020F0502020204030204" pitchFamily="34" charset="0"/>
              </a:rPr>
              <a:t>de alguns profissionais </a:t>
            </a:r>
            <a:r>
              <a:rPr lang="pt-BR" sz="1400" dirty="0" smtClean="0">
                <a:latin typeface="Calibri" panose="020F0502020204030204" pitchFamily="34" charset="0"/>
                <a:cs typeface="Calibri" panose="020F0502020204030204" pitchFamily="34" charset="0"/>
              </a:rPr>
              <a:t>relatando </a:t>
            </a:r>
            <a:r>
              <a:rPr lang="pt-BR" sz="1400" dirty="0">
                <a:latin typeface="Calibri" panose="020F0502020204030204" pitchFamily="34" charset="0"/>
                <a:cs typeface="Calibri" panose="020F0502020204030204" pitchFamily="34" charset="0"/>
              </a:rPr>
              <a:t>que fiscais do CREA-PB </a:t>
            </a:r>
            <a:r>
              <a:rPr lang="pt-BR" sz="1400" dirty="0" smtClean="0">
                <a:latin typeface="Calibri" panose="020F0502020204030204" pitchFamily="34" charset="0"/>
                <a:cs typeface="Calibri" panose="020F0502020204030204" pitchFamily="34" charset="0"/>
              </a:rPr>
              <a:t>não </a:t>
            </a:r>
            <a:r>
              <a:rPr lang="pt-BR" sz="1400" dirty="0">
                <a:latin typeface="Calibri" panose="020F0502020204030204" pitchFamily="34" charset="0"/>
                <a:cs typeface="Calibri" panose="020F0502020204030204" pitchFamily="34" charset="0"/>
              </a:rPr>
              <a:t>estariam aceitando o Registro de Responsabilidade Técnica (RRT), documento emitido pelos arquitetos e urbanistas responsáveis pelas obras em questão e solicitando a Anotação de Responsabilidade Técnica (ART), emitida apenas pelos engenheiros</a:t>
            </a:r>
            <a:r>
              <a:rPr lang="pt-BR" sz="1400" dirty="0" smtClean="0">
                <a:latin typeface="Calibri" panose="020F0502020204030204" pitchFamily="34" charset="0"/>
                <a:cs typeface="Calibri" panose="020F0502020204030204" pitchFamily="34" charset="0"/>
              </a:rPr>
              <a:t>.</a:t>
            </a:r>
            <a:endParaRPr lang="pt-BR" sz="1400" dirty="0">
              <a:latin typeface="Calibri" panose="020F0502020204030204" pitchFamily="34" charset="0"/>
              <a:cs typeface="Calibri" panose="020F0502020204030204" pitchFamily="34" charset="0"/>
            </a:endParaRPr>
          </a:p>
        </p:txBody>
      </p:sp>
      <p:sp>
        <p:nvSpPr>
          <p:cNvPr id="20" name="Retângulo 19"/>
          <p:cNvSpPr/>
          <p:nvPr/>
        </p:nvSpPr>
        <p:spPr>
          <a:xfrm>
            <a:off x="6033655" y="4123639"/>
            <a:ext cx="5221430" cy="461665"/>
          </a:xfrm>
          <a:prstGeom prst="rect">
            <a:avLst/>
          </a:prstGeom>
        </p:spPr>
        <p:txBody>
          <a:bodyPr wrap="square" numCol="1" spcCol="360000">
            <a:spAutoFit/>
          </a:bodyPr>
          <a:lstStyle/>
          <a:p>
            <a:pPr algn="just"/>
            <a:r>
              <a:rPr lang="pt-BR" sz="1200" dirty="0" smtClean="0">
                <a:latin typeface="Calibri" panose="020F0502020204030204" pitchFamily="34" charset="0"/>
                <a:cs typeface="Calibri" panose="020F0502020204030204" pitchFamily="34" charset="0"/>
              </a:rPr>
              <a:t>Após </a:t>
            </a:r>
            <a:r>
              <a:rPr lang="pt-BR" sz="1200" dirty="0">
                <a:latin typeface="Calibri" panose="020F0502020204030204" pitchFamily="34" charset="0"/>
                <a:cs typeface="Calibri" panose="020F0502020204030204" pitchFamily="34" charset="0"/>
              </a:rPr>
              <a:t>a reunião, a equipe de fiscalização do CREA-PB entrou em acordo com o CAU/PB e seus fiscais passarão a aceitar também o RRT</a:t>
            </a:r>
            <a:r>
              <a:rPr lang="pt-BR" sz="1200" dirty="0" smtClean="0">
                <a:latin typeface="Calibri" panose="020F0502020204030204" pitchFamily="34" charset="0"/>
                <a:cs typeface="Calibri" panose="020F0502020204030204" pitchFamily="34" charset="0"/>
              </a:rPr>
              <a:t>.</a:t>
            </a:r>
            <a:endParaRPr lang="pt-BR" sz="1200" dirty="0">
              <a:latin typeface="Calibri" panose="020F0502020204030204" pitchFamily="34" charset="0"/>
              <a:cs typeface="Calibri" panose="020F0502020204030204" pitchFamily="34" charset="0"/>
            </a:endParaRPr>
          </a:p>
        </p:txBody>
      </p:sp>
      <p:sp>
        <p:nvSpPr>
          <p:cNvPr id="17" name="Retângulo 16"/>
          <p:cNvSpPr/>
          <p:nvPr/>
        </p:nvSpPr>
        <p:spPr>
          <a:xfrm>
            <a:off x="6055016" y="4661188"/>
            <a:ext cx="5451144" cy="1785104"/>
          </a:xfrm>
          <a:prstGeom prst="rect">
            <a:avLst/>
          </a:prstGeom>
        </p:spPr>
        <p:txBody>
          <a:bodyPr wrap="square">
            <a:spAutoFit/>
          </a:bodyPr>
          <a:lstStyle/>
          <a:p>
            <a:pPr algn="just"/>
            <a:r>
              <a:rPr lang="pt-BR" sz="1100" b="1" dirty="0">
                <a:latin typeface="Calibri" panose="020F0502020204030204" pitchFamily="34" charset="0"/>
                <a:cs typeface="Calibri" panose="020F0502020204030204" pitchFamily="34" charset="0"/>
              </a:rPr>
              <a:t>PRINCIPAIS DESAFIOS ENCONTRADOS</a:t>
            </a:r>
          </a:p>
          <a:p>
            <a:pPr algn="just"/>
            <a:endParaRPr lang="pt-BR" sz="1100" dirty="0">
              <a:latin typeface="Calibri" panose="020F0502020204030204" pitchFamily="34" charset="0"/>
              <a:cs typeface="Calibri" panose="020F0502020204030204" pitchFamily="34" charset="0"/>
            </a:endParaRPr>
          </a:p>
          <a:p>
            <a:pPr algn="just"/>
            <a:r>
              <a:rPr lang="pt-BR" sz="1100" dirty="0">
                <a:latin typeface="Calibri" panose="020F0502020204030204" pitchFamily="34" charset="0"/>
                <a:cs typeface="Calibri" panose="020F0502020204030204" pitchFamily="34" charset="0"/>
              </a:rPr>
              <a:t>A atividade de fiscalização, em si, apresenta risco de segurança para os fiscais. Existem casos de intimidação e negativa de acesso ou fornecimento de informações durante as fiscalizações. A gerência da área, como forma de administrar o risco, prioriza que a fiscalização ocorra com mais de um fiscal, ou um fiscal e o gerente, principalmente durante as viagens ao interior da Paraíba. Isso traz mais segurança e o gerente pode servir de testemunha</a:t>
            </a:r>
          </a:p>
          <a:p>
            <a:pPr algn="just"/>
            <a:r>
              <a:rPr lang="pt-BR" sz="1100" dirty="0">
                <a:latin typeface="Calibri" panose="020F0502020204030204" pitchFamily="34" charset="0"/>
                <a:cs typeface="Calibri" panose="020F0502020204030204" pitchFamily="34" charset="0"/>
              </a:rPr>
              <a:t>em caso de algum incidente, inclusive em casos de sinistros de trânsito. O risco é monitorado através dos relatórios emitidos e comunicações para Gerência de Técnica e de Fiscalização.</a:t>
            </a:r>
          </a:p>
        </p:txBody>
      </p:sp>
    </p:spTree>
    <p:extLst>
      <p:ext uri="{BB962C8B-B14F-4D97-AF65-F5344CB8AC3E}">
        <p14:creationId xmlns:p14="http://schemas.microsoft.com/office/powerpoint/2010/main" val="18885715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477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724263" y="6447762"/>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61</a:t>
            </a:fld>
            <a:endParaRPr lang="pt-BR" noProof="0" dirty="0">
              <a:solidFill>
                <a:srgbClr val="002060"/>
              </a:solidFill>
              <a:latin typeface="Calibri" panose="020F0502020204030204" pitchFamily="34" charset="0"/>
              <a:cs typeface="Calibri" panose="020F0502020204030204" pitchFamily="34" charset="0"/>
            </a:endParaRPr>
          </a:p>
        </p:txBody>
      </p:sp>
      <p:sp>
        <p:nvSpPr>
          <p:cNvPr id="9" name="Retângulo 8"/>
          <p:cNvSpPr/>
          <p:nvPr/>
        </p:nvSpPr>
        <p:spPr>
          <a:xfrm>
            <a:off x="3358214" y="1641836"/>
            <a:ext cx="2531117" cy="2246769"/>
          </a:xfrm>
          <a:prstGeom prst="rect">
            <a:avLst/>
          </a:prstGeom>
        </p:spPr>
        <p:txBody>
          <a:bodyPr wrap="square" numCol="1" spcCol="360000">
            <a:spAutoFit/>
          </a:bodyPr>
          <a:lstStyle/>
          <a:p>
            <a:pPr algn="just"/>
            <a:r>
              <a:rPr lang="pt-BR" sz="1400" b="1" dirty="0" smtClean="0">
                <a:latin typeface="Calibri" panose="020F0502020204030204" pitchFamily="34" charset="0"/>
                <a:cs typeface="Calibri" panose="020F0502020204030204" pitchFamily="34" charset="0"/>
              </a:rPr>
              <a:t>Ação: </a:t>
            </a:r>
            <a:r>
              <a:rPr lang="pt-BR" sz="1400" dirty="0" smtClean="0">
                <a:latin typeface="Calibri" panose="020F0502020204030204" pitchFamily="34" charset="0"/>
                <a:cs typeface="Calibri" panose="020F0502020204030204" pitchFamily="34" charset="0"/>
              </a:rPr>
              <a:t>Em outubro de 2023 a </a:t>
            </a:r>
            <a:r>
              <a:rPr lang="pt-BR" sz="1400" dirty="0">
                <a:latin typeface="Calibri" panose="020F0502020204030204" pitchFamily="34" charset="0"/>
                <a:cs typeface="Calibri" panose="020F0502020204030204" pitchFamily="34" charset="0"/>
              </a:rPr>
              <a:t>fiscalização do CAU/PB visitou a obra da mostra de arquitetura, design, arte, paisagismo e decoração Luxo Décor </a:t>
            </a:r>
            <a:r>
              <a:rPr lang="pt-BR" sz="1400" dirty="0" smtClean="0">
                <a:latin typeface="Calibri" panose="020F0502020204030204" pitchFamily="34" charset="0"/>
                <a:cs typeface="Calibri" panose="020F0502020204030204" pitchFamily="34" charset="0"/>
              </a:rPr>
              <a:t>Brasil. Os </a:t>
            </a:r>
            <a:r>
              <a:rPr lang="pt-BR" sz="1400" dirty="0">
                <a:latin typeface="Calibri" panose="020F0502020204030204" pitchFamily="34" charset="0"/>
                <a:cs typeface="Calibri" panose="020F0502020204030204" pitchFamily="34" charset="0"/>
              </a:rPr>
              <a:t>arquitetos e urbanistas inscritos no CAU </a:t>
            </a:r>
            <a:r>
              <a:rPr lang="pt-BR" sz="1400" dirty="0" smtClean="0">
                <a:latin typeface="Calibri" panose="020F0502020204030204" pitchFamily="34" charset="0"/>
                <a:cs typeface="Calibri" panose="020F0502020204030204" pitchFamily="34" charset="0"/>
              </a:rPr>
              <a:t>tiveram </a:t>
            </a:r>
            <a:r>
              <a:rPr lang="pt-BR" sz="1400" dirty="0">
                <a:latin typeface="Calibri" panose="020F0502020204030204" pitchFamily="34" charset="0"/>
                <a:cs typeface="Calibri" panose="020F0502020204030204" pitchFamily="34" charset="0"/>
              </a:rPr>
              <a:t>20% de desconto na entrada da mostra apresentando a carteira </a:t>
            </a:r>
            <a:r>
              <a:rPr lang="pt-BR" sz="1400" dirty="0" smtClean="0">
                <a:latin typeface="Calibri" panose="020F0502020204030204" pitchFamily="34" charset="0"/>
                <a:cs typeface="Calibri" panose="020F0502020204030204" pitchFamily="34" charset="0"/>
              </a:rPr>
              <a:t>profissional.</a:t>
            </a:r>
            <a:endParaRPr lang="pt-BR" sz="1400" dirty="0">
              <a:latin typeface="Calibri" panose="020F0502020204030204" pitchFamily="34" charset="0"/>
              <a:cs typeface="Calibri" panose="020F0502020204030204" pitchFamily="34" charset="0"/>
            </a:endParaRPr>
          </a:p>
        </p:txBody>
      </p:sp>
      <p:sp>
        <p:nvSpPr>
          <p:cNvPr id="11" name="Retângulo 10"/>
          <p:cNvSpPr/>
          <p:nvPr/>
        </p:nvSpPr>
        <p:spPr>
          <a:xfrm>
            <a:off x="6486942" y="1468254"/>
            <a:ext cx="5186443" cy="307777"/>
          </a:xfrm>
          <a:prstGeom prst="rect">
            <a:avLst/>
          </a:prstGeom>
        </p:spPr>
        <p:txBody>
          <a:bodyPr wrap="square">
            <a:spAutoFit/>
          </a:bodyPr>
          <a:lstStyle/>
          <a:p>
            <a:pPr algn="just"/>
            <a:endParaRPr lang="pt-BR" sz="1400" dirty="0">
              <a:latin typeface="Calibri" panose="020F0502020204030204" pitchFamily="34" charset="0"/>
              <a:cs typeface="Calibri" panose="020F0502020204030204" pitchFamily="34" charset="0"/>
            </a:endParaRPr>
          </a:p>
        </p:txBody>
      </p:sp>
      <p:sp>
        <p:nvSpPr>
          <p:cNvPr id="18" name="Retângulo 17"/>
          <p:cNvSpPr/>
          <p:nvPr/>
        </p:nvSpPr>
        <p:spPr>
          <a:xfrm>
            <a:off x="518615" y="4662220"/>
            <a:ext cx="2700954" cy="1754326"/>
          </a:xfrm>
          <a:prstGeom prst="rect">
            <a:avLst/>
          </a:prstGeom>
        </p:spPr>
        <p:txBody>
          <a:bodyPr wrap="square" numCol="1" spcCol="360000">
            <a:spAutoFit/>
          </a:bodyPr>
          <a:lstStyle/>
          <a:p>
            <a:pPr algn="just"/>
            <a:r>
              <a:rPr lang="pt-BR" sz="1200" b="1" dirty="0" smtClean="0">
                <a:latin typeface="Calibri" panose="020F0502020204030204" pitchFamily="34" charset="0"/>
                <a:cs typeface="Calibri" panose="020F0502020204030204" pitchFamily="34" charset="0"/>
              </a:rPr>
              <a:t>Ação: </a:t>
            </a:r>
            <a:r>
              <a:rPr lang="pt-BR" sz="1200" dirty="0" smtClean="0">
                <a:latin typeface="Calibri" panose="020F0502020204030204" pitchFamily="34" charset="0"/>
                <a:cs typeface="Calibri" panose="020F0502020204030204" pitchFamily="34" charset="0"/>
              </a:rPr>
              <a:t>Com </a:t>
            </a:r>
            <a:r>
              <a:rPr lang="pt-BR" sz="1200" dirty="0">
                <a:latin typeface="Calibri" panose="020F0502020204030204" pitchFamily="34" charset="0"/>
                <a:cs typeface="Calibri" panose="020F0502020204030204" pitchFamily="34" charset="0"/>
              </a:rPr>
              <a:t>um princípio educativo, a fiscalização do </a:t>
            </a:r>
            <a:r>
              <a:rPr lang="pt-BR" sz="1200" dirty="0" smtClean="0">
                <a:latin typeface="Calibri" panose="020F0502020204030204" pitchFamily="34" charset="0"/>
                <a:cs typeface="Calibri" panose="020F0502020204030204" pitchFamily="34" charset="0"/>
              </a:rPr>
              <a:t>CAU/PB, em outubro, </a:t>
            </a:r>
            <a:r>
              <a:rPr lang="pt-BR" sz="1200" dirty="0">
                <a:latin typeface="Calibri" panose="020F0502020204030204" pitchFamily="34" charset="0"/>
                <a:cs typeface="Calibri" panose="020F0502020204030204" pitchFamily="34" charset="0"/>
              </a:rPr>
              <a:t>visitou as cidades de Monteiro, Sumé e Cabaceiras, localizadas no Cariri paraibano</a:t>
            </a:r>
            <a:r>
              <a:rPr lang="pt-BR" sz="1200" dirty="0" smtClean="0">
                <a:latin typeface="Calibri" panose="020F0502020204030204" pitchFamily="34" charset="0"/>
                <a:cs typeface="Calibri" panose="020F0502020204030204" pitchFamily="34" charset="0"/>
              </a:rPr>
              <a:t>. O CAU prioriza </a:t>
            </a:r>
            <a:r>
              <a:rPr lang="pt-BR" sz="1200" dirty="0">
                <a:latin typeface="Calibri" panose="020F0502020204030204" pitchFamily="34" charset="0"/>
                <a:cs typeface="Calibri" panose="020F0502020204030204" pitchFamily="34" charset="0"/>
              </a:rPr>
              <a:t>a orientação do exercício da Arquitetura e Urbanismo, de modo a estimular as boas práticas profissionais e prevenir a ocorrência de ilícitos</a:t>
            </a:r>
            <a:r>
              <a:rPr lang="pt-BR" sz="1200" dirty="0" smtClean="0">
                <a:latin typeface="Calibri" panose="020F0502020204030204" pitchFamily="34" charset="0"/>
                <a:cs typeface="Calibri" panose="020F0502020204030204" pitchFamily="34" charset="0"/>
              </a:rPr>
              <a:t>.</a:t>
            </a:r>
            <a:endParaRPr lang="pt-BR" sz="1200" dirty="0">
              <a:latin typeface="Calibri" panose="020F0502020204030204" pitchFamily="34" charset="0"/>
              <a:cs typeface="Calibri" panose="020F0502020204030204" pitchFamily="34" charset="0"/>
            </a:endParaRPr>
          </a:p>
        </p:txBody>
      </p:sp>
      <p:sp>
        <p:nvSpPr>
          <p:cNvPr id="19" name="Retângulo 18"/>
          <p:cNvSpPr/>
          <p:nvPr/>
        </p:nvSpPr>
        <p:spPr>
          <a:xfrm>
            <a:off x="5998514" y="1641836"/>
            <a:ext cx="2678111" cy="2677656"/>
          </a:xfrm>
          <a:prstGeom prst="rect">
            <a:avLst/>
          </a:prstGeom>
        </p:spPr>
        <p:txBody>
          <a:bodyPr wrap="square" numCol="1" spcCol="360000">
            <a:spAutoFit/>
          </a:bodyPr>
          <a:lstStyle/>
          <a:p>
            <a:pPr algn="just"/>
            <a:r>
              <a:rPr lang="pt-BR" sz="1400" dirty="0" smtClean="0">
                <a:latin typeface="Calibri" panose="020F0502020204030204" pitchFamily="34" charset="0"/>
                <a:cs typeface="Calibri" panose="020F0502020204030204" pitchFamily="34" charset="0"/>
              </a:rPr>
              <a:t>Em </a:t>
            </a:r>
            <a:r>
              <a:rPr lang="pt-BR" sz="1400" dirty="0">
                <a:latin typeface="Calibri" panose="020F0502020204030204" pitchFamily="34" charset="0"/>
                <a:cs typeface="Calibri" panose="020F0502020204030204" pitchFamily="34" charset="0"/>
              </a:rPr>
              <a:t>Monteiro foram fiscalizadas 05 obras, todas regulares com profissionais arquitetos e urbanistas inscritos e em dia com o CAU/PB como responsáveis técnicos.</a:t>
            </a:r>
          </a:p>
          <a:p>
            <a:pPr algn="just"/>
            <a:r>
              <a:rPr lang="pt-BR" sz="1400" dirty="0" smtClean="0">
                <a:latin typeface="Calibri" panose="020F0502020204030204" pitchFamily="34" charset="0"/>
                <a:cs typeface="Calibri" panose="020F0502020204030204" pitchFamily="34" charset="0"/>
              </a:rPr>
              <a:t>Além </a:t>
            </a:r>
            <a:r>
              <a:rPr lang="pt-BR" sz="1400" dirty="0">
                <a:latin typeface="Calibri" panose="020F0502020204030204" pitchFamily="34" charset="0"/>
                <a:cs typeface="Calibri" panose="020F0502020204030204" pitchFamily="34" charset="0"/>
              </a:rPr>
              <a:t>da fiscalização das obras, foi realizada uma reunião com representantes da prefeitura de Monteiro, que possui 02 arquitetos e urbanistas em seu quadro técnico.</a:t>
            </a:r>
          </a:p>
        </p:txBody>
      </p:sp>
      <p:sp>
        <p:nvSpPr>
          <p:cNvPr id="17" name="Retângulo 16"/>
          <p:cNvSpPr/>
          <p:nvPr/>
        </p:nvSpPr>
        <p:spPr>
          <a:xfrm>
            <a:off x="6055016" y="4292888"/>
            <a:ext cx="5451144" cy="2123658"/>
          </a:xfrm>
          <a:prstGeom prst="rect">
            <a:avLst/>
          </a:prstGeom>
        </p:spPr>
        <p:txBody>
          <a:bodyPr wrap="square">
            <a:spAutoFit/>
          </a:bodyPr>
          <a:lstStyle/>
          <a:p>
            <a:pPr algn="just"/>
            <a:r>
              <a:rPr lang="pt-BR" sz="1200" b="1" dirty="0">
                <a:latin typeface="Calibri" panose="020F0502020204030204" pitchFamily="34" charset="0"/>
                <a:cs typeface="Calibri" panose="020F0502020204030204" pitchFamily="34" charset="0"/>
              </a:rPr>
              <a:t>PRINCIPAIS DESAFIOS ENCONTRADOS</a:t>
            </a:r>
          </a:p>
          <a:p>
            <a:pPr algn="just"/>
            <a:endParaRPr lang="pt-BR" sz="1200" dirty="0">
              <a:latin typeface="Calibri" panose="020F0502020204030204" pitchFamily="34" charset="0"/>
              <a:cs typeface="Calibri" panose="020F0502020204030204" pitchFamily="34" charset="0"/>
            </a:endParaRPr>
          </a:p>
          <a:p>
            <a:pPr algn="just"/>
            <a:r>
              <a:rPr lang="pt-BR" sz="1200" dirty="0">
                <a:latin typeface="Calibri" panose="020F0502020204030204" pitchFamily="34" charset="0"/>
                <a:cs typeface="Calibri" panose="020F0502020204030204" pitchFamily="34" charset="0"/>
              </a:rPr>
              <a:t>A atividade de fiscalização, em si, apresenta risco de segurança para os fiscais. Existem casos de intimidação e negativa de acesso ou fornecimento de informações durante as fiscalizações. A gerência da área, como forma de administrar o risco, prioriza que a fiscalização ocorra com mais de um fiscal, ou um fiscal e o gerente, principalmente durante as viagens ao interior da Paraíba. Isso traz mais segurança e o gerente pode servir de testemunha</a:t>
            </a:r>
          </a:p>
          <a:p>
            <a:pPr algn="just"/>
            <a:r>
              <a:rPr lang="pt-BR" sz="1200" dirty="0">
                <a:latin typeface="Calibri" panose="020F0502020204030204" pitchFamily="34" charset="0"/>
                <a:cs typeface="Calibri" panose="020F0502020204030204" pitchFamily="34" charset="0"/>
              </a:rPr>
              <a:t>em caso de algum incidente, inclusive em casos de sinistros de trânsito. O risco é monitorado através dos relatórios emitidos e comunicações para Gerência de Técnica e de Fiscalização.</a:t>
            </a:r>
          </a:p>
        </p:txBody>
      </p:sp>
      <p:pic>
        <p:nvPicPr>
          <p:cNvPr id="8" name="Imagem 7"/>
          <p:cNvPicPr>
            <a:picLocks noChangeAspect="1"/>
          </p:cNvPicPr>
          <p:nvPr/>
        </p:nvPicPr>
        <p:blipFill rotWithShape="1">
          <a:blip r:embed="rId3"/>
          <a:srcRect l="14584" t="30916" r="52187" b="10907"/>
          <a:stretch/>
        </p:blipFill>
        <p:spPr>
          <a:xfrm>
            <a:off x="547022" y="1512956"/>
            <a:ext cx="2561879" cy="25217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Imagem 14"/>
          <p:cNvPicPr>
            <a:picLocks noChangeAspect="1"/>
          </p:cNvPicPr>
          <p:nvPr/>
        </p:nvPicPr>
        <p:blipFill rotWithShape="1">
          <a:blip r:embed="rId4"/>
          <a:srcRect l="9481" t="19986" r="47186" b="14242"/>
          <a:stretch/>
        </p:blipFill>
        <p:spPr>
          <a:xfrm>
            <a:off x="3352595" y="4228420"/>
            <a:ext cx="2493578" cy="21279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Imagem 20"/>
          <p:cNvPicPr>
            <a:picLocks noChangeAspect="1"/>
          </p:cNvPicPr>
          <p:nvPr/>
        </p:nvPicPr>
        <p:blipFill rotWithShape="1">
          <a:blip r:embed="rId5"/>
          <a:srcRect l="9375" t="19244" r="47188" b="14612"/>
          <a:stretch/>
        </p:blipFill>
        <p:spPr>
          <a:xfrm>
            <a:off x="8988898" y="1675233"/>
            <a:ext cx="2566442" cy="21971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529698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585329" y="1568058"/>
            <a:ext cx="9865833" cy="5286832"/>
            <a:chOff x="585329" y="1568058"/>
            <a:chExt cx="9865833" cy="5286832"/>
          </a:xfrm>
        </p:grpSpPr>
        <p:sp>
          <p:nvSpPr>
            <p:cNvPr id="10" name="Conector reto 9"/>
            <p:cNvSpPr/>
            <p:nvPr/>
          </p:nvSpPr>
          <p:spPr>
            <a:xfrm>
              <a:off x="585329" y="1568058"/>
              <a:ext cx="9865833"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orma livre 10"/>
            <p:cNvSpPr/>
            <p:nvPr/>
          </p:nvSpPr>
          <p:spPr>
            <a:xfrm>
              <a:off x="585329" y="1568058"/>
              <a:ext cx="1973166" cy="5286832"/>
            </a:xfrm>
            <a:custGeom>
              <a:avLst/>
              <a:gdLst>
                <a:gd name="connsiteX0" fmla="*/ 0 w 1973166"/>
                <a:gd name="connsiteY0" fmla="*/ 0 h 5286832"/>
                <a:gd name="connsiteX1" fmla="*/ 1973166 w 1973166"/>
                <a:gd name="connsiteY1" fmla="*/ 0 h 5286832"/>
                <a:gd name="connsiteX2" fmla="*/ 1973166 w 1973166"/>
                <a:gd name="connsiteY2" fmla="*/ 5286832 h 5286832"/>
                <a:gd name="connsiteX3" fmla="*/ 0 w 1973166"/>
                <a:gd name="connsiteY3" fmla="*/ 5286832 h 5286832"/>
                <a:gd name="connsiteX4" fmla="*/ 0 w 1973166"/>
                <a:gd name="connsiteY4" fmla="*/ 0 h 528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166" h="5286832">
                  <a:moveTo>
                    <a:pt x="0" y="0"/>
                  </a:moveTo>
                  <a:lnTo>
                    <a:pt x="1973166" y="0"/>
                  </a:lnTo>
                  <a:lnTo>
                    <a:pt x="1973166" y="5286832"/>
                  </a:lnTo>
                  <a:lnTo>
                    <a:pt x="0" y="52868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pt-BR" sz="2000" kern="1200" dirty="0">
                  <a:latin typeface="Calibri" panose="020F0502020204030204" pitchFamily="34" charset="0"/>
                  <a:cs typeface="Calibri" panose="020F0502020204030204" pitchFamily="34" charset="0"/>
                </a:rPr>
                <a:t>Apresentação</a:t>
              </a: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r>
                <a:rPr lang="pt-BR" sz="2000" kern="1200" dirty="0">
                  <a:latin typeface="+mn-lt"/>
                </a:rPr>
                <a:t>Conselheiros</a:t>
              </a: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endParaRPr lang="pt-BR" sz="2000" kern="1200" dirty="0">
                <a:latin typeface="+mn-lt"/>
              </a:endParaRPr>
            </a:p>
            <a:p>
              <a:pPr lvl="0" algn="l" defTabSz="889000">
                <a:lnSpc>
                  <a:spcPct val="90000"/>
                </a:lnSpc>
                <a:spcBef>
                  <a:spcPct val="0"/>
                </a:spcBef>
                <a:spcAft>
                  <a:spcPct val="35000"/>
                </a:spcAft>
              </a:pPr>
              <a:r>
                <a:rPr lang="pt-BR" sz="2000" kern="1200" dirty="0">
                  <a:latin typeface="+mn-lt"/>
                </a:rPr>
                <a:t>Assessoria</a:t>
              </a:r>
            </a:p>
          </p:txBody>
        </p:sp>
        <p:sp>
          <p:nvSpPr>
            <p:cNvPr id="12" name="Forma livre 11"/>
            <p:cNvSpPr/>
            <p:nvPr/>
          </p:nvSpPr>
          <p:spPr>
            <a:xfrm>
              <a:off x="2706483" y="1670284"/>
              <a:ext cx="7744678" cy="786035"/>
            </a:xfrm>
            <a:custGeom>
              <a:avLst/>
              <a:gdLst>
                <a:gd name="connsiteX0" fmla="*/ 0 w 7744678"/>
                <a:gd name="connsiteY0" fmla="*/ 0 h 786035"/>
                <a:gd name="connsiteX1" fmla="*/ 7744678 w 7744678"/>
                <a:gd name="connsiteY1" fmla="*/ 0 h 786035"/>
                <a:gd name="connsiteX2" fmla="*/ 7744678 w 7744678"/>
                <a:gd name="connsiteY2" fmla="*/ 786035 h 786035"/>
                <a:gd name="connsiteX3" fmla="*/ 0 w 7744678"/>
                <a:gd name="connsiteY3" fmla="*/ 786035 h 786035"/>
                <a:gd name="connsiteX4" fmla="*/ 0 w 7744678"/>
                <a:gd name="connsiteY4" fmla="*/ 0 h 786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4678" h="786035">
                  <a:moveTo>
                    <a:pt x="0" y="0"/>
                  </a:moveTo>
                  <a:lnTo>
                    <a:pt x="7744678" y="0"/>
                  </a:lnTo>
                  <a:lnTo>
                    <a:pt x="7744678" y="786035"/>
                  </a:lnTo>
                  <a:lnTo>
                    <a:pt x="0" y="7860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lvl="0" algn="just" defTabSz="533400">
                <a:lnSpc>
                  <a:spcPct val="90000"/>
                </a:lnSpc>
                <a:spcBef>
                  <a:spcPct val="0"/>
                </a:spcBef>
                <a:spcAft>
                  <a:spcPct val="35000"/>
                </a:spcAft>
              </a:pPr>
              <a:r>
                <a:rPr lang="pt-BR" sz="1200" kern="1200" dirty="0">
                  <a:latin typeface="+mn-lt"/>
                </a:rPr>
                <a:t>A Comissão de Exercício Profissional, Ensino e Formação do CAU/PB (CEPEF-CAU/PB) tem por finalidade zelar pelo aperfeiçoamento da formação em Arquitetura e Urbanismo, respeitado o que dispõem os artigos 2°, 3°, 4°, 24, 28, 34 e 61 da Lei n° 12.378, de 31 de dezembro de 2010, bem como zelar pela orientação e fiscalização do exercício da Arquitetura e Urbanismo no âmbito de sua jurisdição, conforme artigo 89 do Regimento Interno do CAU/PB.</a:t>
              </a:r>
            </a:p>
            <a:p>
              <a:pPr lvl="0" algn="just" defTabSz="533400">
                <a:lnSpc>
                  <a:spcPct val="90000"/>
                </a:lnSpc>
                <a:spcBef>
                  <a:spcPct val="0"/>
                </a:spcBef>
                <a:spcAft>
                  <a:spcPct val="35000"/>
                </a:spcAft>
              </a:pPr>
              <a:r>
                <a:rPr lang="pt-BR" sz="1200" kern="1200" dirty="0">
                  <a:latin typeface="+mn-lt"/>
                </a:rPr>
                <a:t/>
              </a:r>
              <a:br>
                <a:rPr lang="pt-BR" sz="1200" kern="1200" dirty="0">
                  <a:latin typeface="+mn-lt"/>
                </a:rPr>
              </a:br>
              <a:endParaRPr lang="pt-BR" sz="1200" kern="1200" dirty="0">
                <a:latin typeface="+mn-lt"/>
              </a:endParaRPr>
            </a:p>
          </p:txBody>
        </p:sp>
        <p:sp>
          <p:nvSpPr>
            <p:cNvPr id="13" name="Conector reto 12"/>
            <p:cNvSpPr/>
            <p:nvPr/>
          </p:nvSpPr>
          <p:spPr>
            <a:xfrm>
              <a:off x="2558495" y="2596019"/>
              <a:ext cx="7892666"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Forma livre 13"/>
            <p:cNvSpPr/>
            <p:nvPr/>
          </p:nvSpPr>
          <p:spPr>
            <a:xfrm>
              <a:off x="2706483" y="2660145"/>
              <a:ext cx="7744678" cy="2044517"/>
            </a:xfrm>
            <a:custGeom>
              <a:avLst/>
              <a:gdLst>
                <a:gd name="connsiteX0" fmla="*/ 0 w 7744678"/>
                <a:gd name="connsiteY0" fmla="*/ 0 h 2044517"/>
                <a:gd name="connsiteX1" fmla="*/ 7744678 w 7744678"/>
                <a:gd name="connsiteY1" fmla="*/ 0 h 2044517"/>
                <a:gd name="connsiteX2" fmla="*/ 7744678 w 7744678"/>
                <a:gd name="connsiteY2" fmla="*/ 2044517 h 2044517"/>
                <a:gd name="connsiteX3" fmla="*/ 0 w 7744678"/>
                <a:gd name="connsiteY3" fmla="*/ 2044517 h 2044517"/>
                <a:gd name="connsiteX4" fmla="*/ 0 w 7744678"/>
                <a:gd name="connsiteY4" fmla="*/ 0 h 204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4678" h="2044517">
                  <a:moveTo>
                    <a:pt x="0" y="0"/>
                  </a:moveTo>
                  <a:lnTo>
                    <a:pt x="7744678" y="0"/>
                  </a:lnTo>
                  <a:lnTo>
                    <a:pt x="7744678" y="2044517"/>
                  </a:lnTo>
                  <a:lnTo>
                    <a:pt x="0" y="20445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pt-BR" sz="1200" b="0" i="0" kern="1200" dirty="0">
                  <a:latin typeface="+mn-lt"/>
                </a:rPr>
                <a:t>Renata de Sousa e Nóbrega</a:t>
              </a:r>
              <a:r>
                <a:rPr lang="pt-BR" sz="1200" b="0" kern="1200" dirty="0">
                  <a:latin typeface="+mn-lt"/>
                </a:rPr>
                <a:t>              Coordenadora</a:t>
              </a:r>
            </a:p>
            <a:p>
              <a:pPr lvl="0" algn="l" defTabSz="533400">
                <a:lnSpc>
                  <a:spcPct val="90000"/>
                </a:lnSpc>
                <a:spcBef>
                  <a:spcPct val="0"/>
                </a:spcBef>
                <a:spcAft>
                  <a:spcPct val="35000"/>
                </a:spcAft>
              </a:pPr>
              <a:r>
                <a:rPr lang="pt-BR" sz="1200" b="0" i="0" kern="1200" dirty="0">
                  <a:latin typeface="+mn-lt"/>
                </a:rPr>
                <a:t>Washington Dionísio Sobrinho    	 Coordenador Adjunto</a:t>
              </a:r>
            </a:p>
            <a:p>
              <a:pPr lvl="0" algn="l" defTabSz="533400">
                <a:lnSpc>
                  <a:spcPct val="90000"/>
                </a:lnSpc>
                <a:spcBef>
                  <a:spcPct val="0"/>
                </a:spcBef>
                <a:spcAft>
                  <a:spcPct val="35000"/>
                </a:spcAft>
              </a:pPr>
              <a:r>
                <a:rPr lang="pt-BR" sz="1200" b="0" i="0" kern="1200" dirty="0">
                  <a:latin typeface="+mn-lt"/>
                </a:rPr>
                <a:t/>
              </a:r>
              <a:br>
                <a:rPr lang="pt-BR" sz="1200" b="0" i="0" kern="1200" dirty="0">
                  <a:latin typeface="+mn-lt"/>
                </a:rPr>
              </a:br>
              <a:r>
                <a:rPr lang="pt-BR" sz="1200" b="0" i="0" kern="1200" dirty="0">
                  <a:latin typeface="+mn-lt"/>
                </a:rPr>
                <a:t>Patrícia Costa e Silva Cruz 		Membro </a:t>
              </a:r>
              <a:r>
                <a:rPr lang="pt-BR" sz="1200" b="0" i="0" kern="1200" dirty="0" smtClean="0">
                  <a:latin typeface="+mn-lt"/>
                </a:rPr>
                <a:t>titular </a:t>
              </a:r>
              <a:r>
                <a:rPr lang="pt-BR" sz="1200" b="0" i="1" kern="1200" dirty="0" smtClean="0">
                  <a:latin typeface="+mn-lt"/>
                </a:rPr>
                <a:t>(</a:t>
              </a:r>
              <a:r>
                <a:rPr lang="pt-BR" sz="1200" b="0" i="1" kern="1200" dirty="0" smtClean="0"/>
                <a:t>Licença</a:t>
              </a:r>
            </a:p>
            <a:p>
              <a:pPr lvl="0" algn="l" defTabSz="533400">
                <a:lnSpc>
                  <a:spcPct val="90000"/>
                </a:lnSpc>
                <a:spcBef>
                  <a:spcPct val="0"/>
                </a:spcBef>
                <a:spcAft>
                  <a:spcPct val="35000"/>
                </a:spcAft>
              </a:pPr>
              <a:r>
                <a:rPr lang="pt-BR" sz="1200" b="0" i="1" kern="1200" dirty="0" smtClean="0"/>
                <a:t>                                                              maternidade 17/04 a 15/</a:t>
              </a:r>
            </a:p>
            <a:p>
              <a:pPr lvl="0" algn="l" defTabSz="533400">
                <a:lnSpc>
                  <a:spcPct val="90000"/>
                </a:lnSpc>
                <a:spcBef>
                  <a:spcPct val="0"/>
                </a:spcBef>
                <a:spcAft>
                  <a:spcPct val="35000"/>
                </a:spcAft>
              </a:pPr>
              <a:r>
                <a:rPr lang="pt-BR" sz="1200" b="0" i="1" kern="1200" dirty="0" smtClean="0"/>
                <a:t>                                                              08/2023)</a:t>
              </a:r>
              <a:r>
                <a:rPr lang="pt-BR" sz="1200" kern="1200" dirty="0" smtClean="0"/>
                <a:t/>
              </a:r>
              <a:br>
                <a:rPr lang="pt-BR" sz="1200" kern="1200" dirty="0" smtClean="0"/>
              </a:br>
              <a:endParaRPr lang="pt-BR" sz="1200" kern="1200" dirty="0" smtClean="0"/>
            </a:p>
            <a:p>
              <a:pPr lvl="0" algn="l" defTabSz="533400">
                <a:lnSpc>
                  <a:spcPct val="90000"/>
                </a:lnSpc>
                <a:spcBef>
                  <a:spcPct val="0"/>
                </a:spcBef>
                <a:spcAft>
                  <a:spcPct val="35000"/>
                </a:spcAft>
              </a:pPr>
              <a:r>
                <a:rPr lang="pt-BR" sz="1200" b="0" i="0" kern="1200" dirty="0" smtClean="0">
                  <a:latin typeface="+mn-lt"/>
                </a:rPr>
                <a:t>Demetrius </a:t>
              </a:r>
              <a:r>
                <a:rPr lang="pt-BR" sz="1200" b="0" i="0" kern="1200" dirty="0">
                  <a:latin typeface="+mn-lt"/>
                </a:rPr>
                <a:t>Cesar Almeida e Silva	</a:t>
              </a:r>
              <a:r>
                <a:rPr lang="pt-BR" sz="1200" b="0" i="1" kern="1200" dirty="0" smtClean="0">
                  <a:latin typeface="+mn-lt"/>
                </a:rPr>
                <a:t>Membro Suplente</a:t>
              </a:r>
              <a:r>
                <a:rPr lang="pt-BR" sz="1200" kern="1200" dirty="0">
                  <a:latin typeface="+mn-lt"/>
                </a:rPr>
                <a:t/>
              </a:r>
              <a:br>
                <a:rPr lang="pt-BR" sz="1200" kern="1200" dirty="0">
                  <a:latin typeface="+mn-lt"/>
                </a:rPr>
              </a:br>
              <a:r>
                <a:rPr lang="pt-BR" sz="1200" b="0" kern="1200" dirty="0">
                  <a:latin typeface="+mn-lt"/>
                </a:rPr>
                <a:t/>
              </a:r>
              <a:br>
                <a:rPr lang="pt-BR" sz="1200" b="0" kern="1200" dirty="0">
                  <a:latin typeface="+mn-lt"/>
                </a:rPr>
              </a:br>
              <a:endParaRPr lang="pt-BR" sz="1200" b="0" kern="1200" dirty="0">
                <a:latin typeface="+mn-lt"/>
              </a:endParaRPr>
            </a:p>
          </p:txBody>
        </p:sp>
        <p:sp>
          <p:nvSpPr>
            <p:cNvPr id="15" name="Conector reto 14"/>
            <p:cNvSpPr/>
            <p:nvPr/>
          </p:nvSpPr>
          <p:spPr>
            <a:xfrm>
              <a:off x="2558495" y="4603062"/>
              <a:ext cx="7892666"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Forma livre 15"/>
            <p:cNvSpPr/>
            <p:nvPr/>
          </p:nvSpPr>
          <p:spPr>
            <a:xfrm>
              <a:off x="2706483" y="4705288"/>
              <a:ext cx="7744678" cy="2044517"/>
            </a:xfrm>
            <a:custGeom>
              <a:avLst/>
              <a:gdLst>
                <a:gd name="connsiteX0" fmla="*/ 0 w 7744678"/>
                <a:gd name="connsiteY0" fmla="*/ 0 h 2044517"/>
                <a:gd name="connsiteX1" fmla="*/ 7744678 w 7744678"/>
                <a:gd name="connsiteY1" fmla="*/ 0 h 2044517"/>
                <a:gd name="connsiteX2" fmla="*/ 7744678 w 7744678"/>
                <a:gd name="connsiteY2" fmla="*/ 2044517 h 2044517"/>
                <a:gd name="connsiteX3" fmla="*/ 0 w 7744678"/>
                <a:gd name="connsiteY3" fmla="*/ 2044517 h 2044517"/>
                <a:gd name="connsiteX4" fmla="*/ 0 w 7744678"/>
                <a:gd name="connsiteY4" fmla="*/ 0 h 204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4678" h="2044517">
                  <a:moveTo>
                    <a:pt x="0" y="0"/>
                  </a:moveTo>
                  <a:lnTo>
                    <a:pt x="7744678" y="0"/>
                  </a:lnTo>
                  <a:lnTo>
                    <a:pt x="7744678" y="2044517"/>
                  </a:lnTo>
                  <a:lnTo>
                    <a:pt x="0" y="20445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pt-BR" sz="1200" kern="1200" dirty="0">
                  <a:latin typeface="+mn-lt"/>
                </a:rPr>
                <a:t>Yngrid Cabral </a:t>
              </a:r>
              <a:r>
                <a:rPr lang="pt-BR" sz="1200" kern="1200" dirty="0">
                  <a:latin typeface="Calibri" panose="020F0502020204030204" pitchFamily="34" charset="0"/>
                  <a:cs typeface="Calibri" panose="020F0502020204030204" pitchFamily="34" charset="0"/>
                </a:rPr>
                <a:t>Lima</a:t>
              </a:r>
              <a:r>
                <a:rPr lang="pt-BR" sz="1200" kern="1200" dirty="0">
                  <a:latin typeface="+mn-lt"/>
                </a:rPr>
                <a:t> da Costa      Coordenadora Administrativa </a:t>
              </a:r>
            </a:p>
          </p:txBody>
        </p:sp>
        <p:sp>
          <p:nvSpPr>
            <p:cNvPr id="17" name="Conector reto 16"/>
            <p:cNvSpPr/>
            <p:nvPr/>
          </p:nvSpPr>
          <p:spPr>
            <a:xfrm>
              <a:off x="2558495" y="6749805"/>
              <a:ext cx="7892666" cy="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
        <p:nvSpPr>
          <p:cNvPr id="4" name="Retângulo 3"/>
          <p:cNvSpPr/>
          <p:nvPr/>
        </p:nvSpPr>
        <p:spPr>
          <a:xfrm>
            <a:off x="518615" y="1"/>
            <a:ext cx="5636525" cy="1600438"/>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p>
          <a:p>
            <a:r>
              <a:rPr lang="pt-BR" sz="1400" b="1" dirty="0">
                <a:cs typeface="Calibri" panose="020F0502020204030204" pitchFamily="34" charset="0"/>
              </a:rPr>
              <a:t>INICIATIVA 3</a:t>
            </a:r>
            <a:endParaRPr lang="pt-BR" b="1" dirty="0">
              <a:cs typeface="Calibri" panose="020F0502020204030204" pitchFamily="34" charset="0"/>
            </a:endParaRPr>
          </a:p>
        </p:txBody>
      </p:sp>
      <p:sp>
        <p:nvSpPr>
          <p:cNvPr id="5" name="Retângulo 4"/>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6" name="Retângulo 5"/>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7" name="Espaço Reservado para Rodapé 1"/>
          <p:cNvSpPr>
            <a:spLocks noGrp="1"/>
          </p:cNvSpPr>
          <p:nvPr>
            <p:ph type="ftr" sz="quarter" idx="11"/>
          </p:nvPr>
        </p:nvSpPr>
        <p:spPr>
          <a:xfrm>
            <a:off x="677334" y="6384262"/>
            <a:ext cx="6297612" cy="365125"/>
          </a:xfrm>
        </p:spPr>
        <p:txBody>
          <a:bodyPr/>
          <a:lstStyle/>
          <a:p>
            <a:pPr rtl="0"/>
            <a:r>
              <a:rPr lang="pt-BR" noProof="0" dirty="0"/>
              <a:t>Relatório Integrado de Gestão 2023 - CAU/PB</a:t>
            </a:r>
          </a:p>
        </p:txBody>
      </p:sp>
      <p:sp>
        <p:nvSpPr>
          <p:cNvPr id="8" name="Espaço Reservado para Número de Slide 6"/>
          <p:cNvSpPr>
            <a:spLocks noGrp="1"/>
          </p:cNvSpPr>
          <p:nvPr>
            <p:ph type="sldNum" sz="quarter" idx="12"/>
          </p:nvPr>
        </p:nvSpPr>
        <p:spPr>
          <a:xfrm>
            <a:off x="10978263" y="6384262"/>
            <a:ext cx="683339" cy="365125"/>
          </a:xfrm>
        </p:spPr>
        <p:txBody>
          <a:bodyPr/>
          <a:lstStyle/>
          <a:p>
            <a:pPr rtl="0"/>
            <a:r>
              <a:rPr lang="pt-BR" noProof="0" dirty="0">
                <a:solidFill>
                  <a:srgbClr val="002060"/>
                </a:solidFill>
              </a:rPr>
              <a:t>50</a:t>
            </a:r>
          </a:p>
        </p:txBody>
      </p:sp>
      <p:pic>
        <p:nvPicPr>
          <p:cNvPr id="9" name="Imagem 8"/>
          <p:cNvPicPr>
            <a:picLocks noChangeAspect="1"/>
          </p:cNvPicPr>
          <p:nvPr/>
        </p:nvPicPr>
        <p:blipFill rotWithShape="1">
          <a:blip r:embed="rId2"/>
          <a:srcRect l="8750" t="17021" r="46667" b="3866"/>
          <a:stretch/>
        </p:blipFill>
        <p:spPr>
          <a:xfrm>
            <a:off x="7438551" y="2717800"/>
            <a:ext cx="3647611" cy="36390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Retângulo 18"/>
          <p:cNvSpPr/>
          <p:nvPr/>
        </p:nvSpPr>
        <p:spPr>
          <a:xfrm>
            <a:off x="5300324" y="4955118"/>
            <a:ext cx="1933222" cy="276999"/>
          </a:xfrm>
          <a:prstGeom prst="rect">
            <a:avLst/>
          </a:prstGeom>
        </p:spPr>
        <p:txBody>
          <a:bodyPr wrap="none">
            <a:spAutoFit/>
          </a:bodyPr>
          <a:lstStyle/>
          <a:p>
            <a:r>
              <a:rPr lang="pt-BR" sz="1200" b="1" dirty="0">
                <a:solidFill>
                  <a:srgbClr val="92D050"/>
                </a:solidFill>
                <a:latin typeface="Calibri" panose="020F0502020204030204" pitchFamily="34" charset="0"/>
                <a:cs typeface="Calibri" panose="020F0502020204030204" pitchFamily="34" charset="0"/>
              </a:rPr>
              <a:t>INVESTIMENTO REALIZADO</a:t>
            </a:r>
          </a:p>
        </p:txBody>
      </p:sp>
      <p:sp>
        <p:nvSpPr>
          <p:cNvPr id="20" name="Retângulo de cantos arredondados 19"/>
          <p:cNvSpPr/>
          <p:nvPr/>
        </p:nvSpPr>
        <p:spPr>
          <a:xfrm>
            <a:off x="5487799" y="5245211"/>
            <a:ext cx="1558272" cy="1086080"/>
          </a:xfrm>
          <a:prstGeom prst="roundRect">
            <a:avLst/>
          </a:prstGeom>
          <a:solidFill>
            <a:srgbClr val="FF0000"/>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600" b="1" dirty="0">
                <a:solidFill>
                  <a:schemeClr val="tx1"/>
                </a:solidFill>
                <a:latin typeface="Calibri" panose="020F0502020204030204" pitchFamily="34" charset="0"/>
                <a:cs typeface="Calibri" panose="020F0502020204030204" pitchFamily="34" charset="0"/>
              </a:rPr>
              <a:t>R$ </a:t>
            </a:r>
            <a:r>
              <a:rPr lang="pt-BR" sz="1600" b="1" dirty="0" smtClean="0">
                <a:solidFill>
                  <a:schemeClr val="tx1"/>
                </a:solidFill>
                <a:latin typeface="Calibri" panose="020F0502020204030204" pitchFamily="34" charset="0"/>
                <a:cs typeface="Calibri" panose="020F0502020204030204" pitchFamily="34" charset="0"/>
              </a:rPr>
              <a:t>34.783,24</a:t>
            </a:r>
          </a:p>
          <a:p>
            <a:r>
              <a:rPr lang="pt-BR" sz="1600" dirty="0" smtClean="0">
                <a:solidFill>
                  <a:schemeClr val="tx1"/>
                </a:solidFill>
                <a:latin typeface="Calibri" panose="020F0502020204030204" pitchFamily="34" charset="0"/>
                <a:cs typeface="Calibri" panose="020F0502020204030204" pitchFamily="34" charset="0"/>
              </a:rPr>
              <a:t>53,72% </a:t>
            </a:r>
            <a:r>
              <a:rPr lang="pt-BR" sz="1600" dirty="0">
                <a:solidFill>
                  <a:schemeClr val="tx1"/>
                </a:solidFill>
                <a:latin typeface="Calibri" panose="020F0502020204030204" pitchFamily="34" charset="0"/>
                <a:cs typeface="Calibri" panose="020F0502020204030204" pitchFamily="34" charset="0"/>
              </a:rPr>
              <a:t>DO PREVISTO</a:t>
            </a:r>
            <a:endParaRPr lang="pt-BR" sz="1000" dirty="0">
              <a:solidFill>
                <a:schemeClr val="tx1"/>
              </a:solidFill>
              <a:latin typeface="Calibri" panose="020F0502020204030204" pitchFamily="34" charset="0"/>
              <a:cs typeface="Calibri" panose="020F0502020204030204" pitchFamily="34" charset="0"/>
            </a:endParaRPr>
          </a:p>
        </p:txBody>
      </p:sp>
      <p:sp>
        <p:nvSpPr>
          <p:cNvPr id="22" name="Retângulo de cantos arredondados 21"/>
          <p:cNvSpPr/>
          <p:nvPr/>
        </p:nvSpPr>
        <p:spPr>
          <a:xfrm>
            <a:off x="2719068" y="5262895"/>
            <a:ext cx="2497986" cy="1068396"/>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Tornar </a:t>
            </a:r>
            <a:r>
              <a:rPr lang="pt-BR" sz="1400" dirty="0" smtClean="0">
                <a:solidFill>
                  <a:schemeClr val="tx1"/>
                </a:solidFill>
                <a:latin typeface="Calibri" panose="020F0502020204030204" pitchFamily="34" charset="0"/>
                <a:cs typeface="Calibri" panose="020F0502020204030204" pitchFamily="34" charset="0"/>
              </a:rPr>
              <a:t>a Fiscalização</a:t>
            </a:r>
            <a:endParaRPr lang="pt-BR" sz="1400" dirty="0">
              <a:solidFill>
                <a:schemeClr val="tx1"/>
              </a:solidFill>
              <a:latin typeface="Calibri" panose="020F0502020204030204" pitchFamily="34" charset="0"/>
              <a:cs typeface="Calibri" panose="020F0502020204030204" pitchFamily="34" charset="0"/>
            </a:endParaRPr>
          </a:p>
          <a:p>
            <a:r>
              <a:rPr lang="pt-BR" sz="1400" dirty="0">
                <a:solidFill>
                  <a:schemeClr val="tx1"/>
                </a:solidFill>
                <a:latin typeface="Calibri" panose="020F0502020204030204" pitchFamily="34" charset="0"/>
                <a:cs typeface="Calibri" panose="020F0502020204030204" pitchFamily="34" charset="0"/>
              </a:rPr>
              <a:t>um vetor </a:t>
            </a:r>
            <a:r>
              <a:rPr lang="pt-BR" sz="1400" dirty="0" smtClean="0">
                <a:solidFill>
                  <a:schemeClr val="tx1"/>
                </a:solidFill>
                <a:latin typeface="Calibri" panose="020F0502020204030204" pitchFamily="34" charset="0"/>
                <a:cs typeface="Calibri" panose="020F0502020204030204" pitchFamily="34" charset="0"/>
              </a:rPr>
              <a:t>de melhoria</a:t>
            </a:r>
            <a:endParaRPr lang="pt-BR" sz="1400" dirty="0">
              <a:solidFill>
                <a:schemeClr val="tx1"/>
              </a:solidFill>
              <a:latin typeface="Calibri" panose="020F0502020204030204" pitchFamily="34" charset="0"/>
              <a:cs typeface="Calibri" panose="020F0502020204030204" pitchFamily="34" charset="0"/>
            </a:endParaRPr>
          </a:p>
          <a:p>
            <a:r>
              <a:rPr lang="pt-BR" sz="1400" dirty="0">
                <a:solidFill>
                  <a:schemeClr val="tx1"/>
                </a:solidFill>
                <a:latin typeface="Calibri" panose="020F0502020204030204" pitchFamily="34" charset="0"/>
                <a:cs typeface="Calibri" panose="020F0502020204030204" pitchFamily="34" charset="0"/>
              </a:rPr>
              <a:t>do </a:t>
            </a:r>
            <a:r>
              <a:rPr lang="pt-BR" sz="1400" dirty="0" smtClean="0">
                <a:solidFill>
                  <a:schemeClr val="tx1"/>
                </a:solidFill>
                <a:latin typeface="Calibri" panose="020F0502020204030204" pitchFamily="34" charset="0"/>
                <a:cs typeface="Calibri" panose="020F0502020204030204" pitchFamily="34" charset="0"/>
              </a:rPr>
              <a:t>exercício da </a:t>
            </a:r>
            <a:r>
              <a:rPr lang="pt-BR" sz="1400" dirty="0">
                <a:solidFill>
                  <a:schemeClr val="tx1"/>
                </a:solidFill>
                <a:latin typeface="Calibri" panose="020F0502020204030204" pitchFamily="34" charset="0"/>
                <a:cs typeface="Calibri" panose="020F0502020204030204" pitchFamily="34" charset="0"/>
              </a:rPr>
              <a:t>Arquitetura</a:t>
            </a:r>
          </a:p>
          <a:p>
            <a:r>
              <a:rPr lang="pt-BR" sz="1400" dirty="0">
                <a:solidFill>
                  <a:schemeClr val="tx1"/>
                </a:solidFill>
                <a:latin typeface="Calibri" panose="020F0502020204030204" pitchFamily="34" charset="0"/>
                <a:cs typeface="Calibri" panose="020F0502020204030204" pitchFamily="34" charset="0"/>
              </a:rPr>
              <a:t>e Urbanismo</a:t>
            </a:r>
            <a:endParaRPr lang="pt-BR" sz="900" dirty="0">
              <a:solidFill>
                <a:schemeClr val="tx1"/>
              </a:solidFill>
              <a:latin typeface="Calibri" panose="020F0502020204030204" pitchFamily="34" charset="0"/>
              <a:cs typeface="Calibri" panose="020F0502020204030204" pitchFamily="34" charset="0"/>
            </a:endParaRPr>
          </a:p>
        </p:txBody>
      </p:sp>
      <p:sp>
        <p:nvSpPr>
          <p:cNvPr id="23" name="Retângulo 22"/>
          <p:cNvSpPr/>
          <p:nvPr/>
        </p:nvSpPr>
        <p:spPr>
          <a:xfrm>
            <a:off x="2963654" y="4955118"/>
            <a:ext cx="2008815" cy="276999"/>
          </a:xfrm>
          <a:prstGeom prst="rect">
            <a:avLst/>
          </a:prstGeom>
          <a:noFill/>
        </p:spPr>
        <p:txBody>
          <a:bodyPr wrap="square" numCol="1" spcCol="360000">
            <a:spAutoFit/>
          </a:bodyPr>
          <a:lstStyle/>
          <a:p>
            <a:r>
              <a:rPr lang="pt-BR" sz="1200" b="1" dirty="0" smtClean="0">
                <a:solidFill>
                  <a:srgbClr val="00B0F0"/>
                </a:solidFill>
                <a:latin typeface="Calibri" panose="020F0502020204030204" pitchFamily="34" charset="0"/>
                <a:cs typeface="Calibri" panose="020F0502020204030204" pitchFamily="34" charset="0"/>
              </a:rPr>
              <a:t>OBJETIVO ESTRATÉGICO</a:t>
            </a:r>
            <a:endParaRPr lang="pt-BR" sz="1050" b="1" dirty="0">
              <a:solidFill>
                <a:srgbClr val="00B0F0"/>
              </a:solidFill>
              <a:latin typeface="Calibri" panose="020F0502020204030204" pitchFamily="34" charset="0"/>
              <a:cs typeface="Calibri" panose="020F0502020204030204" pitchFamily="34" charset="0"/>
            </a:endParaRPr>
          </a:p>
        </p:txBody>
      </p:sp>
      <p:sp>
        <p:nvSpPr>
          <p:cNvPr id="25" name="Retângulo 24"/>
          <p:cNvSpPr/>
          <p:nvPr/>
        </p:nvSpPr>
        <p:spPr>
          <a:xfrm>
            <a:off x="612309" y="4955118"/>
            <a:ext cx="1806392" cy="276999"/>
          </a:xfrm>
          <a:prstGeom prst="rect">
            <a:avLst/>
          </a:prstGeom>
        </p:spPr>
        <p:txBody>
          <a:bodyPr wrap="none">
            <a:spAutoFit/>
          </a:bodyPr>
          <a:lstStyle/>
          <a:p>
            <a:r>
              <a:rPr lang="pt-BR" sz="1200" b="1" dirty="0">
                <a:solidFill>
                  <a:srgbClr val="92D050"/>
                </a:solidFill>
              </a:rPr>
              <a:t>PRINCIPAIS INICIATIVAS</a:t>
            </a:r>
          </a:p>
        </p:txBody>
      </p:sp>
      <p:sp>
        <p:nvSpPr>
          <p:cNvPr id="26" name="Retângulo de cantos arredondados 25"/>
          <p:cNvSpPr/>
          <p:nvPr/>
        </p:nvSpPr>
        <p:spPr>
          <a:xfrm>
            <a:off x="463813" y="5323398"/>
            <a:ext cx="2103385" cy="1007893"/>
          </a:xfrm>
          <a:prstGeom prst="roundRect">
            <a:avLst/>
          </a:prstGeom>
          <a:solidFill>
            <a:schemeClr val="bg1"/>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b="1" dirty="0" smtClean="0">
                <a:solidFill>
                  <a:schemeClr val="tx1"/>
                </a:solidFill>
              </a:rPr>
              <a:t> </a:t>
            </a:r>
            <a:r>
              <a:rPr lang="pt-BR" sz="1400" dirty="0">
                <a:solidFill>
                  <a:schemeClr val="tx1"/>
                </a:solidFill>
              </a:rPr>
              <a:t>Atividades de Manutenção das atividades da CEPEF.</a:t>
            </a:r>
          </a:p>
        </p:txBody>
      </p:sp>
    </p:spTree>
    <p:extLst>
      <p:ext uri="{BB962C8B-B14F-4D97-AF65-F5344CB8AC3E}">
        <p14:creationId xmlns:p14="http://schemas.microsoft.com/office/powerpoint/2010/main" val="13621921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969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78263" y="6396962"/>
            <a:ext cx="683339" cy="365125"/>
          </a:xfrm>
        </p:spPr>
        <p:txBody>
          <a:bodyPr/>
          <a:lstStyle/>
          <a:p>
            <a:pPr rtl="0"/>
            <a:fld id="{5A4A7955-6230-48B4-BD8B-A7C460F75945}" type="slidenum">
              <a:rPr lang="pt-BR" noProof="0" smtClean="0">
                <a:solidFill>
                  <a:srgbClr val="002060"/>
                </a:solidFill>
              </a:rPr>
              <a:t>63</a:t>
            </a:fld>
            <a:endParaRPr lang="pt-BR" noProof="0" dirty="0">
              <a:solidFill>
                <a:srgbClr val="002060"/>
              </a:solidFill>
            </a:endParaRPr>
          </a:p>
        </p:txBody>
      </p:sp>
      <p:sp>
        <p:nvSpPr>
          <p:cNvPr id="9" name="Retângulo 8"/>
          <p:cNvSpPr/>
          <p:nvPr/>
        </p:nvSpPr>
        <p:spPr>
          <a:xfrm>
            <a:off x="585717" y="1671598"/>
            <a:ext cx="11196850" cy="4832092"/>
          </a:xfrm>
          <a:custGeom>
            <a:avLst/>
            <a:gdLst>
              <a:gd name="connsiteX0" fmla="*/ 0 w 11087671"/>
              <a:gd name="connsiteY0" fmla="*/ 0 h 5262979"/>
              <a:gd name="connsiteX1" fmla="*/ 11087671 w 11087671"/>
              <a:gd name="connsiteY1" fmla="*/ 0 h 5262979"/>
              <a:gd name="connsiteX2" fmla="*/ 11087671 w 11087671"/>
              <a:gd name="connsiteY2" fmla="*/ 5262979 h 5262979"/>
              <a:gd name="connsiteX3" fmla="*/ 0 w 11087671"/>
              <a:gd name="connsiteY3" fmla="*/ 5262979 h 5262979"/>
              <a:gd name="connsiteX4" fmla="*/ 0 w 11087671"/>
              <a:gd name="connsiteY4" fmla="*/ 0 h 5262979"/>
              <a:gd name="connsiteX0" fmla="*/ 0 w 11087671"/>
              <a:gd name="connsiteY0" fmla="*/ 0 h 5262979"/>
              <a:gd name="connsiteX1" fmla="*/ 8163997 w 11087671"/>
              <a:gd name="connsiteY1" fmla="*/ 12031 h 5262979"/>
              <a:gd name="connsiteX2" fmla="*/ 11087671 w 11087671"/>
              <a:gd name="connsiteY2" fmla="*/ 5262979 h 5262979"/>
              <a:gd name="connsiteX3" fmla="*/ 0 w 11087671"/>
              <a:gd name="connsiteY3" fmla="*/ 5262979 h 5262979"/>
              <a:gd name="connsiteX4" fmla="*/ 0 w 11087671"/>
              <a:gd name="connsiteY4" fmla="*/ 0 h 5262979"/>
              <a:gd name="connsiteX0" fmla="*/ 0 w 11087671"/>
              <a:gd name="connsiteY0" fmla="*/ 0 h 5262979"/>
              <a:gd name="connsiteX1" fmla="*/ 8163997 w 11087671"/>
              <a:gd name="connsiteY1" fmla="*/ 12031 h 5262979"/>
              <a:gd name="connsiteX2" fmla="*/ 11087671 w 11087671"/>
              <a:gd name="connsiteY2" fmla="*/ 5262979 h 5262979"/>
              <a:gd name="connsiteX3" fmla="*/ 0 w 11087671"/>
              <a:gd name="connsiteY3" fmla="*/ 5262979 h 5262979"/>
              <a:gd name="connsiteX4" fmla="*/ 0 w 11087671"/>
              <a:gd name="connsiteY4" fmla="*/ 0 h 5262979"/>
              <a:gd name="connsiteX0" fmla="*/ 0 w 11531262"/>
              <a:gd name="connsiteY0" fmla="*/ 0 h 5262979"/>
              <a:gd name="connsiteX1" fmla="*/ 8163997 w 11531262"/>
              <a:gd name="connsiteY1" fmla="*/ 12031 h 5262979"/>
              <a:gd name="connsiteX2" fmla="*/ 8907202 w 11531262"/>
              <a:gd name="connsiteY2" fmla="*/ 2395076 h 5262979"/>
              <a:gd name="connsiteX3" fmla="*/ 11087671 w 11531262"/>
              <a:gd name="connsiteY3" fmla="*/ 5262979 h 5262979"/>
              <a:gd name="connsiteX4" fmla="*/ 0 w 11531262"/>
              <a:gd name="connsiteY4" fmla="*/ 5262979 h 5262979"/>
              <a:gd name="connsiteX5" fmla="*/ 0 w 11531262"/>
              <a:gd name="connsiteY5" fmla="*/ 0 h 5262979"/>
              <a:gd name="connsiteX0" fmla="*/ 0 w 11519384"/>
              <a:gd name="connsiteY0" fmla="*/ 0 h 5262979"/>
              <a:gd name="connsiteX1" fmla="*/ 8163997 w 11519384"/>
              <a:gd name="connsiteY1" fmla="*/ 12031 h 5262979"/>
              <a:gd name="connsiteX2" fmla="*/ 8257496 w 11519384"/>
              <a:gd name="connsiteY2" fmla="*/ 2058191 h 5262979"/>
              <a:gd name="connsiteX3" fmla="*/ 8907202 w 11519384"/>
              <a:gd name="connsiteY3" fmla="*/ 2395076 h 5262979"/>
              <a:gd name="connsiteX4" fmla="*/ 11087671 w 11519384"/>
              <a:gd name="connsiteY4" fmla="*/ 5262979 h 5262979"/>
              <a:gd name="connsiteX5" fmla="*/ 0 w 11519384"/>
              <a:gd name="connsiteY5" fmla="*/ 5262979 h 5262979"/>
              <a:gd name="connsiteX6" fmla="*/ 0 w 11519384"/>
              <a:gd name="connsiteY6" fmla="*/ 0 h 5262979"/>
              <a:gd name="connsiteX0" fmla="*/ 0 w 11932271"/>
              <a:gd name="connsiteY0" fmla="*/ 0 h 5262979"/>
              <a:gd name="connsiteX1" fmla="*/ 8163997 w 11932271"/>
              <a:gd name="connsiteY1" fmla="*/ 12031 h 5262979"/>
              <a:gd name="connsiteX2" fmla="*/ 8257496 w 11932271"/>
              <a:gd name="connsiteY2" fmla="*/ 2058191 h 5262979"/>
              <a:gd name="connsiteX3" fmla="*/ 11205233 w 11932271"/>
              <a:gd name="connsiteY3" fmla="*/ 2515392 h 5262979"/>
              <a:gd name="connsiteX4" fmla="*/ 11087671 w 11932271"/>
              <a:gd name="connsiteY4" fmla="*/ 5262979 h 5262979"/>
              <a:gd name="connsiteX5" fmla="*/ 0 w 11932271"/>
              <a:gd name="connsiteY5" fmla="*/ 5262979 h 5262979"/>
              <a:gd name="connsiteX6" fmla="*/ 0 w 11932271"/>
              <a:gd name="connsiteY6" fmla="*/ 0 h 5262979"/>
              <a:gd name="connsiteX0" fmla="*/ 0 w 11932271"/>
              <a:gd name="connsiteY0" fmla="*/ 0 h 5262979"/>
              <a:gd name="connsiteX1" fmla="*/ 8163997 w 11932271"/>
              <a:gd name="connsiteY1" fmla="*/ 12031 h 5262979"/>
              <a:gd name="connsiteX2" fmla="*/ 7716074 w 11932271"/>
              <a:gd name="connsiteY2" fmla="*/ 1071602 h 5262979"/>
              <a:gd name="connsiteX3" fmla="*/ 8257496 w 11932271"/>
              <a:gd name="connsiteY3" fmla="*/ 2058191 h 5262979"/>
              <a:gd name="connsiteX4" fmla="*/ 11205233 w 11932271"/>
              <a:gd name="connsiteY4" fmla="*/ 2515392 h 5262979"/>
              <a:gd name="connsiteX5" fmla="*/ 11087671 w 11932271"/>
              <a:gd name="connsiteY5" fmla="*/ 5262979 h 5262979"/>
              <a:gd name="connsiteX6" fmla="*/ 0 w 11932271"/>
              <a:gd name="connsiteY6" fmla="*/ 5262979 h 5262979"/>
              <a:gd name="connsiteX7" fmla="*/ 0 w 11932271"/>
              <a:gd name="connsiteY7" fmla="*/ 0 h 5262979"/>
              <a:gd name="connsiteX0" fmla="*/ 0 w 11932271"/>
              <a:gd name="connsiteY0" fmla="*/ 0 h 5262979"/>
              <a:gd name="connsiteX1" fmla="*/ 7442103 w 11932271"/>
              <a:gd name="connsiteY1" fmla="*/ 24063 h 5262979"/>
              <a:gd name="connsiteX2" fmla="*/ 7716074 w 11932271"/>
              <a:gd name="connsiteY2" fmla="*/ 1071602 h 5262979"/>
              <a:gd name="connsiteX3" fmla="*/ 8257496 w 11932271"/>
              <a:gd name="connsiteY3" fmla="*/ 2058191 h 5262979"/>
              <a:gd name="connsiteX4" fmla="*/ 11205233 w 11932271"/>
              <a:gd name="connsiteY4" fmla="*/ 2515392 h 5262979"/>
              <a:gd name="connsiteX5" fmla="*/ 11087671 w 11932271"/>
              <a:gd name="connsiteY5" fmla="*/ 5262979 h 5262979"/>
              <a:gd name="connsiteX6" fmla="*/ 0 w 11932271"/>
              <a:gd name="connsiteY6" fmla="*/ 5262979 h 5262979"/>
              <a:gd name="connsiteX7" fmla="*/ 0 w 11932271"/>
              <a:gd name="connsiteY7" fmla="*/ 0 h 5262979"/>
              <a:gd name="connsiteX0" fmla="*/ 0 w 11932271"/>
              <a:gd name="connsiteY0" fmla="*/ 0 h 5262979"/>
              <a:gd name="connsiteX1" fmla="*/ 7442103 w 11932271"/>
              <a:gd name="connsiteY1" fmla="*/ 24063 h 5262979"/>
              <a:gd name="connsiteX2" fmla="*/ 8077022 w 11932271"/>
              <a:gd name="connsiteY2" fmla="*/ 1071602 h 5262979"/>
              <a:gd name="connsiteX3" fmla="*/ 8257496 w 11932271"/>
              <a:gd name="connsiteY3" fmla="*/ 2058191 h 5262979"/>
              <a:gd name="connsiteX4" fmla="*/ 11205233 w 11932271"/>
              <a:gd name="connsiteY4" fmla="*/ 2515392 h 5262979"/>
              <a:gd name="connsiteX5" fmla="*/ 11087671 w 11932271"/>
              <a:gd name="connsiteY5" fmla="*/ 5262979 h 5262979"/>
              <a:gd name="connsiteX6" fmla="*/ 0 w 11932271"/>
              <a:gd name="connsiteY6" fmla="*/ 5262979 h 5262979"/>
              <a:gd name="connsiteX7" fmla="*/ 0 w 11932271"/>
              <a:gd name="connsiteY7" fmla="*/ 0 h 5262979"/>
              <a:gd name="connsiteX0" fmla="*/ 0 w 11932271"/>
              <a:gd name="connsiteY0" fmla="*/ 0 h 5262979"/>
              <a:gd name="connsiteX1" fmla="*/ 7442103 w 11932271"/>
              <a:gd name="connsiteY1" fmla="*/ 24063 h 5262979"/>
              <a:gd name="connsiteX2" fmla="*/ 8077022 w 11932271"/>
              <a:gd name="connsiteY2" fmla="*/ 1071602 h 5262979"/>
              <a:gd name="connsiteX3" fmla="*/ 8377812 w 11932271"/>
              <a:gd name="connsiteY3" fmla="*/ 2178507 h 5262979"/>
              <a:gd name="connsiteX4" fmla="*/ 11205233 w 11932271"/>
              <a:gd name="connsiteY4" fmla="*/ 2515392 h 5262979"/>
              <a:gd name="connsiteX5" fmla="*/ 11087671 w 11932271"/>
              <a:gd name="connsiteY5" fmla="*/ 5262979 h 5262979"/>
              <a:gd name="connsiteX6" fmla="*/ 0 w 11932271"/>
              <a:gd name="connsiteY6" fmla="*/ 5262979 h 5262979"/>
              <a:gd name="connsiteX7" fmla="*/ 0 w 11932271"/>
              <a:gd name="connsiteY7" fmla="*/ 0 h 5262979"/>
              <a:gd name="connsiteX0" fmla="*/ 0 w 11912333"/>
              <a:gd name="connsiteY0" fmla="*/ 0 h 5262979"/>
              <a:gd name="connsiteX1" fmla="*/ 7442103 w 11912333"/>
              <a:gd name="connsiteY1" fmla="*/ 24063 h 5262979"/>
              <a:gd name="connsiteX2" fmla="*/ 8077022 w 11912333"/>
              <a:gd name="connsiteY2" fmla="*/ 1071602 h 5262979"/>
              <a:gd name="connsiteX3" fmla="*/ 8377812 w 11912333"/>
              <a:gd name="connsiteY3" fmla="*/ 2178507 h 5262979"/>
              <a:gd name="connsiteX4" fmla="*/ 11145075 w 11912333"/>
              <a:gd name="connsiteY4" fmla="*/ 2563519 h 5262979"/>
              <a:gd name="connsiteX5" fmla="*/ 11087671 w 11912333"/>
              <a:gd name="connsiteY5" fmla="*/ 5262979 h 5262979"/>
              <a:gd name="connsiteX6" fmla="*/ 0 w 11912333"/>
              <a:gd name="connsiteY6" fmla="*/ 5262979 h 5262979"/>
              <a:gd name="connsiteX7" fmla="*/ 0 w 11912333"/>
              <a:gd name="connsiteY7" fmla="*/ 0 h 5262979"/>
              <a:gd name="connsiteX0" fmla="*/ 0 w 11938272"/>
              <a:gd name="connsiteY0" fmla="*/ 0 h 5262979"/>
              <a:gd name="connsiteX1" fmla="*/ 7442103 w 11938272"/>
              <a:gd name="connsiteY1" fmla="*/ 24063 h 5262979"/>
              <a:gd name="connsiteX2" fmla="*/ 8077022 w 11938272"/>
              <a:gd name="connsiteY2" fmla="*/ 1071602 h 5262979"/>
              <a:gd name="connsiteX3" fmla="*/ 8377812 w 11938272"/>
              <a:gd name="connsiteY3" fmla="*/ 2178507 h 5262979"/>
              <a:gd name="connsiteX4" fmla="*/ 11145075 w 11938272"/>
              <a:gd name="connsiteY4" fmla="*/ 2563519 h 5262979"/>
              <a:gd name="connsiteX5" fmla="*/ 11036790 w 11938272"/>
              <a:gd name="connsiteY5" fmla="*/ 3622297 h 5262979"/>
              <a:gd name="connsiteX6" fmla="*/ 11087671 w 11938272"/>
              <a:gd name="connsiteY6" fmla="*/ 5262979 h 5262979"/>
              <a:gd name="connsiteX7" fmla="*/ 0 w 11938272"/>
              <a:gd name="connsiteY7" fmla="*/ 5262979 h 5262979"/>
              <a:gd name="connsiteX8" fmla="*/ 0 w 11938272"/>
              <a:gd name="connsiteY8" fmla="*/ 0 h 52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38272" h="5262979">
                <a:moveTo>
                  <a:pt x="0" y="0"/>
                </a:moveTo>
                <a:lnTo>
                  <a:pt x="7442103" y="24063"/>
                </a:lnTo>
                <a:cubicBezTo>
                  <a:pt x="8894552" y="172584"/>
                  <a:pt x="8061439" y="730575"/>
                  <a:pt x="8077022" y="1071602"/>
                </a:cubicBezTo>
                <a:cubicBezTo>
                  <a:pt x="8092605" y="1412629"/>
                  <a:pt x="7962723" y="1907796"/>
                  <a:pt x="8377812" y="2178507"/>
                </a:cubicBezTo>
                <a:cubicBezTo>
                  <a:pt x="8792902" y="2449218"/>
                  <a:pt x="10593628" y="2330908"/>
                  <a:pt x="11145075" y="2563519"/>
                </a:cubicBezTo>
                <a:cubicBezTo>
                  <a:pt x="11696522" y="2796130"/>
                  <a:pt x="11046357" y="3172387"/>
                  <a:pt x="11036790" y="3622297"/>
                </a:cubicBezTo>
                <a:cubicBezTo>
                  <a:pt x="11027223" y="4072207"/>
                  <a:pt x="13035420" y="4981511"/>
                  <a:pt x="11087671" y="5262979"/>
                </a:cubicBezTo>
                <a:lnTo>
                  <a:pt x="0" y="5262979"/>
                </a:lnTo>
                <a:lnTo>
                  <a:pt x="0" y="0"/>
                </a:lnTo>
                <a:close/>
              </a:path>
            </a:pathLst>
          </a:custGeom>
        </p:spPr>
        <p:txBody>
          <a:bodyPr wrap="square" numCol="2" spcCol="360000">
            <a:spAutoFit/>
          </a:bodyPr>
          <a:lstStyle/>
          <a:p>
            <a:pPr algn="just"/>
            <a:r>
              <a:rPr lang="pt-BR" sz="1400" dirty="0" smtClean="0">
                <a:latin typeface="Calibri" panose="020F0502020204030204" pitchFamily="34" charset="0"/>
                <a:cs typeface="Calibri" panose="020F0502020204030204" pitchFamily="34" charset="0"/>
              </a:rPr>
              <a:t>A CEPEF </a:t>
            </a:r>
            <a:r>
              <a:rPr lang="pt-BR" sz="1400" dirty="0">
                <a:latin typeface="Calibri" panose="020F0502020204030204" pitchFamily="34" charset="0"/>
                <a:cs typeface="Calibri" panose="020F0502020204030204" pitchFamily="34" charset="0"/>
              </a:rPr>
              <a:t>realizou </a:t>
            </a:r>
            <a:r>
              <a:rPr lang="pt-BR" sz="1400" dirty="0" smtClean="0">
                <a:latin typeface="Calibri" panose="020F0502020204030204" pitchFamily="34" charset="0"/>
                <a:cs typeface="Calibri" panose="020F0502020204030204" pitchFamily="34" charset="0"/>
              </a:rPr>
              <a:t>11 </a:t>
            </a:r>
            <a:r>
              <a:rPr lang="pt-BR" sz="1400" dirty="0">
                <a:latin typeface="Calibri" panose="020F0502020204030204" pitchFamily="34" charset="0"/>
                <a:cs typeface="Calibri" panose="020F0502020204030204" pitchFamily="34" charset="0"/>
              </a:rPr>
              <a:t>reuniões ordinárias. A comissão analisou </a:t>
            </a:r>
            <a:r>
              <a:rPr lang="pt-BR" sz="1400" dirty="0" smtClean="0">
                <a:latin typeface="Calibri" panose="020F0502020204030204" pitchFamily="34" charset="0"/>
                <a:cs typeface="Calibri" panose="020F0502020204030204" pitchFamily="34" charset="0"/>
              </a:rPr>
              <a:t>29 </a:t>
            </a:r>
            <a:r>
              <a:rPr lang="pt-BR" sz="1400" dirty="0">
                <a:latin typeface="Calibri" panose="020F0502020204030204" pitchFamily="34" charset="0"/>
                <a:cs typeface="Calibri" panose="020F0502020204030204" pitchFamily="34" charset="0"/>
              </a:rPr>
              <a:t>processos e emitiu </a:t>
            </a:r>
            <a:r>
              <a:rPr lang="pt-BR" sz="1400" dirty="0" smtClean="0">
                <a:latin typeface="Calibri" panose="020F0502020204030204" pitchFamily="34" charset="0"/>
                <a:cs typeface="Calibri" panose="020F0502020204030204" pitchFamily="34" charset="0"/>
              </a:rPr>
              <a:t>36 </a:t>
            </a:r>
            <a:r>
              <a:rPr lang="pt-BR" sz="1400" dirty="0">
                <a:latin typeface="Calibri" panose="020F0502020204030204" pitchFamily="34" charset="0"/>
                <a:cs typeface="Calibri" panose="020F0502020204030204" pitchFamily="34" charset="0"/>
              </a:rPr>
              <a:t>deliberações. </a:t>
            </a:r>
          </a:p>
          <a:p>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Os principais assuntos discutidos nas reuniões foram referentes a denúncias referentes ao </a:t>
            </a:r>
            <a:r>
              <a:rPr lang="pt-BR" sz="1400" dirty="0" smtClean="0">
                <a:latin typeface="Calibri" panose="020F0502020204030204" pitchFamily="34" charset="0"/>
                <a:cs typeface="Calibri" panose="020F0502020204030204" pitchFamily="34" charset="0"/>
              </a:rPr>
              <a:t>exercício da </a:t>
            </a:r>
            <a:r>
              <a:rPr lang="pt-BR" sz="1400" dirty="0">
                <a:latin typeface="Calibri" panose="020F0502020204030204" pitchFamily="34" charset="0"/>
                <a:cs typeface="Calibri" panose="020F0502020204030204" pitchFamily="34" charset="0"/>
              </a:rPr>
              <a:t>profissão, interrupções de registro, registro de profissional diplomado no exterior, </a:t>
            </a:r>
            <a:r>
              <a:rPr lang="pt-BR" sz="1400" dirty="0" smtClean="0">
                <a:latin typeface="Calibri" panose="020F0502020204030204" pitchFamily="34" charset="0"/>
                <a:cs typeface="Calibri" panose="020F0502020204030204" pitchFamily="34" charset="0"/>
              </a:rPr>
              <a:t>cancelamento de </a:t>
            </a:r>
            <a:r>
              <a:rPr lang="pt-BR" sz="1400" dirty="0">
                <a:latin typeface="Calibri" panose="020F0502020204030204" pitchFamily="34" charset="0"/>
                <a:cs typeface="Calibri" panose="020F0502020204030204" pitchFamily="34" charset="0"/>
              </a:rPr>
              <a:t>registro em decorrência de falecimento, inclusão de pós-graduação no registro e análises </a:t>
            </a:r>
            <a:r>
              <a:rPr lang="pt-BR" sz="1400" dirty="0" smtClean="0">
                <a:latin typeface="Calibri" panose="020F0502020204030204" pitchFamily="34" charset="0"/>
                <a:cs typeface="Calibri" panose="020F0502020204030204" pitchFamily="34" charset="0"/>
              </a:rPr>
              <a:t>de solicitações </a:t>
            </a:r>
            <a:r>
              <a:rPr lang="pt-BR" sz="1400" dirty="0">
                <a:latin typeface="Calibri" panose="020F0502020204030204" pitchFamily="34" charset="0"/>
                <a:cs typeface="Calibri" panose="020F0502020204030204" pitchFamily="34" charset="0"/>
              </a:rPr>
              <a:t>de registros PF e PJ. Houve ainda a apresentação por parte da Gerência Técnica e </a:t>
            </a:r>
            <a:r>
              <a:rPr lang="pt-BR" sz="1400" dirty="0" smtClean="0">
                <a:latin typeface="Calibri" panose="020F0502020204030204" pitchFamily="34" charset="0"/>
                <a:cs typeface="Calibri" panose="020F0502020204030204" pitchFamily="34" charset="0"/>
              </a:rPr>
              <a:t>de Fiscalização </a:t>
            </a:r>
            <a:r>
              <a:rPr lang="pt-BR" sz="1400" dirty="0">
                <a:latin typeface="Calibri" panose="020F0502020204030204" pitchFamily="34" charset="0"/>
                <a:cs typeface="Calibri" panose="020F0502020204030204" pitchFamily="34" charset="0"/>
              </a:rPr>
              <a:t>e da Divisão de Fiscalização acerca das novidades da Resolução 198 e módulo </a:t>
            </a:r>
            <a:r>
              <a:rPr lang="pt-BR" sz="1400" dirty="0" smtClean="0">
                <a:latin typeface="Calibri" panose="020F0502020204030204" pitchFamily="34" charset="0"/>
                <a:cs typeface="Calibri" panose="020F0502020204030204" pitchFamily="34" charset="0"/>
              </a:rPr>
              <a:t>da fiscalização</a:t>
            </a:r>
            <a:r>
              <a:rPr lang="pt-BR" sz="1400" dirty="0">
                <a:latin typeface="Calibri" panose="020F0502020204030204" pitchFamily="34" charset="0"/>
                <a:cs typeface="Calibri" panose="020F0502020204030204" pitchFamily="34" charset="0"/>
              </a:rPr>
              <a:t>. No mês de novembro a Comissão definiu alguns procedimentos em relação </a:t>
            </a:r>
            <a:r>
              <a:rPr lang="pt-BR" sz="1400" dirty="0" smtClean="0">
                <a:latin typeface="Calibri" panose="020F0502020204030204" pitchFamily="34" charset="0"/>
                <a:cs typeface="Calibri" panose="020F0502020204030204" pitchFamily="34" charset="0"/>
              </a:rPr>
              <a:t>à interrupção</a:t>
            </a:r>
            <a:r>
              <a:rPr lang="pt-BR" sz="1400" dirty="0">
                <a:latin typeface="Calibri" panose="020F0502020204030204" pitchFamily="34" charset="0"/>
                <a:cs typeface="Calibri" panose="020F0502020204030204" pitchFamily="34" charset="0"/>
              </a:rPr>
              <a:t>, baixa e cancelamento de registro de pessoas </a:t>
            </a:r>
            <a:r>
              <a:rPr lang="pt-BR" sz="1400" dirty="0" smtClean="0">
                <a:latin typeface="Calibri" panose="020F0502020204030204" pitchFamily="34" charset="0"/>
                <a:cs typeface="Calibri" panose="020F0502020204030204" pitchFamily="34" charset="0"/>
              </a:rPr>
              <a:t>jurídicas.</a:t>
            </a:r>
          </a:p>
          <a:p>
            <a:pPr algn="just"/>
            <a:endParaRPr lang="pt-BR" sz="1400" dirty="0">
              <a:latin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cs typeface="Calibri" panose="020F0502020204030204" pitchFamily="34" charset="0"/>
              </a:rPr>
              <a:t>EDITAL DE TCC – A CEPEF-CAU/PB lançou </a:t>
            </a:r>
            <a:r>
              <a:rPr lang="pt-BR" sz="1400" dirty="0">
                <a:latin typeface="Calibri" panose="020F0502020204030204" pitchFamily="34" charset="0"/>
                <a:cs typeface="Calibri" panose="020F0502020204030204" pitchFamily="34" charset="0"/>
              </a:rPr>
              <a:t>premiação para melhor TCC do </a:t>
            </a:r>
            <a:r>
              <a:rPr lang="pt-BR" sz="1400" dirty="0" smtClean="0">
                <a:latin typeface="Calibri" panose="020F0502020204030204" pitchFamily="34" charset="0"/>
                <a:cs typeface="Calibri" panose="020F0502020204030204" pitchFamily="34" charset="0"/>
              </a:rPr>
              <a:t>triênio 2021-2023.</a:t>
            </a:r>
          </a:p>
          <a:p>
            <a:pPr algn="just"/>
            <a:r>
              <a:rPr lang="pt-BR" sz="1400" dirty="0" smtClean="0">
                <a:latin typeface="Calibri" panose="020F0502020204030204" pitchFamily="34" charset="0"/>
                <a:cs typeface="Calibri" panose="020F0502020204030204" pitchFamily="34" charset="0"/>
              </a:rPr>
              <a:t>O </a:t>
            </a:r>
            <a:r>
              <a:rPr lang="pt-BR" sz="1400" dirty="0">
                <a:latin typeface="Calibri" panose="020F0502020204030204" pitchFamily="34" charset="0"/>
                <a:cs typeface="Calibri" panose="020F0502020204030204" pitchFamily="34" charset="0"/>
              </a:rPr>
              <a:t>CAU/PB, por meio da Comissão de Exercício Profissional, Ensino e Formação (CEPEF), lançou </a:t>
            </a:r>
            <a:r>
              <a:rPr lang="pt-BR" sz="1400" dirty="0" smtClean="0">
                <a:latin typeface="Calibri" panose="020F0502020204030204" pitchFamily="34" charset="0"/>
                <a:cs typeface="Calibri" panose="020F0502020204030204" pitchFamily="34" charset="0"/>
              </a:rPr>
              <a:t>em 2023 o </a:t>
            </a:r>
            <a:r>
              <a:rPr lang="pt-BR" sz="1400" dirty="0">
                <a:latin typeface="Calibri" panose="020F0502020204030204" pitchFamily="34" charset="0"/>
                <a:cs typeface="Calibri" panose="020F0502020204030204" pitchFamily="34" charset="0"/>
              </a:rPr>
              <a:t>1º Prêmio CAU/PB de Excelência de Trabalho de Conclusão de Curso de Graduação em Arquitetura </a:t>
            </a:r>
            <a:r>
              <a:rPr lang="pt-BR" sz="1400" dirty="0" smtClean="0">
                <a:latin typeface="Calibri" panose="020F0502020204030204" pitchFamily="34" charset="0"/>
                <a:cs typeface="Calibri" panose="020F0502020204030204" pitchFamily="34" charset="0"/>
              </a:rPr>
              <a:t>e Urbanismo. </a:t>
            </a:r>
          </a:p>
          <a:p>
            <a:pPr algn="just"/>
            <a:r>
              <a:rPr lang="pt-BR" sz="1400" dirty="0" smtClean="0">
                <a:latin typeface="Calibri" panose="020F0502020204030204" pitchFamily="34" charset="0"/>
                <a:cs typeface="Calibri" panose="020F0502020204030204" pitchFamily="34" charset="0"/>
              </a:rPr>
              <a:t>O </a:t>
            </a:r>
            <a:r>
              <a:rPr lang="pt-BR" sz="1400" dirty="0">
                <a:latin typeface="Calibri" panose="020F0502020204030204" pitchFamily="34" charset="0"/>
                <a:cs typeface="Calibri" panose="020F0502020204030204" pitchFamily="34" charset="0"/>
              </a:rPr>
              <a:t>concurso </a:t>
            </a:r>
            <a:r>
              <a:rPr lang="pt-BR" sz="1400" dirty="0" smtClean="0">
                <a:latin typeface="Calibri" panose="020F0502020204030204" pitchFamily="34" charset="0"/>
                <a:cs typeface="Calibri" panose="020F0502020204030204" pitchFamily="34" charset="0"/>
              </a:rPr>
              <a:t>foi </a:t>
            </a:r>
            <a:r>
              <a:rPr lang="pt-BR" sz="1400" dirty="0">
                <a:latin typeface="Calibri" panose="020F0502020204030204" pitchFamily="34" charset="0"/>
                <a:cs typeface="Calibri" panose="020F0502020204030204" pitchFamily="34" charset="0"/>
              </a:rPr>
              <a:t>realizado em uma única etapa, com abrangência estadual. Serão selecionados e premiados Trabalhos de Conclusão de Curso (TCC), elaborados ao longo do último triênio (2021 a 2023).</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As inscrições </a:t>
            </a:r>
            <a:r>
              <a:rPr lang="pt-BR" sz="1400" dirty="0" smtClean="0">
                <a:latin typeface="Calibri" panose="020F0502020204030204" pitchFamily="34" charset="0"/>
                <a:cs typeface="Calibri" panose="020F0502020204030204" pitchFamily="34" charset="0"/>
              </a:rPr>
              <a:t>foram </a:t>
            </a:r>
            <a:r>
              <a:rPr lang="pt-BR" sz="1400" dirty="0">
                <a:latin typeface="Calibri" panose="020F0502020204030204" pitchFamily="34" charset="0"/>
                <a:cs typeface="Calibri" panose="020F0502020204030204" pitchFamily="34" charset="0"/>
              </a:rPr>
              <a:t>gratuitas e </a:t>
            </a:r>
            <a:r>
              <a:rPr lang="pt-BR" sz="1400" dirty="0" smtClean="0">
                <a:latin typeface="Calibri" panose="020F0502020204030204" pitchFamily="34" charset="0"/>
                <a:cs typeface="Calibri" panose="020F0502020204030204" pitchFamily="34" charset="0"/>
              </a:rPr>
              <a:t>aconteceram </a:t>
            </a:r>
            <a:r>
              <a:rPr lang="pt-BR" sz="1400" dirty="0">
                <a:latin typeface="Calibri" panose="020F0502020204030204" pitchFamily="34" charset="0"/>
                <a:cs typeface="Calibri" panose="020F0502020204030204" pitchFamily="34" charset="0"/>
              </a:rPr>
              <a:t>de 30/10/23 a 17/11/2023. Os trabalhos </a:t>
            </a:r>
            <a:r>
              <a:rPr lang="pt-BR" sz="1400" dirty="0" smtClean="0">
                <a:latin typeface="Calibri" panose="020F0502020204030204" pitchFamily="34" charset="0"/>
                <a:cs typeface="Calibri" panose="020F0502020204030204" pitchFamily="34" charset="0"/>
              </a:rPr>
              <a:t>puderam ser </a:t>
            </a:r>
            <a:r>
              <a:rPr lang="pt-BR" sz="1400" dirty="0">
                <a:latin typeface="Calibri" panose="020F0502020204030204" pitchFamily="34" charset="0"/>
                <a:cs typeface="Calibri" panose="020F0502020204030204" pitchFamily="34" charset="0"/>
              </a:rPr>
              <a:t>inscritos nas seguintes categorias: Arquitetura; Urbanismo e Paisagismo; Patrimônio Cultural e Teoria da Arquitetura e Urbanismo e Habitação de Interesse Social</a:t>
            </a:r>
            <a:r>
              <a:rPr lang="pt-BR" sz="1400" dirty="0" smtClean="0">
                <a:latin typeface="Calibri" panose="020F0502020204030204" pitchFamily="34" charset="0"/>
                <a:cs typeface="Calibri" panose="020F0502020204030204" pitchFamily="34" charset="0"/>
              </a:rPr>
              <a:t>.</a:t>
            </a:r>
          </a:p>
          <a:p>
            <a:pPr algn="just"/>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Os trabalhos vencedores </a:t>
            </a:r>
            <a:r>
              <a:rPr lang="pt-BR" sz="1400" dirty="0" smtClean="0">
                <a:latin typeface="Calibri" panose="020F0502020204030204" pitchFamily="34" charset="0"/>
                <a:cs typeface="Calibri" panose="020F0502020204030204" pitchFamily="34" charset="0"/>
              </a:rPr>
              <a:t>receberam </a:t>
            </a:r>
            <a:r>
              <a:rPr lang="pt-BR" sz="1400" dirty="0">
                <a:latin typeface="Calibri" panose="020F0502020204030204" pitchFamily="34" charset="0"/>
                <a:cs typeface="Calibri" panose="020F0502020204030204" pitchFamily="34" charset="0"/>
              </a:rPr>
              <a:t>prêmios nos seguintes valores:</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a) Primeiro Lugar: Prêmio de R$ 2.000,00 (dois mil reais);</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b) Segundo Lugar: Prêmio de R$ 1.300,00 (mil e trezentos reais);</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c) Terceiro Lugar: Prêmio de R$ 1.000,00 (um mil reais</a:t>
            </a:r>
            <a:r>
              <a:rPr lang="pt-BR" sz="1400" dirty="0" smtClean="0">
                <a:latin typeface="Calibri" panose="020F0502020204030204" pitchFamily="34" charset="0"/>
                <a:cs typeface="Calibri" panose="020F0502020204030204" pitchFamily="34" charset="0"/>
              </a:rPr>
              <a:t>).</a:t>
            </a: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p:txBody>
      </p:sp>
      <p:sp>
        <p:nvSpPr>
          <p:cNvPr id="13" name="Rectangle 2"/>
          <p:cNvSpPr>
            <a:spLocks noChangeArrowheads="1"/>
          </p:cNvSpPr>
          <p:nvPr/>
        </p:nvSpPr>
        <p:spPr bwMode="auto">
          <a:xfrm>
            <a:off x="4406521" y="33457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4" name="Rectangle 2"/>
          <p:cNvSpPr>
            <a:spLocks noChangeArrowheads="1"/>
          </p:cNvSpPr>
          <p:nvPr/>
        </p:nvSpPr>
        <p:spPr bwMode="auto">
          <a:xfrm>
            <a:off x="5202640" y="29814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5" name="Rectangle 2"/>
          <p:cNvSpPr>
            <a:spLocks noChangeArrowheads="1"/>
          </p:cNvSpPr>
          <p:nvPr/>
        </p:nvSpPr>
        <p:spPr bwMode="auto">
          <a:xfrm>
            <a:off x="4078288" y="21605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smtClean="0">
                <a:ln>
                  <a:noFill/>
                </a:ln>
                <a:solidFill>
                  <a:schemeClr val="tx1"/>
                </a:solidFill>
                <a:effectLst/>
                <a:latin typeface="Arial" panose="020B0604020202020204" pitchFamily="34" charset="0"/>
              </a:rPr>
              <a:t/>
            </a:r>
            <a:br>
              <a:rPr kumimoji="0" lang="pt-BR" altLang="pt-BR" sz="1800" b="0" i="0" u="none" strike="noStrike" cap="none" normalizeH="0" baseline="0" dirty="0" smtClean="0">
                <a:ln>
                  <a:noFill/>
                </a:ln>
                <a:solidFill>
                  <a:schemeClr val="tx1"/>
                </a:solidFill>
                <a:effectLst/>
                <a:latin typeface="Arial" panose="020B0604020202020204" pitchFamily="34" charset="0"/>
              </a:rPr>
            </a:br>
            <a:endParaRPr kumimoji="0" lang="pt-BR" altLang="pt-B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797806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969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78263" y="6396962"/>
            <a:ext cx="683339" cy="365125"/>
          </a:xfrm>
        </p:spPr>
        <p:txBody>
          <a:bodyPr/>
          <a:lstStyle/>
          <a:p>
            <a:pPr rtl="0"/>
            <a:fld id="{5A4A7955-6230-48B4-BD8B-A7C460F75945}" type="slidenum">
              <a:rPr lang="pt-BR" noProof="0" smtClean="0">
                <a:solidFill>
                  <a:srgbClr val="002060"/>
                </a:solidFill>
              </a:rPr>
              <a:t>64</a:t>
            </a:fld>
            <a:endParaRPr lang="pt-BR" noProof="0" dirty="0">
              <a:solidFill>
                <a:srgbClr val="002060"/>
              </a:solidFill>
            </a:endParaRPr>
          </a:p>
        </p:txBody>
      </p:sp>
      <p:sp>
        <p:nvSpPr>
          <p:cNvPr id="13" name="Rectangle 2"/>
          <p:cNvSpPr>
            <a:spLocks noChangeArrowheads="1"/>
          </p:cNvSpPr>
          <p:nvPr/>
        </p:nvSpPr>
        <p:spPr bwMode="auto">
          <a:xfrm>
            <a:off x="4406521" y="33457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4" name="Rectangle 2"/>
          <p:cNvSpPr>
            <a:spLocks noChangeArrowheads="1"/>
          </p:cNvSpPr>
          <p:nvPr/>
        </p:nvSpPr>
        <p:spPr bwMode="auto">
          <a:xfrm>
            <a:off x="5202640" y="29814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5" name="Rectangle 2"/>
          <p:cNvSpPr>
            <a:spLocks noChangeArrowheads="1"/>
          </p:cNvSpPr>
          <p:nvPr/>
        </p:nvSpPr>
        <p:spPr bwMode="auto">
          <a:xfrm>
            <a:off x="4078288" y="21605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smtClean="0">
                <a:ln>
                  <a:noFill/>
                </a:ln>
                <a:solidFill>
                  <a:schemeClr val="tx1"/>
                </a:solidFill>
                <a:effectLst/>
                <a:latin typeface="Arial" panose="020B0604020202020204" pitchFamily="34" charset="0"/>
              </a:rPr>
              <a:t/>
            </a:r>
            <a:br>
              <a:rPr kumimoji="0" lang="pt-BR" altLang="pt-BR" sz="1800" b="0" i="0" u="none" strike="noStrike" cap="none" normalizeH="0" baseline="0" dirty="0" smtClean="0">
                <a:ln>
                  <a:noFill/>
                </a:ln>
                <a:solidFill>
                  <a:schemeClr val="tx1"/>
                </a:solidFill>
                <a:effectLst/>
                <a:latin typeface="Arial" panose="020B0604020202020204" pitchFamily="34" charset="0"/>
              </a:rPr>
            </a:br>
            <a:endParaRPr kumimoji="0" lang="pt-BR" altLang="pt-BR" sz="1800" b="0" i="0" u="none" strike="noStrike" cap="none" normalizeH="0" baseline="0" dirty="0" smtClean="0">
              <a:ln>
                <a:noFill/>
              </a:ln>
              <a:solidFill>
                <a:schemeClr val="tx1"/>
              </a:solidFill>
              <a:effectLst/>
              <a:latin typeface="Arial" panose="020B0604020202020204" pitchFamily="34" charset="0"/>
            </a:endParaRPr>
          </a:p>
        </p:txBody>
      </p:sp>
      <p:pic>
        <p:nvPicPr>
          <p:cNvPr id="8" name="Imagem 7"/>
          <p:cNvPicPr>
            <a:picLocks noChangeAspect="1"/>
          </p:cNvPicPr>
          <p:nvPr/>
        </p:nvPicPr>
        <p:blipFill rotWithShape="1">
          <a:blip r:embed="rId3"/>
          <a:srcRect l="17500" t="32213" r="55417" b="10537"/>
          <a:stretch/>
        </p:blipFill>
        <p:spPr>
          <a:xfrm>
            <a:off x="677334" y="1353773"/>
            <a:ext cx="3302000" cy="3924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Imagem 10"/>
          <p:cNvPicPr>
            <a:picLocks noChangeAspect="1"/>
          </p:cNvPicPr>
          <p:nvPr/>
        </p:nvPicPr>
        <p:blipFill rotWithShape="1">
          <a:blip r:embed="rId4"/>
          <a:srcRect l="12083" t="32954" r="49688" b="11092"/>
          <a:stretch/>
        </p:blipFill>
        <p:spPr>
          <a:xfrm>
            <a:off x="7461157" y="1353773"/>
            <a:ext cx="4058150" cy="33394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Retângulo 15"/>
          <p:cNvSpPr/>
          <p:nvPr/>
        </p:nvSpPr>
        <p:spPr>
          <a:xfrm>
            <a:off x="4242594" y="4776272"/>
            <a:ext cx="7276712" cy="2031325"/>
          </a:xfrm>
          <a:prstGeom prst="rect">
            <a:avLst/>
          </a:prstGeom>
        </p:spPr>
        <p:txBody>
          <a:bodyPr wrap="square" numCol="1" spcCol="360000">
            <a:spAutoFit/>
          </a:bodyPr>
          <a:lstStyle/>
          <a:p>
            <a:pPr algn="just"/>
            <a:r>
              <a:rPr lang="pt-BR" sz="1400" dirty="0" smtClean="0">
                <a:latin typeface="Calibri" panose="020F0502020204030204" pitchFamily="34" charset="0"/>
                <a:cs typeface="Calibri" panose="020F0502020204030204" pitchFamily="34" charset="0"/>
              </a:rPr>
              <a:t>mo </a:t>
            </a:r>
            <a:r>
              <a:rPr lang="pt-BR" sz="1400" dirty="0">
                <a:latin typeface="Calibri" panose="020F0502020204030204" pitchFamily="34" charset="0"/>
                <a:cs typeface="Calibri" panose="020F0502020204030204" pitchFamily="34" charset="0"/>
              </a:rPr>
              <a:t>e oitavo períodos do curso de Arquitetura e Urbanismo de uma universidade </a:t>
            </a:r>
            <a:r>
              <a:rPr lang="pt-BR" sz="1400" dirty="0" smtClean="0">
                <a:latin typeface="Calibri" panose="020F0502020204030204" pitchFamily="34" charset="0"/>
                <a:cs typeface="Calibri" panose="020F0502020204030204" pitchFamily="34" charset="0"/>
              </a:rPr>
              <a:t>de </a:t>
            </a:r>
            <a:r>
              <a:rPr lang="pt-BR" sz="1400" dirty="0">
                <a:latin typeface="Calibri" panose="020F0502020204030204" pitchFamily="34" charset="0"/>
                <a:cs typeface="Calibri" panose="020F0502020204030204" pitchFamily="34" charset="0"/>
              </a:rPr>
              <a:t>João </a:t>
            </a:r>
            <a:r>
              <a:rPr lang="pt-BR" sz="1400" dirty="0" smtClean="0">
                <a:latin typeface="Calibri" panose="020F0502020204030204" pitchFamily="34" charset="0"/>
                <a:cs typeface="Calibri" panose="020F0502020204030204" pitchFamily="34" charset="0"/>
              </a:rPr>
              <a:t>Pessoa. Na </a:t>
            </a:r>
            <a:r>
              <a:rPr lang="pt-BR" sz="1400" dirty="0">
                <a:latin typeface="Calibri" panose="020F0502020204030204" pitchFamily="34" charset="0"/>
                <a:cs typeface="Calibri" panose="020F0502020204030204" pitchFamily="34" charset="0"/>
              </a:rPr>
              <a:t>conversa a equipe explicou qual o papel do CAU e abordou temas como ética na profissão, responsabilidades e atribuições dos arquitetos e urbanistas e como devem ser realizadas as postagens dos projetos nas redes sociais. Também foram esclarecidas dúvidas dos estudantes sobre o Registro de Responsabilidade Técnica (RRT) e elaboração de contrato</a:t>
            </a:r>
            <a:r>
              <a:rPr lang="pt-BR" sz="1400" dirty="0" smtClean="0">
                <a:latin typeface="Calibri" panose="020F0502020204030204" pitchFamily="34" charset="0"/>
                <a:cs typeface="Calibri" panose="020F0502020204030204" pitchFamily="34" charset="0"/>
              </a:rPr>
              <a:t>. Após </a:t>
            </a:r>
            <a:r>
              <a:rPr lang="pt-BR" sz="1400" dirty="0">
                <a:latin typeface="Calibri" panose="020F0502020204030204" pitchFamily="34" charset="0"/>
                <a:cs typeface="Calibri" panose="020F0502020204030204" pitchFamily="34" charset="0"/>
              </a:rPr>
              <a:t>a conversa, foi entregue aos estudantes um gibi da Turma da Mônica, elaborado pelo CAU/PR, que aborda temas como o desenvolvimento das cidades, a importância da natureza e o papel dos arquitetos e urbanistas. O gibi faz parte do projeto CAU Educa que incentiva a educação de qualidade e o desenvolvimento de cidades mais sustentáveis, sempre valorizando a cultura de paz.</a:t>
            </a:r>
          </a:p>
        </p:txBody>
      </p:sp>
      <p:sp>
        <p:nvSpPr>
          <p:cNvPr id="17" name="Retângulo 16"/>
          <p:cNvSpPr/>
          <p:nvPr/>
        </p:nvSpPr>
        <p:spPr>
          <a:xfrm>
            <a:off x="617468" y="5511800"/>
            <a:ext cx="3043007" cy="954107"/>
          </a:xfrm>
          <a:prstGeom prst="rect">
            <a:avLst/>
          </a:prstGeom>
        </p:spPr>
        <p:txBody>
          <a:bodyPr wrap="square">
            <a:spAutoFit/>
          </a:bodyPr>
          <a:lstStyle/>
          <a:p>
            <a:pPr algn="just"/>
            <a:r>
              <a:rPr lang="pt-BR" sz="1400" b="1" dirty="0" smtClean="0">
                <a:latin typeface="Calibri" panose="020F0502020204030204" pitchFamily="34" charset="0"/>
                <a:cs typeface="Calibri" panose="020F0502020204030204" pitchFamily="34" charset="0"/>
              </a:rPr>
              <a:t>PRÊMIO TCC: </a:t>
            </a:r>
            <a:r>
              <a:rPr lang="pt-BR" sz="1400" dirty="0" smtClean="0">
                <a:latin typeface="Calibri" panose="020F0502020204030204" pitchFamily="34" charset="0"/>
                <a:cs typeface="Calibri" panose="020F0502020204030204" pitchFamily="34" charset="0"/>
              </a:rPr>
              <a:t>Foram </a:t>
            </a:r>
            <a:r>
              <a:rPr lang="pt-BR" sz="1400" dirty="0">
                <a:latin typeface="Calibri" panose="020F0502020204030204" pitchFamily="34" charset="0"/>
                <a:cs typeface="Calibri" panose="020F0502020204030204" pitchFamily="34" charset="0"/>
              </a:rPr>
              <a:t>premiados quatro trabalhos na categoria ARQUITETURA, sendo 1º, 2º e 3º lugares e uma menção honrosa. Na </a:t>
            </a:r>
            <a:r>
              <a:rPr lang="pt-BR" sz="1400" dirty="0" smtClean="0">
                <a:latin typeface="Calibri" panose="020F0502020204030204" pitchFamily="34" charset="0"/>
                <a:cs typeface="Calibri" panose="020F0502020204030204" pitchFamily="34" charset="0"/>
              </a:rPr>
              <a:t>categoria URBA-</a:t>
            </a:r>
            <a:endParaRPr lang="pt-BR" sz="1400" dirty="0">
              <a:latin typeface="Calibri" panose="020F0502020204030204" pitchFamily="34" charset="0"/>
              <a:cs typeface="Calibri" panose="020F0502020204030204" pitchFamily="34" charset="0"/>
            </a:endParaRPr>
          </a:p>
        </p:txBody>
      </p:sp>
      <p:sp>
        <p:nvSpPr>
          <p:cNvPr id="18" name="Retângulo 17"/>
          <p:cNvSpPr/>
          <p:nvPr/>
        </p:nvSpPr>
        <p:spPr>
          <a:xfrm>
            <a:off x="4226641" y="1353773"/>
            <a:ext cx="3043007" cy="3539430"/>
          </a:xfrm>
          <a:prstGeom prst="rect">
            <a:avLst/>
          </a:prstGeom>
        </p:spPr>
        <p:txBody>
          <a:bodyPr wrap="square">
            <a:spAutoFit/>
          </a:bodyPr>
          <a:lstStyle/>
          <a:p>
            <a:pPr algn="just"/>
            <a:r>
              <a:rPr lang="pt-BR" sz="1400" dirty="0" smtClean="0">
                <a:latin typeface="Calibri" panose="020F0502020204030204" pitchFamily="34" charset="0"/>
                <a:cs typeface="Calibri" panose="020F0502020204030204" pitchFamily="34" charset="0"/>
              </a:rPr>
              <a:t>NISMO </a:t>
            </a:r>
            <a:r>
              <a:rPr lang="pt-BR" sz="1400" dirty="0">
                <a:latin typeface="Calibri" panose="020F0502020204030204" pitchFamily="34" charset="0"/>
                <a:cs typeface="Calibri" panose="020F0502020204030204" pitchFamily="34" charset="0"/>
              </a:rPr>
              <a:t>foram premiados cinco trabalhos, sendo 1º, 2º e 3º lugares e duas menções honrosas. Em PATRIMÔNIO CULTURAL E TEORIA DA ARQUITETURA E URBANISMO, foram premiados quatro trabalhos sendo 1º, 2º e 3º e uma menção honrosa e na categoria HABITAÇÃO DE INTERESSE SOCIAL apenas um trabalho foi premiado como menção honrosa</a:t>
            </a:r>
            <a:r>
              <a:rPr lang="pt-BR" sz="1400" dirty="0" smtClean="0">
                <a:latin typeface="Calibri" panose="020F0502020204030204" pitchFamily="34" charset="0"/>
                <a:cs typeface="Calibri" panose="020F0502020204030204" pitchFamily="34" charset="0"/>
              </a:rPr>
              <a:t>.</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Ação: </a:t>
            </a:r>
            <a:r>
              <a:rPr lang="pt-BR" sz="1400" dirty="0">
                <a:latin typeface="Calibri" panose="020F0502020204030204" pitchFamily="34" charset="0"/>
                <a:cs typeface="Calibri" panose="020F0502020204030204" pitchFamily="34" charset="0"/>
              </a:rPr>
              <a:t>Em novembro o presidente do CAU/PB, juntamente com o gerente técnico e de fiscalização e o assessor jurídico do Conselho, participaram de uma conversa com estudantes </a:t>
            </a:r>
            <a:r>
              <a:rPr lang="pt-BR" sz="1400" dirty="0" smtClean="0">
                <a:latin typeface="Calibri" panose="020F0502020204030204" pitchFamily="34" charset="0"/>
                <a:cs typeface="Calibri" panose="020F0502020204030204" pitchFamily="34" charset="0"/>
              </a:rPr>
              <a:t>do séti-</a:t>
            </a:r>
            <a:endParaRPr lang="pt-BR"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18054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thumbs.dreamstime.com/z/cabo-branco-lighthouse-joao-pessoa-brazil-cabo-branco-lighthouse-joao-pessoa-brazil-vector-art-203721138.jpg"/>
          <p:cNvPicPr>
            <a:picLocks noChangeAspect="1" noChangeArrowheads="1"/>
          </p:cNvPicPr>
          <p:nvPr/>
        </p:nvPicPr>
        <p:blipFill rotWithShape="1">
          <a:blip r:embed="rId3">
            <a:extLst>
              <a:ext uri="{28A0092B-C50C-407E-A947-70E740481C1C}">
                <a14:useLocalDpi xmlns:a14="http://schemas.microsoft.com/office/drawing/2010/main" val="0"/>
              </a:ext>
            </a:extLst>
          </a:blip>
          <a:srcRect l="48716" b="54637"/>
          <a:stretch/>
        </p:blipFill>
        <p:spPr bwMode="auto">
          <a:xfrm>
            <a:off x="1704800" y="912841"/>
            <a:ext cx="8782401" cy="56175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334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762363" y="6333462"/>
            <a:ext cx="683339" cy="365125"/>
          </a:xfrm>
        </p:spPr>
        <p:txBody>
          <a:bodyPr/>
          <a:lstStyle/>
          <a:p>
            <a:pPr rtl="0"/>
            <a:fld id="{5A4A7955-6230-48B4-BD8B-A7C460F75945}" type="slidenum">
              <a:rPr lang="pt-BR" noProof="0" smtClean="0">
                <a:solidFill>
                  <a:srgbClr val="002060"/>
                </a:solidFill>
              </a:rPr>
              <a:t>65</a:t>
            </a:fld>
            <a:endParaRPr lang="pt-BR" noProof="0" dirty="0">
              <a:solidFill>
                <a:srgbClr val="002060"/>
              </a:solidFill>
            </a:endParaRPr>
          </a:p>
        </p:txBody>
      </p:sp>
      <p:sp>
        <p:nvSpPr>
          <p:cNvPr id="18" name="Retângulo 17"/>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ÉTICA NA PROFISSÃO</a:t>
            </a:r>
            <a:endParaRPr lang="pt-BR" b="1" dirty="0">
              <a:solidFill>
                <a:srgbClr val="C00000"/>
              </a:solidFill>
              <a:latin typeface="Calibri" panose="020F0502020204030204" pitchFamily="34" charset="0"/>
              <a:cs typeface="Calibri" panose="020F0502020204030204" pitchFamily="34" charset="0"/>
            </a:endParaRPr>
          </a:p>
        </p:txBody>
      </p:sp>
      <p:sp>
        <p:nvSpPr>
          <p:cNvPr id="19" name="Retângulo 18"/>
          <p:cNvSpPr/>
          <p:nvPr/>
        </p:nvSpPr>
        <p:spPr>
          <a:xfrm>
            <a:off x="3336877" y="6094487"/>
            <a:ext cx="4360489" cy="246221"/>
          </a:xfrm>
          <a:prstGeom prst="rect">
            <a:avLst/>
          </a:prstGeom>
        </p:spPr>
        <p:txBody>
          <a:bodyPr wrap="none">
            <a:spAutoFit/>
          </a:bodyPr>
          <a:lstStyle/>
          <a:p>
            <a:r>
              <a:rPr lang="pt-BR" sz="1000" dirty="0"/>
              <a:t>Ilustração do Farol do Cabo Branco: © Leandroperinpissolato | Dreamstime.com</a:t>
            </a:r>
          </a:p>
        </p:txBody>
      </p:sp>
      <p:grpSp>
        <p:nvGrpSpPr>
          <p:cNvPr id="21" name="Grupo 20"/>
          <p:cNvGrpSpPr/>
          <p:nvPr/>
        </p:nvGrpSpPr>
        <p:grpSpPr>
          <a:xfrm>
            <a:off x="4769077" y="151439"/>
            <a:ext cx="2298999" cy="1327156"/>
            <a:chOff x="4769077" y="151439"/>
            <a:chExt cx="2298999" cy="1327156"/>
          </a:xfrm>
        </p:grpSpPr>
        <p:sp>
          <p:nvSpPr>
            <p:cNvPr id="22" name="Retângulo de cantos arredondados 21"/>
            <p:cNvSpPr/>
            <p:nvPr/>
          </p:nvSpPr>
          <p:spPr>
            <a:xfrm>
              <a:off x="4769077" y="507832"/>
              <a:ext cx="2298999" cy="970763"/>
            </a:xfrm>
            <a:prstGeom prst="roundRect">
              <a:avLst/>
            </a:prstGeom>
            <a:solidFill>
              <a:schemeClr val="bg1"/>
            </a:solidFill>
            <a:ln w="28575">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Promover o exercício ético</a:t>
              </a:r>
            </a:p>
            <a:p>
              <a:r>
                <a:rPr lang="pt-BR" sz="1400" dirty="0">
                  <a:solidFill>
                    <a:schemeClr val="tx1"/>
                  </a:solidFill>
                  <a:latin typeface="Calibri" panose="020F0502020204030204" pitchFamily="34" charset="0"/>
                  <a:cs typeface="Calibri" panose="020F0502020204030204" pitchFamily="34" charset="0"/>
                </a:rPr>
                <a:t>e qualificado da profissão</a:t>
              </a:r>
              <a:endParaRPr lang="pt-BR" sz="900" dirty="0">
                <a:solidFill>
                  <a:schemeClr val="tx1"/>
                </a:solidFill>
                <a:latin typeface="Calibri" panose="020F0502020204030204" pitchFamily="34" charset="0"/>
                <a:cs typeface="Calibri" panose="020F0502020204030204" pitchFamily="34" charset="0"/>
              </a:endParaRPr>
            </a:p>
          </p:txBody>
        </p:sp>
        <p:sp>
          <p:nvSpPr>
            <p:cNvPr id="23" name="Retângulo 22"/>
            <p:cNvSpPr/>
            <p:nvPr/>
          </p:nvSpPr>
          <p:spPr>
            <a:xfrm>
              <a:off x="4914169" y="151439"/>
              <a:ext cx="2008815" cy="307777"/>
            </a:xfrm>
            <a:prstGeom prst="rect">
              <a:avLst/>
            </a:prstGeom>
            <a:solidFill>
              <a:schemeClr val="bg1"/>
            </a:solidFill>
          </p:spPr>
          <p:txBody>
            <a:bodyPr wrap="square" numCol="1" spcCol="360000">
              <a:spAutoFit/>
            </a:bodyPr>
            <a:lstStyle/>
            <a:p>
              <a:r>
                <a:rPr lang="pt-BR" sz="1400" b="1" dirty="0">
                  <a:solidFill>
                    <a:srgbClr val="FFC000"/>
                  </a:solidFill>
                  <a:latin typeface="Calibri" panose="020F0502020204030204" pitchFamily="34" charset="0"/>
                  <a:cs typeface="Calibri" panose="020F0502020204030204" pitchFamily="34" charset="0"/>
                </a:rPr>
                <a:t>OBJETIVO ESTRATÉGICO</a:t>
              </a:r>
              <a:endParaRPr lang="pt-BR" sz="1100" b="1" dirty="0">
                <a:solidFill>
                  <a:srgbClr val="FFC000"/>
                </a:solidFill>
                <a:latin typeface="Calibri" panose="020F0502020204030204" pitchFamily="34" charset="0"/>
                <a:cs typeface="Calibri" panose="020F0502020204030204" pitchFamily="34" charset="0"/>
              </a:endParaRPr>
            </a:p>
          </p:txBody>
        </p:sp>
      </p:grpSp>
      <p:sp>
        <p:nvSpPr>
          <p:cNvPr id="27" name="Retângulo 26"/>
          <p:cNvSpPr/>
          <p:nvPr/>
        </p:nvSpPr>
        <p:spPr>
          <a:xfrm rot="16200000">
            <a:off x="5383467" y="2599862"/>
            <a:ext cx="1082030" cy="307777"/>
          </a:xfrm>
          <a:prstGeom prst="rect">
            <a:avLst/>
          </a:prstGeom>
          <a:solidFill>
            <a:srgbClr val="0989B1"/>
          </a:solidFill>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INICIATIVA</a:t>
            </a:r>
            <a:endParaRPr lang="pt-BR" sz="1200" b="1" dirty="0">
              <a:solidFill>
                <a:schemeClr val="bg1"/>
              </a:solidFill>
              <a:latin typeface="Calibri" panose="020F0502020204030204" pitchFamily="34" charset="0"/>
              <a:cs typeface="Calibri" panose="020F0502020204030204" pitchFamily="34" charset="0"/>
            </a:endParaRPr>
          </a:p>
        </p:txBody>
      </p:sp>
      <p:cxnSp>
        <p:nvCxnSpPr>
          <p:cNvPr id="28" name="Conector reto 27"/>
          <p:cNvCxnSpPr/>
          <p:nvPr/>
        </p:nvCxnSpPr>
        <p:spPr>
          <a:xfrm flipH="1">
            <a:off x="4897842" y="2823761"/>
            <a:ext cx="894043" cy="0"/>
          </a:xfrm>
          <a:prstGeom prst="line">
            <a:avLst/>
          </a:prstGeom>
          <a:ln w="28575">
            <a:solidFill>
              <a:srgbClr val="0989B1"/>
            </a:solidFill>
          </a:ln>
        </p:spPr>
        <p:style>
          <a:lnRef idx="1">
            <a:schemeClr val="accent1"/>
          </a:lnRef>
          <a:fillRef idx="0">
            <a:schemeClr val="accent1"/>
          </a:fillRef>
          <a:effectRef idx="0">
            <a:schemeClr val="accent1"/>
          </a:effectRef>
          <a:fontRef idx="minor">
            <a:schemeClr val="tx1"/>
          </a:fontRef>
        </p:style>
      </p:cxnSp>
      <p:sp>
        <p:nvSpPr>
          <p:cNvPr id="36" name="Retângulo 35"/>
          <p:cNvSpPr/>
          <p:nvPr/>
        </p:nvSpPr>
        <p:spPr>
          <a:xfrm>
            <a:off x="1704799" y="1733266"/>
            <a:ext cx="480549" cy="1187355"/>
          </a:xfrm>
          <a:prstGeom prst="rect">
            <a:avLst/>
          </a:prstGeom>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26" name="Retângulo de cantos arredondados 25"/>
          <p:cNvSpPr/>
          <p:nvPr/>
        </p:nvSpPr>
        <p:spPr>
          <a:xfrm>
            <a:off x="3111154" y="2101533"/>
            <a:ext cx="2012769" cy="1444457"/>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Atividade de  atendimento às demandas éticas/disciplinares do Conselho</a:t>
            </a:r>
            <a:endParaRPr lang="pt-BR" sz="900" dirty="0">
              <a:solidFill>
                <a:schemeClr val="tx1"/>
              </a:solidFill>
              <a:latin typeface="Calibri" panose="020F0502020204030204" pitchFamily="34" charset="0"/>
              <a:cs typeface="Calibri" panose="020F0502020204030204" pitchFamily="34" charset="0"/>
            </a:endParaRPr>
          </a:p>
        </p:txBody>
      </p:sp>
      <p:sp>
        <p:nvSpPr>
          <p:cNvPr id="33" name="Retângulo 32"/>
          <p:cNvSpPr/>
          <p:nvPr/>
        </p:nvSpPr>
        <p:spPr>
          <a:xfrm rot="16200000">
            <a:off x="5366073" y="4131596"/>
            <a:ext cx="1105008" cy="430887"/>
          </a:xfrm>
          <a:prstGeom prst="rect">
            <a:avLst/>
          </a:prstGeom>
          <a:solidFill>
            <a:srgbClr val="FF9900"/>
          </a:solidFill>
        </p:spPr>
        <p:txBody>
          <a:bodyPr wrap="square" numCol="1" spcCol="360000">
            <a:spAutoFit/>
          </a:bodyPr>
          <a:lstStyle/>
          <a:p>
            <a:r>
              <a:rPr lang="pt-BR" sz="1100" b="1" dirty="0">
                <a:solidFill>
                  <a:schemeClr val="bg1"/>
                </a:solidFill>
                <a:latin typeface="Calibri" panose="020F0502020204030204" pitchFamily="34" charset="0"/>
                <a:cs typeface="Calibri" panose="020F0502020204030204" pitchFamily="34" charset="0"/>
              </a:rPr>
              <a:t>INVESTIMENTO REALIZADO</a:t>
            </a:r>
            <a:endParaRPr lang="pt-BR" sz="1000" b="1" dirty="0">
              <a:solidFill>
                <a:schemeClr val="bg1"/>
              </a:solidFill>
              <a:latin typeface="Calibri" panose="020F0502020204030204" pitchFamily="34" charset="0"/>
              <a:cs typeface="Calibri" panose="020F0502020204030204" pitchFamily="34" charset="0"/>
            </a:endParaRPr>
          </a:p>
        </p:txBody>
      </p:sp>
      <p:cxnSp>
        <p:nvCxnSpPr>
          <p:cNvPr id="35" name="Conector reto 34"/>
          <p:cNvCxnSpPr/>
          <p:nvPr/>
        </p:nvCxnSpPr>
        <p:spPr>
          <a:xfrm flipH="1">
            <a:off x="6149410" y="4347039"/>
            <a:ext cx="894043" cy="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51" name="Grupo 50"/>
          <p:cNvGrpSpPr/>
          <p:nvPr/>
        </p:nvGrpSpPr>
        <p:grpSpPr>
          <a:xfrm>
            <a:off x="9305742" y="504962"/>
            <a:ext cx="2093786" cy="1547540"/>
            <a:chOff x="9291124" y="805218"/>
            <a:chExt cx="2093786" cy="1547540"/>
          </a:xfrm>
        </p:grpSpPr>
        <p:sp>
          <p:nvSpPr>
            <p:cNvPr id="38" name="Retângulo de cantos arredondados 37"/>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Eficiência na Conclusão de Processos Éticos</a:t>
              </a: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42" name="Gráfico 41"/>
            <p:cNvGraphicFramePr/>
            <p:nvPr>
              <p:extLst>
                <p:ext uri="{D42A27DB-BD31-4B8C-83A1-F6EECF244321}">
                  <p14:modId xmlns:p14="http://schemas.microsoft.com/office/powerpoint/2010/main" val="39136799"/>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43" name="CaixaDeTexto 42"/>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47" name="CaixaDeTexto 46"/>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grpSp>
        <p:nvGrpSpPr>
          <p:cNvPr id="48" name="Grupo 47"/>
          <p:cNvGrpSpPr/>
          <p:nvPr/>
        </p:nvGrpSpPr>
        <p:grpSpPr>
          <a:xfrm>
            <a:off x="9305742" y="2260719"/>
            <a:ext cx="2093786" cy="1547540"/>
            <a:chOff x="9301347" y="2583745"/>
            <a:chExt cx="2093786" cy="1547540"/>
          </a:xfrm>
        </p:grpSpPr>
        <p:sp>
          <p:nvSpPr>
            <p:cNvPr id="44" name="Retângulo de cantos arredondados 43"/>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Eficiência no</a:t>
              </a:r>
            </a:p>
            <a:p>
              <a:pPr algn="ctr"/>
              <a:r>
                <a:rPr lang="pt-BR" sz="1200" b="1" dirty="0">
                  <a:latin typeface="Calibri" panose="020F0502020204030204" pitchFamily="34" charset="0"/>
                  <a:cs typeface="Calibri" panose="020F0502020204030204" pitchFamily="34" charset="0"/>
                </a:rPr>
                <a:t>Trâmite de</a:t>
              </a:r>
            </a:p>
            <a:p>
              <a:pPr algn="ctr"/>
              <a:r>
                <a:rPr lang="pt-BR" sz="1200" b="1" dirty="0">
                  <a:latin typeface="Calibri" panose="020F0502020204030204" pitchFamily="34" charset="0"/>
                  <a:cs typeface="Calibri" panose="020F0502020204030204" pitchFamily="34" charset="0"/>
                </a:rPr>
                <a:t>Processos Ético em dias</a:t>
              </a: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45" name="Gráfico 44"/>
            <p:cNvGraphicFramePr/>
            <p:nvPr>
              <p:extLst>
                <p:ext uri="{D42A27DB-BD31-4B8C-83A1-F6EECF244321}">
                  <p14:modId xmlns:p14="http://schemas.microsoft.com/office/powerpoint/2010/main" val="3975926739"/>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5"/>
            </a:graphicData>
          </a:graphic>
        </p:graphicFrame>
        <p:sp>
          <p:nvSpPr>
            <p:cNvPr id="49" name="CaixaDeTexto 48"/>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50" name="CaixaDeTexto 49"/>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grpSp>
        <p:nvGrpSpPr>
          <p:cNvPr id="60" name="Grupo 59"/>
          <p:cNvGrpSpPr/>
          <p:nvPr/>
        </p:nvGrpSpPr>
        <p:grpSpPr>
          <a:xfrm>
            <a:off x="9305742" y="4016477"/>
            <a:ext cx="2093786" cy="1547540"/>
            <a:chOff x="9320361" y="4316733"/>
            <a:chExt cx="2093786" cy="1547540"/>
          </a:xfrm>
        </p:grpSpPr>
        <p:sp>
          <p:nvSpPr>
            <p:cNvPr id="54" name="Retângulo de cantos arredondados 53"/>
            <p:cNvSpPr/>
            <p:nvPr/>
          </p:nvSpPr>
          <p:spPr>
            <a:xfrm>
              <a:off x="9332137" y="4316733"/>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escolas que</a:t>
              </a:r>
            </a:p>
            <a:p>
              <a:pPr algn="ctr"/>
              <a:r>
                <a:rPr lang="pt-BR" sz="1200" b="1" dirty="0">
                  <a:latin typeface="Calibri" panose="020F0502020204030204" pitchFamily="34" charset="0"/>
                  <a:cs typeface="Calibri" panose="020F0502020204030204" pitchFamily="34" charset="0"/>
                </a:rPr>
                <a:t>possuem disciplinas</a:t>
              </a:r>
            </a:p>
            <a:p>
              <a:pPr algn="ctr"/>
              <a:r>
                <a:rPr lang="pt-BR" sz="1200" b="1" dirty="0">
                  <a:latin typeface="Calibri" panose="020F0502020204030204" pitchFamily="34" charset="0"/>
                  <a:cs typeface="Calibri" panose="020F0502020204030204" pitchFamily="34" charset="0"/>
                </a:rPr>
                <a:t>de ética profissional</a:t>
              </a: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55" name="Gráfico 54"/>
            <p:cNvGraphicFramePr/>
            <p:nvPr>
              <p:extLst>
                <p:ext uri="{D42A27DB-BD31-4B8C-83A1-F6EECF244321}">
                  <p14:modId xmlns:p14="http://schemas.microsoft.com/office/powerpoint/2010/main" val="2726816280"/>
                </p:ext>
              </p:extLst>
            </p:nvPr>
          </p:nvGraphicFramePr>
          <p:xfrm>
            <a:off x="9320361" y="4990110"/>
            <a:ext cx="2093786" cy="771780"/>
          </p:xfrm>
          <a:graphic>
            <a:graphicData uri="http://schemas.openxmlformats.org/drawingml/2006/chart">
              <c:chart xmlns:c="http://schemas.openxmlformats.org/drawingml/2006/chart" xmlns:r="http://schemas.openxmlformats.org/officeDocument/2006/relationships" r:id="rId6"/>
            </a:graphicData>
          </a:graphic>
        </p:graphicFrame>
        <p:sp>
          <p:nvSpPr>
            <p:cNvPr id="56" name="CaixaDeTexto 55"/>
            <p:cNvSpPr txBox="1"/>
            <p:nvPr/>
          </p:nvSpPr>
          <p:spPr>
            <a:xfrm>
              <a:off x="9380701" y="5013043"/>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57" name="CaixaDeTexto 56"/>
            <p:cNvSpPr txBox="1"/>
            <p:nvPr/>
          </p:nvSpPr>
          <p:spPr>
            <a:xfrm>
              <a:off x="9380701" y="5504534"/>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sp>
        <p:nvSpPr>
          <p:cNvPr id="58" name="Rectangle 5"/>
          <p:cNvSpPr>
            <a:spLocks noChangeArrowheads="1"/>
          </p:cNvSpPr>
          <p:nvPr/>
        </p:nvSpPr>
        <p:spPr bwMode="auto">
          <a:xfrm>
            <a:off x="5143500" y="37036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2" name="Retângulo de cantos arredondados 31"/>
          <p:cNvSpPr/>
          <p:nvPr/>
        </p:nvSpPr>
        <p:spPr>
          <a:xfrm>
            <a:off x="7003902" y="3977935"/>
            <a:ext cx="2028392" cy="738209"/>
          </a:xfrm>
          <a:prstGeom prst="roundRect">
            <a:avLst/>
          </a:prstGeom>
          <a:solidFill>
            <a:srgbClr val="92D050"/>
          </a:solidFill>
          <a:ln w="28575">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a:t>
            </a:r>
            <a:r>
              <a:rPr lang="pt-BR" sz="1400" b="1" dirty="0">
                <a:latin typeface="Calibri" panose="020F0502020204030204" pitchFamily="34" charset="0"/>
                <a:cs typeface="Calibri" panose="020F0502020204030204" pitchFamily="34" charset="0"/>
              </a:rPr>
              <a:t>37.576,37</a:t>
            </a:r>
            <a:r>
              <a:rPr lang="pt-BR" sz="1400" dirty="0" smtClean="0">
                <a:latin typeface="Calibri" panose="020F0502020204030204" pitchFamily="34" charset="0"/>
                <a:cs typeface="Calibri" panose="020F0502020204030204" pitchFamily="34" charset="0"/>
              </a:rPr>
              <a:t> </a:t>
            </a: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r>
              <a:rPr lang="pt-BR" sz="1400" dirty="0" smtClean="0">
                <a:solidFill>
                  <a:schemeClr val="tx1"/>
                </a:solidFill>
                <a:latin typeface="Calibri" panose="020F0502020204030204" pitchFamily="34" charset="0"/>
                <a:cs typeface="Calibri" panose="020F0502020204030204" pitchFamily="34" charset="0"/>
              </a:rPr>
              <a:t>81,95% </a:t>
            </a:r>
            <a:r>
              <a:rPr lang="pt-BR" sz="1400" dirty="0">
                <a:solidFill>
                  <a:schemeClr val="tx1"/>
                </a:solidFill>
                <a:latin typeface="Calibri" panose="020F0502020204030204" pitchFamily="34" charset="0"/>
                <a:cs typeface="Calibri" panose="020F0502020204030204" pitchFamily="34" charset="0"/>
              </a:rPr>
              <a:t>DO PREVISTO</a:t>
            </a:r>
            <a:endParaRPr lang="pt-BR" sz="900" dirty="0">
              <a:solidFill>
                <a:schemeClr val="tx1"/>
              </a:solidFill>
              <a:latin typeface="Calibri" panose="020F0502020204030204" pitchFamily="34" charset="0"/>
              <a:cs typeface="Calibri" panose="020F0502020204030204" pitchFamily="34" charset="0"/>
            </a:endParaRPr>
          </a:p>
        </p:txBody>
      </p:sp>
      <p:cxnSp>
        <p:nvCxnSpPr>
          <p:cNvPr id="8" name="Conector angulado 7"/>
          <p:cNvCxnSpPr/>
          <p:nvPr/>
        </p:nvCxnSpPr>
        <p:spPr>
          <a:xfrm rot="5400000" flipH="1" flipV="1">
            <a:off x="5492996" y="3773835"/>
            <a:ext cx="41401" cy="12700"/>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6050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Diagrama 38"/>
          <p:cNvGraphicFramePr/>
          <p:nvPr>
            <p:extLst>
              <p:ext uri="{D42A27DB-BD31-4B8C-83A1-F6EECF244321}">
                <p14:modId xmlns:p14="http://schemas.microsoft.com/office/powerpoint/2010/main" val="2522556004"/>
              </p:ext>
            </p:extLst>
          </p:nvPr>
        </p:nvGraphicFramePr>
        <p:xfrm>
          <a:off x="883692" y="1205879"/>
          <a:ext cx="9865833" cy="48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66</a:t>
            </a:fld>
            <a:endParaRPr lang="pt-BR" noProof="0" dirty="0"/>
          </a:p>
        </p:txBody>
      </p:sp>
      <p:sp>
        <p:nvSpPr>
          <p:cNvPr id="18" name="Retângulo 17"/>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ÉTICA NA PROFISSÃO</a:t>
            </a:r>
            <a:endParaRPr lang="pt-BR" b="1" dirty="0">
              <a:solidFill>
                <a:srgbClr val="C00000"/>
              </a:solidFill>
              <a:latin typeface="Calibri" panose="020F0502020204030204" pitchFamily="34" charset="0"/>
              <a:cs typeface="Calibri" panose="020F0502020204030204" pitchFamily="34" charset="0"/>
            </a:endParaRPr>
          </a:p>
        </p:txBody>
      </p:sp>
      <p:sp>
        <p:nvSpPr>
          <p:cNvPr id="58" name="Rectangle 5"/>
          <p:cNvSpPr>
            <a:spLocks noChangeArrowheads="1"/>
          </p:cNvSpPr>
          <p:nvPr/>
        </p:nvSpPr>
        <p:spPr bwMode="auto">
          <a:xfrm>
            <a:off x="5143500" y="37036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40" name="Chave direita 39"/>
          <p:cNvSpPr/>
          <p:nvPr/>
        </p:nvSpPr>
        <p:spPr>
          <a:xfrm>
            <a:off x="5558827" y="3392880"/>
            <a:ext cx="443306" cy="94648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41" name="Chave direita 40"/>
          <p:cNvSpPr/>
          <p:nvPr/>
        </p:nvSpPr>
        <p:spPr>
          <a:xfrm>
            <a:off x="5184322" y="4913675"/>
            <a:ext cx="64168" cy="5454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latin typeface="Calibri" panose="020F0502020204030204" pitchFamily="34" charset="0"/>
              <a:cs typeface="Calibri" panose="020F0502020204030204" pitchFamily="34" charset="0"/>
            </a:endParaRPr>
          </a:p>
        </p:txBody>
      </p:sp>
      <p:pic>
        <p:nvPicPr>
          <p:cNvPr id="6" name="Imagem 5"/>
          <p:cNvPicPr>
            <a:picLocks noChangeAspect="1"/>
          </p:cNvPicPr>
          <p:nvPr/>
        </p:nvPicPr>
        <p:blipFill rotWithShape="1">
          <a:blip r:embed="rId8"/>
          <a:srcRect l="8646" t="16650" r="46562" b="4051"/>
          <a:stretch/>
        </p:blipFill>
        <p:spPr>
          <a:xfrm>
            <a:off x="7823200" y="2538872"/>
            <a:ext cx="3549934" cy="35334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66972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096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78305" y="6409662"/>
            <a:ext cx="683339" cy="365125"/>
          </a:xfrm>
        </p:spPr>
        <p:txBody>
          <a:bodyPr/>
          <a:lstStyle/>
          <a:p>
            <a:pPr rtl="0"/>
            <a:fld id="{5A4A7955-6230-48B4-BD8B-A7C460F75945}" type="slidenum">
              <a:rPr lang="pt-BR" noProof="0" smtClean="0">
                <a:solidFill>
                  <a:srgbClr val="002060"/>
                </a:solidFill>
              </a:rPr>
              <a:t>67</a:t>
            </a:fld>
            <a:endParaRPr lang="pt-BR" noProof="0" dirty="0">
              <a:solidFill>
                <a:srgbClr val="002060"/>
              </a:solidFill>
            </a:endParaRPr>
          </a:p>
        </p:txBody>
      </p:sp>
      <p:sp>
        <p:nvSpPr>
          <p:cNvPr id="30" name="Retângulo 29"/>
          <p:cNvSpPr/>
          <p:nvPr/>
        </p:nvSpPr>
        <p:spPr>
          <a:xfrm>
            <a:off x="6591869" y="1733266"/>
            <a:ext cx="2711031" cy="1812724"/>
          </a:xfrm>
          <a:prstGeom prst="rect">
            <a:avLst/>
          </a:prstGeom>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6" name="Retângulo 35"/>
          <p:cNvSpPr/>
          <p:nvPr/>
        </p:nvSpPr>
        <p:spPr>
          <a:xfrm>
            <a:off x="1704799" y="1733266"/>
            <a:ext cx="480549" cy="1187355"/>
          </a:xfrm>
          <a:prstGeom prst="rect">
            <a:avLst/>
          </a:prstGeom>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8" name="Rectangle 5"/>
          <p:cNvSpPr>
            <a:spLocks noChangeArrowheads="1"/>
          </p:cNvSpPr>
          <p:nvPr/>
        </p:nvSpPr>
        <p:spPr bwMode="auto">
          <a:xfrm>
            <a:off x="5143500" y="37036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6" name="Retângulo 5"/>
          <p:cNvSpPr/>
          <p:nvPr/>
        </p:nvSpPr>
        <p:spPr>
          <a:xfrm>
            <a:off x="518615" y="1671596"/>
            <a:ext cx="5457683" cy="2739211"/>
          </a:xfrm>
          <a:prstGeom prst="rect">
            <a:avLst/>
          </a:prstGeom>
        </p:spPr>
        <p:txBody>
          <a:bodyPr wrap="square" numCol="1" spcCol="360000">
            <a:spAutoFit/>
          </a:bodyPr>
          <a:lstStyle/>
          <a:p>
            <a:pPr algn="just"/>
            <a:r>
              <a:rPr lang="pt-BR" b="1" dirty="0">
                <a:cs typeface="Calibri" panose="020F0502020204030204" pitchFamily="34" charset="0"/>
              </a:rPr>
              <a:t>Principais Resultados</a:t>
            </a:r>
          </a:p>
          <a:p>
            <a:pPr algn="just"/>
            <a:r>
              <a:rPr lang="pt-BR" sz="1400" dirty="0">
                <a:cs typeface="Calibri" panose="020F0502020204030204" pitchFamily="34" charset="0"/>
              </a:rPr>
              <a:t>No ano de 2023 a Comissão de Ética e Disciplina da Paraíba realizou 9 reuniões, analisou 14 processos e emitiu 8 deliberações além dos despachos de revelia e saneadores necessários</a:t>
            </a:r>
            <a:r>
              <a:rPr lang="pt-BR" sz="1400" dirty="0" smtClean="0">
                <a:cs typeface="Calibri" panose="020F0502020204030204" pitchFamily="34" charset="0"/>
              </a:rPr>
              <a:t>.</a:t>
            </a:r>
          </a:p>
          <a:p>
            <a:pPr algn="just"/>
            <a:endParaRPr lang="pt-BR" sz="1400" dirty="0">
              <a:cs typeface="Calibri" panose="020F0502020204030204" pitchFamily="34" charset="0"/>
            </a:endParaRPr>
          </a:p>
          <a:p>
            <a:pPr algn="just"/>
            <a:r>
              <a:rPr lang="pt-BR" sz="1400" dirty="0" smtClean="0">
                <a:cs typeface="Calibri" panose="020F0502020204030204" pitchFamily="34" charset="0"/>
              </a:rPr>
              <a:t>Os </a:t>
            </a:r>
            <a:r>
              <a:rPr lang="pt-BR" sz="1400" dirty="0">
                <a:cs typeface="Calibri" panose="020F0502020204030204" pitchFamily="34" charset="0"/>
              </a:rPr>
              <a:t>principais assuntos discutidos foram concernentes à análise de denúncias sobre suposta falha ética, acobertamento profissional, supostas práticas de plágio e infrações ao código de ética profissional</a:t>
            </a:r>
            <a:r>
              <a:rPr lang="pt-BR" sz="1400" dirty="0" smtClean="0">
                <a:cs typeface="Calibri" panose="020F0502020204030204" pitchFamily="34" charset="0"/>
              </a:rPr>
              <a:t>. </a:t>
            </a:r>
          </a:p>
          <a:p>
            <a:pPr algn="just"/>
            <a:endParaRPr lang="pt-BR" sz="1400" dirty="0">
              <a:cs typeface="Calibri" panose="020F0502020204030204" pitchFamily="34" charset="0"/>
            </a:endParaRPr>
          </a:p>
          <a:p>
            <a:pPr algn="just"/>
            <a:r>
              <a:rPr lang="pt-BR" sz="1400" dirty="0" smtClean="0">
                <a:cs typeface="Calibri" panose="020F0502020204030204" pitchFamily="34" charset="0"/>
              </a:rPr>
              <a:t>A </a:t>
            </a:r>
            <a:r>
              <a:rPr lang="pt-BR" sz="1400" dirty="0">
                <a:cs typeface="Calibri" panose="020F0502020204030204" pitchFamily="34" charset="0"/>
              </a:rPr>
              <a:t>comissão agendou e realizou ainda 5 audiências de instrução e uma audiência de conciliação no decorrer do ano.</a:t>
            </a:r>
          </a:p>
        </p:txBody>
      </p:sp>
      <p:sp>
        <p:nvSpPr>
          <p:cNvPr id="17" name="Retângulo 1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9" name="Rectangle 1"/>
          <p:cNvSpPr>
            <a:spLocks noChangeArrowheads="1"/>
          </p:cNvSpPr>
          <p:nvPr/>
        </p:nvSpPr>
        <p:spPr bwMode="auto">
          <a:xfrm>
            <a:off x="5143500" y="30337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graphicFrame>
        <p:nvGraphicFramePr>
          <p:cNvPr id="15" name="Gráfico 14"/>
          <p:cNvGraphicFramePr/>
          <p:nvPr>
            <p:extLst>
              <p:ext uri="{D42A27DB-BD31-4B8C-83A1-F6EECF244321}">
                <p14:modId xmlns:p14="http://schemas.microsoft.com/office/powerpoint/2010/main" val="4290087101"/>
              </p:ext>
            </p:extLst>
          </p:nvPr>
        </p:nvGraphicFramePr>
        <p:xfrm>
          <a:off x="5976298" y="817252"/>
          <a:ext cx="5585346" cy="3946209"/>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2"/>
          <p:cNvSpPr>
            <a:spLocks noChangeArrowheads="1"/>
          </p:cNvSpPr>
          <p:nvPr/>
        </p:nvSpPr>
        <p:spPr bwMode="auto">
          <a:xfrm>
            <a:off x="5143500" y="3117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2" name="Retângulo 11"/>
          <p:cNvSpPr/>
          <p:nvPr/>
        </p:nvSpPr>
        <p:spPr>
          <a:xfrm>
            <a:off x="3048000" y="3105835"/>
            <a:ext cx="6096000" cy="369332"/>
          </a:xfrm>
          <a:prstGeom prst="rect">
            <a:avLst/>
          </a:prstGeom>
        </p:spPr>
        <p:txBody>
          <a:bodyPr>
            <a:spAutoFit/>
          </a:bodyPr>
          <a:lstStyle/>
          <a:p>
            <a:r>
              <a:rPr lang="pt-BR" dirty="0" smtClean="0"/>
              <a:t>.</a:t>
            </a:r>
            <a:endParaRPr lang="pt-BR" dirty="0"/>
          </a:p>
        </p:txBody>
      </p:sp>
      <p:sp>
        <p:nvSpPr>
          <p:cNvPr id="13" name="Rectangle 1"/>
          <p:cNvSpPr>
            <a:spLocks noChangeArrowheads="1"/>
          </p:cNvSpPr>
          <p:nvPr/>
        </p:nvSpPr>
        <p:spPr bwMode="auto">
          <a:xfrm>
            <a:off x="4024313" y="2462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smtClean="0">
                <a:ln>
                  <a:noFill/>
                </a:ln>
                <a:solidFill>
                  <a:schemeClr val="tx1"/>
                </a:solidFill>
                <a:effectLst/>
                <a:latin typeface="Arial" panose="020B0604020202020204" pitchFamily="34" charset="0"/>
              </a:rPr>
              <a:t/>
            </a:r>
            <a:br>
              <a:rPr kumimoji="0" lang="pt-BR" altLang="pt-BR" sz="1800" b="0" i="0" u="none" strike="noStrike" cap="none" normalizeH="0" baseline="0" dirty="0" smtClean="0">
                <a:ln>
                  <a:noFill/>
                </a:ln>
                <a:solidFill>
                  <a:schemeClr val="tx1"/>
                </a:solidFill>
                <a:effectLst/>
                <a:latin typeface="Arial" panose="020B0604020202020204" pitchFamily="34" charset="0"/>
              </a:rPr>
            </a:br>
            <a:endParaRPr kumimoji="0" lang="pt-BR" altLang="pt-B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553311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096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57113" y="6409662"/>
            <a:ext cx="683339" cy="365125"/>
          </a:xfrm>
        </p:spPr>
        <p:txBody>
          <a:bodyPr/>
          <a:lstStyle/>
          <a:p>
            <a:pPr rtl="0"/>
            <a:fld id="{5A4A7955-6230-48B4-BD8B-A7C460F75945}" type="slidenum">
              <a:rPr lang="pt-BR" noProof="0" smtClean="0">
                <a:solidFill>
                  <a:srgbClr val="002060"/>
                </a:solidFill>
              </a:rPr>
              <a:t>68</a:t>
            </a:fld>
            <a:endParaRPr lang="pt-BR" noProof="0" dirty="0">
              <a:solidFill>
                <a:srgbClr val="002060"/>
              </a:solidFill>
            </a:endParaRPr>
          </a:p>
        </p:txBody>
      </p:sp>
      <p:sp>
        <p:nvSpPr>
          <p:cNvPr id="36" name="Retângulo 35"/>
          <p:cNvSpPr/>
          <p:nvPr/>
        </p:nvSpPr>
        <p:spPr>
          <a:xfrm>
            <a:off x="1704799" y="1733266"/>
            <a:ext cx="480549" cy="1187355"/>
          </a:xfrm>
          <a:prstGeom prst="rect">
            <a:avLst/>
          </a:prstGeom>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8" name="Rectangle 5"/>
          <p:cNvSpPr>
            <a:spLocks noChangeArrowheads="1"/>
          </p:cNvSpPr>
          <p:nvPr/>
        </p:nvSpPr>
        <p:spPr bwMode="auto">
          <a:xfrm>
            <a:off x="5143500" y="37036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6" name="Retângulo 5"/>
          <p:cNvSpPr/>
          <p:nvPr/>
        </p:nvSpPr>
        <p:spPr>
          <a:xfrm>
            <a:off x="518615" y="1658078"/>
            <a:ext cx="11233211" cy="4845609"/>
          </a:xfrm>
          <a:custGeom>
            <a:avLst/>
            <a:gdLst>
              <a:gd name="connsiteX0" fmla="*/ 0 w 8091986"/>
              <a:gd name="connsiteY0" fmla="*/ 0 h 4832092"/>
              <a:gd name="connsiteX1" fmla="*/ 8091986 w 8091986"/>
              <a:gd name="connsiteY1" fmla="*/ 0 h 4832092"/>
              <a:gd name="connsiteX2" fmla="*/ 8091986 w 8091986"/>
              <a:gd name="connsiteY2" fmla="*/ 4832092 h 4832092"/>
              <a:gd name="connsiteX3" fmla="*/ 0 w 8091986"/>
              <a:gd name="connsiteY3" fmla="*/ 4832092 h 4832092"/>
              <a:gd name="connsiteX4" fmla="*/ 0 w 8091986"/>
              <a:gd name="connsiteY4" fmla="*/ 0 h 4832092"/>
              <a:gd name="connsiteX0" fmla="*/ 0 w 8091986"/>
              <a:gd name="connsiteY0" fmla="*/ 0 h 4832092"/>
              <a:gd name="connsiteX1" fmla="*/ 8091986 w 8091986"/>
              <a:gd name="connsiteY1" fmla="*/ 0 h 4832092"/>
              <a:gd name="connsiteX2" fmla="*/ 8079285 w 8091986"/>
              <a:gd name="connsiteY2" fmla="*/ 792204 h 4832092"/>
              <a:gd name="connsiteX3" fmla="*/ 8091986 w 8091986"/>
              <a:gd name="connsiteY3" fmla="*/ 4832092 h 4832092"/>
              <a:gd name="connsiteX4" fmla="*/ 0 w 8091986"/>
              <a:gd name="connsiteY4" fmla="*/ 4832092 h 4832092"/>
              <a:gd name="connsiteX5" fmla="*/ 0 w 8091986"/>
              <a:gd name="connsiteY5" fmla="*/ 0 h 4832092"/>
              <a:gd name="connsiteX0" fmla="*/ 0 w 8105020"/>
              <a:gd name="connsiteY0" fmla="*/ 0 h 4832092"/>
              <a:gd name="connsiteX1" fmla="*/ 8091986 w 8105020"/>
              <a:gd name="connsiteY1" fmla="*/ 0 h 4832092"/>
              <a:gd name="connsiteX2" fmla="*/ 8079285 w 8105020"/>
              <a:gd name="connsiteY2" fmla="*/ 792204 h 4832092"/>
              <a:gd name="connsiteX3" fmla="*/ 8091986 w 8105020"/>
              <a:gd name="connsiteY3" fmla="*/ 4832092 h 4832092"/>
              <a:gd name="connsiteX4" fmla="*/ 0 w 8105020"/>
              <a:gd name="connsiteY4" fmla="*/ 4832092 h 4832092"/>
              <a:gd name="connsiteX5" fmla="*/ 0 w 8105020"/>
              <a:gd name="connsiteY5" fmla="*/ 0 h 4832092"/>
              <a:gd name="connsiteX0" fmla="*/ 0 w 11139989"/>
              <a:gd name="connsiteY0" fmla="*/ 13517 h 4845609"/>
              <a:gd name="connsiteX1" fmla="*/ 8091986 w 11139989"/>
              <a:gd name="connsiteY1" fmla="*/ 13517 h 4845609"/>
              <a:gd name="connsiteX2" fmla="*/ 11139985 w 11139989"/>
              <a:gd name="connsiteY2" fmla="*/ 158021 h 4845609"/>
              <a:gd name="connsiteX3" fmla="*/ 8091986 w 11139989"/>
              <a:gd name="connsiteY3" fmla="*/ 4845609 h 4845609"/>
              <a:gd name="connsiteX4" fmla="*/ 0 w 11139989"/>
              <a:gd name="connsiteY4" fmla="*/ 4845609 h 4845609"/>
              <a:gd name="connsiteX5" fmla="*/ 0 w 11139989"/>
              <a:gd name="connsiteY5" fmla="*/ 13517 h 4845609"/>
              <a:gd name="connsiteX0" fmla="*/ 0 w 11155081"/>
              <a:gd name="connsiteY0" fmla="*/ 13517 h 4845609"/>
              <a:gd name="connsiteX1" fmla="*/ 8091986 w 11155081"/>
              <a:gd name="connsiteY1" fmla="*/ 13517 h 4845609"/>
              <a:gd name="connsiteX2" fmla="*/ 11139985 w 11155081"/>
              <a:gd name="connsiteY2" fmla="*/ 158021 h 4845609"/>
              <a:gd name="connsiteX3" fmla="*/ 8053885 w 11155081"/>
              <a:gd name="connsiteY3" fmla="*/ 1199422 h 4845609"/>
              <a:gd name="connsiteX4" fmla="*/ 8091986 w 11155081"/>
              <a:gd name="connsiteY4" fmla="*/ 4845609 h 4845609"/>
              <a:gd name="connsiteX5" fmla="*/ 0 w 11155081"/>
              <a:gd name="connsiteY5" fmla="*/ 4845609 h 4845609"/>
              <a:gd name="connsiteX6" fmla="*/ 0 w 11155081"/>
              <a:gd name="connsiteY6" fmla="*/ 13517 h 4845609"/>
              <a:gd name="connsiteX0" fmla="*/ 0 w 11397304"/>
              <a:gd name="connsiteY0" fmla="*/ 13517 h 4845609"/>
              <a:gd name="connsiteX1" fmla="*/ 8091986 w 11397304"/>
              <a:gd name="connsiteY1" fmla="*/ 13517 h 4845609"/>
              <a:gd name="connsiteX2" fmla="*/ 11139985 w 11397304"/>
              <a:gd name="connsiteY2" fmla="*/ 158021 h 4845609"/>
              <a:gd name="connsiteX3" fmla="*/ 10962185 w 11397304"/>
              <a:gd name="connsiteY3" fmla="*/ 843822 h 4845609"/>
              <a:gd name="connsiteX4" fmla="*/ 8053885 w 11397304"/>
              <a:gd name="connsiteY4" fmla="*/ 1199422 h 4845609"/>
              <a:gd name="connsiteX5" fmla="*/ 8091986 w 11397304"/>
              <a:gd name="connsiteY5" fmla="*/ 4845609 h 4845609"/>
              <a:gd name="connsiteX6" fmla="*/ 0 w 11397304"/>
              <a:gd name="connsiteY6" fmla="*/ 4845609 h 4845609"/>
              <a:gd name="connsiteX7" fmla="*/ 0 w 11397304"/>
              <a:gd name="connsiteY7" fmla="*/ 13517 h 4845609"/>
              <a:gd name="connsiteX0" fmla="*/ 0 w 11273744"/>
              <a:gd name="connsiteY0" fmla="*/ 13517 h 4845609"/>
              <a:gd name="connsiteX1" fmla="*/ 8091986 w 11273744"/>
              <a:gd name="connsiteY1" fmla="*/ 13517 h 4845609"/>
              <a:gd name="connsiteX2" fmla="*/ 11139985 w 11273744"/>
              <a:gd name="connsiteY2" fmla="*/ 158021 h 4845609"/>
              <a:gd name="connsiteX3" fmla="*/ 10365284 w 11273744"/>
              <a:gd name="connsiteY3" fmla="*/ 373922 h 4845609"/>
              <a:gd name="connsiteX4" fmla="*/ 10962185 w 11273744"/>
              <a:gd name="connsiteY4" fmla="*/ 843822 h 4845609"/>
              <a:gd name="connsiteX5" fmla="*/ 8053885 w 11273744"/>
              <a:gd name="connsiteY5" fmla="*/ 1199422 h 4845609"/>
              <a:gd name="connsiteX6" fmla="*/ 8091986 w 11273744"/>
              <a:gd name="connsiteY6" fmla="*/ 4845609 h 4845609"/>
              <a:gd name="connsiteX7" fmla="*/ 0 w 11273744"/>
              <a:gd name="connsiteY7" fmla="*/ 4845609 h 4845609"/>
              <a:gd name="connsiteX8" fmla="*/ 0 w 11273744"/>
              <a:gd name="connsiteY8" fmla="*/ 13517 h 4845609"/>
              <a:gd name="connsiteX0" fmla="*/ 0 w 11244938"/>
              <a:gd name="connsiteY0" fmla="*/ 13517 h 4845609"/>
              <a:gd name="connsiteX1" fmla="*/ 8091986 w 11244938"/>
              <a:gd name="connsiteY1" fmla="*/ 13517 h 4845609"/>
              <a:gd name="connsiteX2" fmla="*/ 11139985 w 11244938"/>
              <a:gd name="connsiteY2" fmla="*/ 158021 h 4845609"/>
              <a:gd name="connsiteX3" fmla="*/ 9908084 w 11244938"/>
              <a:gd name="connsiteY3" fmla="*/ 373922 h 4845609"/>
              <a:gd name="connsiteX4" fmla="*/ 10962185 w 11244938"/>
              <a:gd name="connsiteY4" fmla="*/ 843822 h 4845609"/>
              <a:gd name="connsiteX5" fmla="*/ 8053885 w 11244938"/>
              <a:gd name="connsiteY5" fmla="*/ 1199422 h 4845609"/>
              <a:gd name="connsiteX6" fmla="*/ 8091986 w 11244938"/>
              <a:gd name="connsiteY6" fmla="*/ 4845609 h 4845609"/>
              <a:gd name="connsiteX7" fmla="*/ 0 w 11244938"/>
              <a:gd name="connsiteY7" fmla="*/ 4845609 h 4845609"/>
              <a:gd name="connsiteX8" fmla="*/ 0 w 11244938"/>
              <a:gd name="connsiteY8" fmla="*/ 13517 h 4845609"/>
              <a:gd name="connsiteX0" fmla="*/ 0 w 11233211"/>
              <a:gd name="connsiteY0" fmla="*/ 13517 h 4845609"/>
              <a:gd name="connsiteX1" fmla="*/ 8091986 w 11233211"/>
              <a:gd name="connsiteY1" fmla="*/ 13517 h 4845609"/>
              <a:gd name="connsiteX2" fmla="*/ 11139985 w 11233211"/>
              <a:gd name="connsiteY2" fmla="*/ 158021 h 4845609"/>
              <a:gd name="connsiteX3" fmla="*/ 9641384 w 11233211"/>
              <a:gd name="connsiteY3" fmla="*/ 361222 h 4845609"/>
              <a:gd name="connsiteX4" fmla="*/ 10962185 w 11233211"/>
              <a:gd name="connsiteY4" fmla="*/ 843822 h 4845609"/>
              <a:gd name="connsiteX5" fmla="*/ 8053885 w 11233211"/>
              <a:gd name="connsiteY5" fmla="*/ 1199422 h 4845609"/>
              <a:gd name="connsiteX6" fmla="*/ 8091986 w 11233211"/>
              <a:gd name="connsiteY6" fmla="*/ 4845609 h 4845609"/>
              <a:gd name="connsiteX7" fmla="*/ 0 w 11233211"/>
              <a:gd name="connsiteY7" fmla="*/ 4845609 h 4845609"/>
              <a:gd name="connsiteX8" fmla="*/ 0 w 11233211"/>
              <a:gd name="connsiteY8" fmla="*/ 13517 h 48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11" h="4845609">
                <a:moveTo>
                  <a:pt x="0" y="13517"/>
                </a:moveTo>
                <a:lnTo>
                  <a:pt x="8091986" y="13517"/>
                </a:lnTo>
                <a:cubicBezTo>
                  <a:pt x="8125852" y="48985"/>
                  <a:pt x="11144219" y="-106047"/>
                  <a:pt x="11139985" y="158021"/>
                </a:cubicBezTo>
                <a:cubicBezTo>
                  <a:pt x="11683968" y="232905"/>
                  <a:pt x="9671017" y="246922"/>
                  <a:pt x="9641384" y="361222"/>
                </a:cubicBezTo>
                <a:cubicBezTo>
                  <a:pt x="9611751" y="475522"/>
                  <a:pt x="11512518" y="721055"/>
                  <a:pt x="10962185" y="843822"/>
                </a:cubicBezTo>
                <a:cubicBezTo>
                  <a:pt x="10411852" y="966589"/>
                  <a:pt x="8447585" y="466841"/>
                  <a:pt x="8053885" y="1199422"/>
                </a:cubicBezTo>
                <a:cubicBezTo>
                  <a:pt x="7660185" y="1932003"/>
                  <a:pt x="9686184" y="4460161"/>
                  <a:pt x="8091986" y="4845609"/>
                </a:cubicBezTo>
                <a:lnTo>
                  <a:pt x="0" y="4845609"/>
                </a:lnTo>
                <a:lnTo>
                  <a:pt x="0" y="13517"/>
                </a:lnTo>
                <a:close/>
              </a:path>
            </a:pathLst>
          </a:custGeom>
        </p:spPr>
        <p:txBody>
          <a:bodyPr wrap="square" numCol="2" spcCol="360000">
            <a:spAutoFit/>
          </a:bodyPr>
          <a:lstStyle/>
          <a:p>
            <a:pPr algn="just"/>
            <a:r>
              <a:rPr lang="pt-BR" sz="1400" dirty="0">
                <a:latin typeface="Calibri" panose="020F0502020204030204" pitchFamily="34" charset="0"/>
                <a:ea typeface="Calibri" panose="020F0502020204030204" pitchFamily="34" charset="0"/>
                <a:cs typeface="Calibri" panose="020F0502020204030204" pitchFamily="34" charset="0"/>
              </a:rPr>
              <a:t>Nos dias 06 e 07 de março aconteceu em Brasília o 10º Treinamento Técnico da CED-CAU/BR para Assessorias Técnicas e Jurídicas em formato somente presencial. Além da Coordenação Administrativa, participaram também a Assessoria Jurídica e Secretária Geral do CAU/PB.</a:t>
            </a:r>
          </a:p>
          <a:p>
            <a:pPr algn="just"/>
            <a:r>
              <a:rPr lang="pt-BR" sz="1400" dirty="0">
                <a:latin typeface="Calibri" panose="020F0502020204030204" pitchFamily="34" charset="0"/>
                <a:ea typeface="Calibri" panose="020F0502020204030204" pitchFamily="34" charset="0"/>
                <a:cs typeface="Calibri" panose="020F0502020204030204" pitchFamily="34" charset="0"/>
              </a:rPr>
              <a:t>Na ocasião, houve a continuidade da discussão a respeito da preparação das Comissões de Ética em relação às alterações da Resolução 143 do CAU/BR, que trata das normas para condução do processo ético-disciplinar no âmbito dos Conselhos de Arquitetura e Urbanismo dos Estados e do Distrito Federal (CAU/UF) e do Conselho de Arquitetura e Urbanismo do Brasil (CAU/BR), para aplicação e execução das sanções de mesma natureza, para o pedido de revisão e para a reabilitação profissional, e dá outras providências.</a:t>
            </a:r>
          </a:p>
          <a:p>
            <a:pPr algn="just"/>
            <a:r>
              <a:rPr lang="pt-BR" sz="1400" dirty="0">
                <a:latin typeface="Calibri" panose="020F0502020204030204" pitchFamily="34" charset="0"/>
                <a:ea typeface="Calibri" panose="020F0502020204030204" pitchFamily="34" charset="0"/>
                <a:cs typeface="Calibri" panose="020F0502020204030204" pitchFamily="34" charset="0"/>
              </a:rPr>
              <a:t>Parte das alterações da Resolução 143 entraram em vigor no mês de fevereiro e outros dispositivos entrarão em vigor apenas a partir de 1º de junho, conforme preconiza a Resolução 232, de 25 de janeiro de 2023. O treinamento foi importante diante das atualizações substanciais que ocorreram na Resolução 143 e que mudam grande parte dos trâmites, bem como competências das CED/UF e Plenário/UF</a:t>
            </a:r>
            <a:r>
              <a:rPr lang="pt-BR" sz="1400" dirty="0" smtClean="0">
                <a:latin typeface="Calibri" panose="020F0502020204030204" pitchFamily="34" charset="0"/>
                <a:ea typeface="Calibri" panose="020F0502020204030204" pitchFamily="34" charset="0"/>
                <a:cs typeface="Calibri" panose="020F0502020204030204" pitchFamily="34" charset="0"/>
              </a:rPr>
              <a:t>.</a:t>
            </a: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Nos </a:t>
            </a:r>
            <a:r>
              <a:rPr lang="pt-BR" sz="1400" dirty="0">
                <a:latin typeface="Calibri" panose="020F0502020204030204" pitchFamily="34" charset="0"/>
                <a:ea typeface="Calibri" panose="020F0502020204030204" pitchFamily="34" charset="0"/>
                <a:cs typeface="Calibri" panose="020F0502020204030204" pitchFamily="34" charset="0"/>
              </a:rPr>
              <a:t>dias 25 e 26 de setembro de 2023 aconteceu o 11º Treinamento Técnico para as assessorias das CED/UF em Brasília/DF. A Coordenadora Administrativa, que assessora a Comissão de Ética e Disciplina no CAU/PB participou presencialmente do treinamento que teve como objetivo avançar na compreensão da Resolução CAU/BR 224, de 23 de setembro de 2022, que alterou a Resolução CAU/BR nº 143, de 23 de junho de 2017, que dispõe sobre as normas para condução do processo ético-disciplinar no âmbito dos CAU/UF e do CAU/BR. Além disso, o treinamento foi útil para auxiliar </a:t>
            </a:r>
            <a:endParaRPr lang="pt-BR" sz="1400" dirty="0" smtClean="0">
              <a:latin typeface="Calibri" panose="020F0502020204030204" pitchFamily="34" charset="0"/>
              <a:ea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a </a:t>
            </a:r>
            <a:r>
              <a:rPr lang="pt-BR" sz="1400" dirty="0">
                <a:latin typeface="Calibri" panose="020F0502020204030204" pitchFamily="34" charset="0"/>
                <a:ea typeface="Calibri" panose="020F0502020204030204" pitchFamily="34" charset="0"/>
                <a:cs typeface="Calibri" panose="020F0502020204030204" pitchFamily="34" charset="0"/>
              </a:rPr>
              <a:t>compreensão </a:t>
            </a:r>
            <a:r>
              <a:rPr lang="pt-BR" sz="1400" dirty="0" smtClean="0">
                <a:latin typeface="Calibri" panose="020F0502020204030204" pitchFamily="34" charset="0"/>
                <a:ea typeface="Calibri" panose="020F0502020204030204" pitchFamily="34" charset="0"/>
                <a:cs typeface="Calibri" panose="020F0502020204030204" pitchFamily="34" charset="0"/>
              </a:rPr>
              <a:t>do </a:t>
            </a:r>
            <a:r>
              <a:rPr lang="pt-BR" sz="1400" dirty="0">
                <a:latin typeface="Calibri" panose="020F0502020204030204" pitchFamily="34" charset="0"/>
                <a:ea typeface="Calibri" panose="020F0502020204030204" pitchFamily="34" charset="0"/>
                <a:cs typeface="Calibri" panose="020F0502020204030204" pitchFamily="34" charset="0"/>
              </a:rPr>
              <a:t>rito de </a:t>
            </a:r>
            <a:r>
              <a:rPr lang="pt-BR" sz="1400" dirty="0" smtClean="0">
                <a:latin typeface="Calibri" panose="020F0502020204030204" pitchFamily="34" charset="0"/>
                <a:ea typeface="Calibri" panose="020F0502020204030204" pitchFamily="34" charset="0"/>
                <a:cs typeface="Calibri" panose="020F0502020204030204" pitchFamily="34" charset="0"/>
              </a:rPr>
              <a:t>a-</a:t>
            </a: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preciação </a:t>
            </a:r>
            <a:r>
              <a:rPr lang="pt-BR" sz="1400" dirty="0">
                <a:latin typeface="Calibri" panose="020F0502020204030204" pitchFamily="34" charset="0"/>
                <a:ea typeface="Calibri" panose="020F0502020204030204" pitchFamily="34" charset="0"/>
                <a:cs typeface="Calibri" panose="020F0502020204030204" pitchFamily="34" charset="0"/>
              </a:rPr>
              <a:t>e </a:t>
            </a:r>
            <a:r>
              <a:rPr lang="pt-BR" sz="1400" dirty="0" smtClean="0">
                <a:latin typeface="Calibri" panose="020F0502020204030204" pitchFamily="34" charset="0"/>
                <a:ea typeface="Calibri" panose="020F0502020204030204" pitchFamily="34" charset="0"/>
                <a:cs typeface="Calibri" panose="020F0502020204030204" pitchFamily="34" charset="0"/>
              </a:rPr>
              <a:t>julgamento </a:t>
            </a:r>
            <a:r>
              <a:rPr lang="pt-BR" sz="1400" dirty="0">
                <a:latin typeface="Calibri" panose="020F0502020204030204" pitchFamily="34" charset="0"/>
                <a:ea typeface="Calibri" panose="020F0502020204030204" pitchFamily="34" charset="0"/>
                <a:cs typeface="Calibri" panose="020F0502020204030204" pitchFamily="34" charset="0"/>
              </a:rPr>
              <a:t>do </a:t>
            </a:r>
            <a:endParaRPr lang="pt-BR" sz="1400" dirty="0" smtClean="0">
              <a:latin typeface="Calibri" panose="020F0502020204030204" pitchFamily="34" charset="0"/>
              <a:ea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processo ético-disciplinar pela</a:t>
            </a: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CED/UF</a:t>
            </a:r>
            <a:r>
              <a:rPr lang="pt-BR" sz="1400" dirty="0">
                <a:latin typeface="Calibri" panose="020F0502020204030204" pitchFamily="34" charset="0"/>
                <a:ea typeface="Calibri" panose="020F0502020204030204" pitchFamily="34" charset="0"/>
                <a:cs typeface="Calibri" panose="020F0502020204030204" pitchFamily="34" charset="0"/>
              </a:rPr>
              <a:t>. </a:t>
            </a:r>
            <a:endParaRPr lang="pt-BR" sz="1400" dirty="0" smtClean="0">
              <a:latin typeface="Calibri" panose="020F0502020204030204" pitchFamily="34" charset="0"/>
              <a:ea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Foram </a:t>
            </a:r>
            <a:r>
              <a:rPr lang="pt-BR" sz="1400" dirty="0">
                <a:latin typeface="Calibri" panose="020F0502020204030204" pitchFamily="34" charset="0"/>
                <a:ea typeface="Calibri" panose="020F0502020204030204" pitchFamily="34" charset="0"/>
                <a:cs typeface="Calibri" panose="020F0502020204030204" pitchFamily="34" charset="0"/>
              </a:rPr>
              <a:t>apresentadas </a:t>
            </a:r>
            <a:r>
              <a:rPr lang="pt-BR" sz="1400" dirty="0" smtClean="0">
                <a:latin typeface="Calibri" panose="020F0502020204030204" pitchFamily="34" charset="0"/>
                <a:ea typeface="Calibri" panose="020F0502020204030204" pitchFamily="34" charset="0"/>
                <a:cs typeface="Calibri" panose="020F0502020204030204" pitchFamily="34" charset="0"/>
              </a:rPr>
              <a:t>também</a:t>
            </a: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as </a:t>
            </a:r>
            <a:r>
              <a:rPr lang="pt-BR" sz="1400" dirty="0">
                <a:latin typeface="Calibri" panose="020F0502020204030204" pitchFamily="34" charset="0"/>
                <a:ea typeface="Calibri" panose="020F0502020204030204" pitchFamily="34" charset="0"/>
                <a:cs typeface="Calibri" panose="020F0502020204030204" pitchFamily="34" charset="0"/>
              </a:rPr>
              <a:t>futuras implementações </a:t>
            </a:r>
            <a:endParaRPr lang="pt-BR" sz="1400" dirty="0" smtClean="0">
              <a:latin typeface="Calibri" panose="020F0502020204030204" pitchFamily="34" charset="0"/>
              <a:ea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do </a:t>
            </a:r>
            <a:r>
              <a:rPr lang="pt-BR" sz="1400" dirty="0">
                <a:latin typeface="Calibri" panose="020F0502020204030204" pitchFamily="34" charset="0"/>
                <a:ea typeface="Calibri" panose="020F0502020204030204" pitchFamily="34" charset="0"/>
                <a:cs typeface="Calibri" panose="020F0502020204030204" pitchFamily="34" charset="0"/>
              </a:rPr>
              <a:t>módulo ético diante da </a:t>
            </a:r>
            <a:endParaRPr lang="pt-BR" sz="1400" dirty="0" smtClean="0">
              <a:latin typeface="Calibri" panose="020F0502020204030204" pitchFamily="34" charset="0"/>
              <a:ea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necessidade </a:t>
            </a:r>
            <a:r>
              <a:rPr lang="pt-BR" sz="1400" dirty="0">
                <a:latin typeface="Calibri" panose="020F0502020204030204" pitchFamily="34" charset="0"/>
                <a:ea typeface="Calibri" panose="020F0502020204030204" pitchFamily="34" charset="0"/>
                <a:cs typeface="Calibri" panose="020F0502020204030204" pitchFamily="34" charset="0"/>
              </a:rPr>
              <a:t>das </a:t>
            </a:r>
            <a:r>
              <a:rPr lang="pt-BR" sz="1400" dirty="0" smtClean="0">
                <a:latin typeface="Calibri" panose="020F0502020204030204" pitchFamily="34" charset="0"/>
                <a:ea typeface="Calibri" panose="020F0502020204030204" pitchFamily="34" charset="0"/>
                <a:cs typeface="Calibri" panose="020F0502020204030204" pitchFamily="34" charset="0"/>
              </a:rPr>
              <a:t>alterações</a:t>
            </a: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 </a:t>
            </a:r>
            <a:r>
              <a:rPr lang="pt-BR" sz="1400" dirty="0">
                <a:latin typeface="Calibri" panose="020F0502020204030204" pitchFamily="34" charset="0"/>
                <a:ea typeface="Calibri" panose="020F0502020204030204" pitchFamily="34" charset="0"/>
                <a:cs typeface="Calibri" panose="020F0502020204030204" pitchFamily="34" charset="0"/>
              </a:rPr>
              <a:t>com a vigência da Resolução </a:t>
            </a:r>
            <a:endParaRPr lang="pt-BR" sz="1400" dirty="0" smtClean="0">
              <a:latin typeface="Calibri" panose="020F0502020204030204" pitchFamily="34" charset="0"/>
              <a:ea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143 </a:t>
            </a:r>
            <a:r>
              <a:rPr lang="pt-BR" sz="1400" dirty="0">
                <a:latin typeface="Calibri" panose="020F0502020204030204" pitchFamily="34" charset="0"/>
                <a:ea typeface="Calibri" panose="020F0502020204030204" pitchFamily="34" charset="0"/>
                <a:cs typeface="Calibri" panose="020F0502020204030204" pitchFamily="34" charset="0"/>
              </a:rPr>
              <a:t>após atualizações.</a:t>
            </a:r>
          </a:p>
        </p:txBody>
      </p:sp>
      <p:sp>
        <p:nvSpPr>
          <p:cNvPr id="17" name="Retângulo 1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rgbClr val="0989B1"/>
              </a:solidFill>
              <a:latin typeface="Calibri" panose="020F0502020204030204" pitchFamily="34" charset="0"/>
              <a:cs typeface="Calibri" panose="020F0502020204030204" pitchFamily="34" charset="0"/>
            </a:endParaRPr>
          </a:p>
          <a:p>
            <a:endParaRPr lang="pt-BR" b="1" dirty="0">
              <a:solidFill>
                <a:srgbClr val="0989B1"/>
              </a:solidFill>
              <a:latin typeface="Calibri" panose="020F0502020204030204" pitchFamily="34" charset="0"/>
              <a:cs typeface="Calibri" panose="020F0502020204030204" pitchFamily="34" charset="0"/>
            </a:endParaRPr>
          </a:p>
          <a:p>
            <a:r>
              <a:rPr lang="pt-BR" sz="2400" b="1" dirty="0">
                <a:solidFill>
                  <a:srgbClr val="0989B1"/>
                </a:solidFill>
                <a:latin typeface="Calibri" panose="020F0502020204030204" pitchFamily="34" charset="0"/>
                <a:cs typeface="Calibri" panose="020F0502020204030204" pitchFamily="34" charset="0"/>
              </a:rPr>
              <a:t>RESULTADOS</a:t>
            </a:r>
          </a:p>
          <a:p>
            <a:r>
              <a:rPr lang="pt-BR" sz="2400" b="1" dirty="0">
                <a:solidFill>
                  <a:srgbClr val="0989B1"/>
                </a:solidFill>
                <a:latin typeface="Calibri" panose="020F0502020204030204" pitchFamily="34" charset="0"/>
                <a:cs typeface="Calibri" panose="020F0502020204030204" pitchFamily="34" charset="0"/>
              </a:rPr>
              <a:t>E DESEMPENHO</a:t>
            </a:r>
            <a:endParaRPr lang="pt-BR" b="1" dirty="0">
              <a:solidFill>
                <a:srgbClr val="0989B1"/>
              </a:solidFill>
              <a:latin typeface="Calibri" panose="020F0502020204030204" pitchFamily="34" charset="0"/>
              <a:cs typeface="Calibri" panose="020F0502020204030204" pitchFamily="34" charset="0"/>
            </a:endParaRPr>
          </a:p>
        </p:txBody>
      </p:sp>
      <p:sp>
        <p:nvSpPr>
          <p:cNvPr id="9" name="Rectangle 1"/>
          <p:cNvSpPr>
            <a:spLocks noChangeArrowheads="1"/>
          </p:cNvSpPr>
          <p:nvPr/>
        </p:nvSpPr>
        <p:spPr bwMode="auto">
          <a:xfrm>
            <a:off x="5143500" y="30337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8" name="Retângulo 7"/>
          <p:cNvSpPr/>
          <p:nvPr/>
        </p:nvSpPr>
        <p:spPr>
          <a:xfrm>
            <a:off x="8324537" y="6017070"/>
            <a:ext cx="3608075" cy="400110"/>
          </a:xfrm>
          <a:prstGeom prst="rect">
            <a:avLst/>
          </a:prstGeom>
        </p:spPr>
        <p:txBody>
          <a:bodyPr wrap="square">
            <a:spAutoFit/>
          </a:bodyPr>
          <a:lstStyle/>
          <a:p>
            <a:r>
              <a:rPr lang="pt-BR" sz="1000" dirty="0">
                <a:cs typeface="Calibri" panose="020F0502020204030204" pitchFamily="34" charset="0"/>
              </a:rPr>
              <a:t>Foto: Equipe do CAU/PB e advogado Eduardo Pae (CED-CAU/BR), Participantes do 10º Treinamento Técnico da CED-CAU/BRU/BR,</a:t>
            </a:r>
            <a:endParaRPr lang="pt-BR" sz="1000" dirty="0"/>
          </a:p>
        </p:txBody>
      </p:sp>
      <p:pic>
        <p:nvPicPr>
          <p:cNvPr id="11" name="Imagem 10"/>
          <p:cNvPicPr>
            <a:picLocks noChangeAspect="1"/>
          </p:cNvPicPr>
          <p:nvPr/>
        </p:nvPicPr>
        <p:blipFill rotWithShape="1">
          <a:blip r:embed="rId3" cstate="print">
            <a:extLst>
              <a:ext uri="{28A0092B-C50C-407E-A947-70E740481C1C}">
                <a14:useLocalDpi xmlns:a14="http://schemas.microsoft.com/office/drawing/2010/main" val="0"/>
              </a:ext>
            </a:extLst>
          </a:blip>
          <a:srcRect t="20654"/>
          <a:stretch/>
        </p:blipFill>
        <p:spPr>
          <a:xfrm>
            <a:off x="8631287" y="2683266"/>
            <a:ext cx="2909165" cy="3077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933640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solidFill>
                <a:srgbClr val="002060"/>
              </a:solidFill>
            </a:endParaRPr>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solidFill>
                <a:srgbClr val="002060"/>
              </a:solidFill>
            </a:endParaRPr>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61153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334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716189" y="6333462"/>
            <a:ext cx="683339" cy="365125"/>
          </a:xfrm>
        </p:spPr>
        <p:txBody>
          <a:bodyPr/>
          <a:lstStyle/>
          <a:p>
            <a:pPr rtl="0"/>
            <a:fld id="{5A4A7955-6230-48B4-BD8B-A7C460F75945}" type="slidenum">
              <a:rPr lang="pt-BR" noProof="0" smtClean="0">
                <a:solidFill>
                  <a:srgbClr val="002060"/>
                </a:solidFill>
              </a:rPr>
              <a:t>69</a:t>
            </a:fld>
            <a:endParaRPr lang="pt-BR" noProof="0" dirty="0">
              <a:solidFill>
                <a:srgbClr val="002060"/>
              </a:solidFill>
            </a:endParaRPr>
          </a:p>
        </p:txBody>
      </p:sp>
      <p:sp>
        <p:nvSpPr>
          <p:cNvPr id="18" name="Retângulo 17"/>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ATENDIMENTO</a:t>
            </a:r>
            <a:endParaRPr lang="pt-BR" b="1" dirty="0">
              <a:solidFill>
                <a:srgbClr val="C00000"/>
              </a:solidFill>
              <a:latin typeface="Calibri" panose="020F0502020204030204" pitchFamily="34" charset="0"/>
              <a:cs typeface="Calibri" panose="020F0502020204030204" pitchFamily="34" charset="0"/>
            </a:endParaRPr>
          </a:p>
        </p:txBody>
      </p:sp>
      <p:sp>
        <p:nvSpPr>
          <p:cNvPr id="36" name="Retângulo 35"/>
          <p:cNvSpPr/>
          <p:nvPr/>
        </p:nvSpPr>
        <p:spPr>
          <a:xfrm>
            <a:off x="1704799" y="1733266"/>
            <a:ext cx="480549" cy="1187355"/>
          </a:xfrm>
          <a:prstGeom prst="rect">
            <a:avLst/>
          </a:prstGeom>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51" name="Grupo 50"/>
          <p:cNvGrpSpPr/>
          <p:nvPr/>
        </p:nvGrpSpPr>
        <p:grpSpPr>
          <a:xfrm>
            <a:off x="9305742" y="2746346"/>
            <a:ext cx="2093786" cy="1547540"/>
            <a:chOff x="9291124" y="805218"/>
            <a:chExt cx="2093786" cy="1547540"/>
          </a:xfrm>
        </p:grpSpPr>
        <p:sp>
          <p:nvSpPr>
            <p:cNvPr id="38" name="Retângulo de cantos arredondados 37"/>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atendimento (%)</a:t>
              </a:r>
            </a:p>
            <a:p>
              <a:pPr algn="ctr"/>
              <a:endParaRPr lang="pt-BR" sz="1200" b="1" dirty="0">
                <a:latin typeface="Calibri" panose="020F0502020204030204" pitchFamily="34" charset="0"/>
                <a:cs typeface="Calibri" panose="020F0502020204030204" pitchFamily="34" charset="0"/>
              </a:endParaRPr>
            </a:p>
            <a:p>
              <a:pPr algn="ctr"/>
              <a:endParaRPr lang="pt-BR" sz="12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42" name="Gráfico 41"/>
            <p:cNvGraphicFramePr/>
            <p:nvPr>
              <p:extLst>
                <p:ext uri="{D42A27DB-BD31-4B8C-83A1-F6EECF244321}">
                  <p14:modId xmlns:p14="http://schemas.microsoft.com/office/powerpoint/2010/main" val="2130088694"/>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3"/>
            </a:graphicData>
          </a:graphic>
        </p:graphicFrame>
        <p:sp>
          <p:nvSpPr>
            <p:cNvPr id="43" name="CaixaDeTexto 42"/>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47" name="CaixaDeTexto 46"/>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grpSp>
        <p:nvGrpSpPr>
          <p:cNvPr id="48" name="Grupo 47"/>
          <p:cNvGrpSpPr/>
          <p:nvPr/>
        </p:nvGrpSpPr>
        <p:grpSpPr>
          <a:xfrm>
            <a:off x="9305742" y="4502103"/>
            <a:ext cx="2093786" cy="1547540"/>
            <a:chOff x="9301347" y="2583745"/>
            <a:chExt cx="2093786" cy="1547540"/>
          </a:xfrm>
        </p:grpSpPr>
        <p:sp>
          <p:nvSpPr>
            <p:cNvPr id="44" name="Retângulo de cantos arredondados 43"/>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satisfação com a solução da demanda (%)</a:t>
              </a: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45" name="Gráfico 44"/>
            <p:cNvGraphicFramePr/>
            <p:nvPr>
              <p:extLst>
                <p:ext uri="{D42A27DB-BD31-4B8C-83A1-F6EECF244321}">
                  <p14:modId xmlns:p14="http://schemas.microsoft.com/office/powerpoint/2010/main" val="1623108672"/>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49" name="CaixaDeTexto 48"/>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50" name="CaixaDeTexto 49"/>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pic>
        <p:nvPicPr>
          <p:cNvPr id="39" name="Imagem 38"/>
          <p:cNvPicPr>
            <a:picLocks noChangeAspect="1"/>
          </p:cNvPicPr>
          <p:nvPr/>
        </p:nvPicPr>
        <p:blipFill rotWithShape="1">
          <a:blip r:embed="rId5"/>
          <a:srcRect t="2296"/>
          <a:stretch/>
        </p:blipFill>
        <p:spPr>
          <a:xfrm>
            <a:off x="3018903" y="2669510"/>
            <a:ext cx="6154194" cy="3456968"/>
          </a:xfrm>
          <a:prstGeom prst="rect">
            <a:avLst/>
          </a:prstGeom>
        </p:spPr>
      </p:pic>
      <p:sp>
        <p:nvSpPr>
          <p:cNvPr id="26" name="Retângulo de cantos arredondados 25"/>
          <p:cNvSpPr/>
          <p:nvPr/>
        </p:nvSpPr>
        <p:spPr>
          <a:xfrm>
            <a:off x="505044" y="4913861"/>
            <a:ext cx="2012769" cy="653984"/>
          </a:xfrm>
          <a:prstGeom prst="roundRect">
            <a:avLst/>
          </a:prstGeom>
          <a:solidFill>
            <a:srgbClr val="92D050"/>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a:t>
            </a:r>
            <a:r>
              <a:rPr lang="pt-BR" sz="1400" b="1" dirty="0" smtClean="0">
                <a:solidFill>
                  <a:schemeClr val="tx1"/>
                </a:solidFill>
                <a:latin typeface="Calibri" panose="020F0502020204030204" pitchFamily="34" charset="0"/>
                <a:cs typeface="Calibri" panose="020F0502020204030204" pitchFamily="34" charset="0"/>
              </a:rPr>
              <a:t>262.298,75 </a:t>
            </a:r>
          </a:p>
          <a:p>
            <a:r>
              <a:rPr lang="pt-BR" sz="1400" dirty="0" smtClean="0">
                <a:solidFill>
                  <a:schemeClr val="tx1"/>
                </a:solidFill>
                <a:latin typeface="Calibri" panose="020F0502020204030204" pitchFamily="34" charset="0"/>
                <a:cs typeface="Calibri" panose="020F0502020204030204" pitchFamily="34" charset="0"/>
              </a:rPr>
              <a:t>93.19% </a:t>
            </a:r>
            <a:r>
              <a:rPr lang="pt-BR" sz="1400" dirty="0">
                <a:solidFill>
                  <a:schemeClr val="tx1"/>
                </a:solidFill>
                <a:latin typeface="Calibri" panose="020F0502020204030204" pitchFamily="34" charset="0"/>
                <a:cs typeface="Calibri" panose="020F0502020204030204" pitchFamily="34" charset="0"/>
              </a:rPr>
              <a:t>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33" name="Retângulo 32"/>
          <p:cNvSpPr/>
          <p:nvPr/>
        </p:nvSpPr>
        <p:spPr>
          <a:xfrm>
            <a:off x="505044" y="3228143"/>
            <a:ext cx="2055617" cy="307777"/>
          </a:xfrm>
          <a:prstGeom prst="rect">
            <a:avLst/>
          </a:prstGeom>
          <a:solidFill>
            <a:schemeClr val="bg1"/>
          </a:solidFill>
        </p:spPr>
        <p:txBody>
          <a:bodyPr wrap="square" numCol="1" spcCol="360000">
            <a:spAutoFit/>
          </a:bodyPr>
          <a:lstStyle/>
          <a:p>
            <a:r>
              <a:rPr lang="pt-BR" sz="1400" b="1" dirty="0">
                <a:solidFill>
                  <a:srgbClr val="92D050"/>
                </a:solidFill>
                <a:latin typeface="Calibri" panose="020F0502020204030204" pitchFamily="34" charset="0"/>
                <a:cs typeface="Calibri" panose="020F0502020204030204" pitchFamily="34" charset="0"/>
              </a:rPr>
              <a:t>LIMITE ALCANÇADO</a:t>
            </a:r>
            <a:endParaRPr lang="pt-BR" sz="1100" b="1" dirty="0">
              <a:solidFill>
                <a:srgbClr val="92D050"/>
              </a:solidFill>
              <a:latin typeface="Calibri" panose="020F0502020204030204" pitchFamily="34" charset="0"/>
              <a:cs typeface="Calibri" panose="020F0502020204030204" pitchFamily="34" charset="0"/>
            </a:endParaRPr>
          </a:p>
        </p:txBody>
      </p:sp>
      <p:sp>
        <p:nvSpPr>
          <p:cNvPr id="32" name="Retângulo de cantos arredondados 31"/>
          <p:cNvSpPr/>
          <p:nvPr/>
        </p:nvSpPr>
        <p:spPr>
          <a:xfrm>
            <a:off x="505044" y="3516134"/>
            <a:ext cx="2075073" cy="738209"/>
          </a:xfrm>
          <a:prstGeom prst="roundRect">
            <a:avLst/>
          </a:prstGeom>
          <a:solidFill>
            <a:srgbClr val="92D050"/>
          </a:solid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2023</a:t>
            </a:r>
            <a:r>
              <a:rPr lang="pt-BR" sz="1400" b="1" dirty="0">
                <a:solidFill>
                  <a:schemeClr val="tx1"/>
                </a:solidFill>
                <a:latin typeface="Calibri" panose="020F0502020204030204" pitchFamily="34" charset="0"/>
                <a:cs typeface="Calibri" panose="020F0502020204030204" pitchFamily="34" charset="0"/>
              </a:rPr>
              <a:t>:</a:t>
            </a:r>
          </a:p>
          <a:p>
            <a:r>
              <a:rPr lang="pt-BR" sz="1400" b="1" dirty="0" smtClean="0">
                <a:solidFill>
                  <a:schemeClr val="tx1"/>
                </a:solidFill>
                <a:latin typeface="Calibri" panose="020F0502020204030204" pitchFamily="34" charset="0"/>
                <a:cs typeface="Calibri" panose="020F0502020204030204" pitchFamily="34" charset="0"/>
              </a:rPr>
              <a:t>11% </a:t>
            </a:r>
            <a:r>
              <a:rPr lang="pt-BR" sz="1400" dirty="0">
                <a:solidFill>
                  <a:schemeClr val="tx1"/>
                </a:solidFill>
                <a:latin typeface="Calibri" panose="020F0502020204030204" pitchFamily="34" charset="0"/>
                <a:cs typeface="Calibri" panose="020F0502020204030204" pitchFamily="34" charset="0"/>
              </a:rPr>
              <a:t>da RAL</a:t>
            </a:r>
          </a:p>
          <a:p>
            <a:r>
              <a:rPr lang="pt-BR" sz="1000" dirty="0">
                <a:solidFill>
                  <a:schemeClr val="tx1"/>
                </a:solidFill>
                <a:latin typeface="Calibri" panose="020F0502020204030204" pitchFamily="34" charset="0"/>
                <a:cs typeface="Calibri" panose="020F0502020204030204" pitchFamily="34" charset="0"/>
              </a:rPr>
              <a:t>% da Receita Arrecadação </a:t>
            </a:r>
            <a:r>
              <a:rPr lang="pt-BR" sz="1000" dirty="0" smtClean="0">
                <a:solidFill>
                  <a:schemeClr val="tx1"/>
                </a:solidFill>
                <a:latin typeface="Calibri" panose="020F0502020204030204" pitchFamily="34" charset="0"/>
                <a:cs typeface="Calibri" panose="020F0502020204030204" pitchFamily="34" charset="0"/>
              </a:rPr>
              <a:t>Líquid</a:t>
            </a:r>
            <a:r>
              <a:rPr lang="pt-BR" sz="1100" dirty="0" smtClean="0">
                <a:solidFill>
                  <a:schemeClr val="tx1"/>
                </a:solidFill>
                <a:latin typeface="Calibri" panose="020F0502020204030204" pitchFamily="34" charset="0"/>
                <a:cs typeface="Calibri" panose="020F0502020204030204" pitchFamily="34" charset="0"/>
              </a:rPr>
              <a:t>a Prevista</a:t>
            </a:r>
            <a:endParaRPr lang="pt-BR" sz="700" dirty="0">
              <a:solidFill>
                <a:schemeClr val="tx1"/>
              </a:solidFill>
              <a:latin typeface="Calibri" panose="020F0502020204030204" pitchFamily="34" charset="0"/>
              <a:cs typeface="Calibri" panose="020F0502020204030204" pitchFamily="34" charset="0"/>
            </a:endParaRPr>
          </a:p>
        </p:txBody>
      </p:sp>
      <p:sp>
        <p:nvSpPr>
          <p:cNvPr id="40" name="Retângulo 39"/>
          <p:cNvSpPr/>
          <p:nvPr/>
        </p:nvSpPr>
        <p:spPr>
          <a:xfrm>
            <a:off x="505044" y="4572207"/>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nvGrpSpPr>
          <p:cNvPr id="12" name="Grupo 11"/>
          <p:cNvGrpSpPr/>
          <p:nvPr/>
        </p:nvGrpSpPr>
        <p:grpSpPr>
          <a:xfrm>
            <a:off x="2400113" y="1112997"/>
            <a:ext cx="7391775" cy="1374522"/>
            <a:chOff x="2907054" y="1112997"/>
            <a:chExt cx="7391775" cy="1374522"/>
          </a:xfrm>
        </p:grpSpPr>
        <p:grpSp>
          <p:nvGrpSpPr>
            <p:cNvPr id="9" name="Grupo 8"/>
            <p:cNvGrpSpPr/>
            <p:nvPr/>
          </p:nvGrpSpPr>
          <p:grpSpPr>
            <a:xfrm>
              <a:off x="2907054" y="1112997"/>
              <a:ext cx="3053196" cy="1303414"/>
              <a:chOff x="505044" y="1184105"/>
              <a:chExt cx="3053196" cy="1303414"/>
            </a:xfrm>
          </p:grpSpPr>
          <p:sp>
            <p:nvSpPr>
              <p:cNvPr id="22" name="Retângulo de cantos arredondados 21"/>
              <p:cNvSpPr/>
              <p:nvPr/>
            </p:nvSpPr>
            <p:spPr>
              <a:xfrm>
                <a:off x="505044" y="1540498"/>
                <a:ext cx="3053196" cy="947021"/>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Assegurar a eficácia no atendimento e no relacionamento com os Arquitetos e Urbanistas e a Sociedade.</a:t>
                </a:r>
              </a:p>
            </p:txBody>
          </p:sp>
          <p:sp>
            <p:nvSpPr>
              <p:cNvPr id="23" name="Retângulo 22"/>
              <p:cNvSpPr/>
              <p:nvPr/>
            </p:nvSpPr>
            <p:spPr>
              <a:xfrm>
                <a:off x="505044" y="1184105"/>
                <a:ext cx="2008815"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OBJETIVO ESTRATÉGICO</a:t>
                </a:r>
                <a:endParaRPr lang="pt-BR" sz="1100" b="1" dirty="0">
                  <a:solidFill>
                    <a:schemeClr val="accent6"/>
                  </a:solidFill>
                  <a:latin typeface="Calibri" panose="020F0502020204030204" pitchFamily="34" charset="0"/>
                  <a:cs typeface="Calibri" panose="020F0502020204030204" pitchFamily="34" charset="0"/>
                </a:endParaRPr>
              </a:p>
            </p:txBody>
          </p:sp>
        </p:grpSp>
        <p:grpSp>
          <p:nvGrpSpPr>
            <p:cNvPr id="11" name="Grupo 10"/>
            <p:cNvGrpSpPr/>
            <p:nvPr/>
          </p:nvGrpSpPr>
          <p:grpSpPr>
            <a:xfrm>
              <a:off x="6677966" y="1112997"/>
              <a:ext cx="3620863" cy="1374522"/>
              <a:chOff x="7182938" y="1112997"/>
              <a:chExt cx="3620863" cy="1374522"/>
            </a:xfrm>
          </p:grpSpPr>
          <p:sp>
            <p:nvSpPr>
              <p:cNvPr id="41" name="Retângulo 40"/>
              <p:cNvSpPr/>
              <p:nvPr/>
            </p:nvSpPr>
            <p:spPr>
              <a:xfrm>
                <a:off x="7182938" y="1112997"/>
                <a:ext cx="2055617" cy="307777"/>
              </a:xfrm>
              <a:prstGeom prst="rect">
                <a:avLst/>
              </a:prstGeom>
              <a:solidFill>
                <a:schemeClr val="bg1"/>
              </a:solidFill>
            </p:spPr>
            <p:txBody>
              <a:bodyPr wrap="square" numCol="1" spcCol="360000">
                <a:spAutoFit/>
              </a:bodyPr>
              <a:lstStyle/>
              <a:p>
                <a:r>
                  <a:rPr lang="pt-BR" sz="1400" b="1" dirty="0">
                    <a:solidFill>
                      <a:srgbClr val="FF9900"/>
                    </a:solidFill>
                    <a:latin typeface="Calibri" panose="020F0502020204030204" pitchFamily="34" charset="0"/>
                    <a:cs typeface="Calibri" panose="020F0502020204030204" pitchFamily="34" charset="0"/>
                  </a:rPr>
                  <a:t>PRINCIPAIS INICIATIVAS</a:t>
                </a:r>
                <a:endParaRPr lang="pt-BR" sz="1100" b="1" dirty="0">
                  <a:solidFill>
                    <a:srgbClr val="FF9900"/>
                  </a:solidFill>
                  <a:latin typeface="Calibri" panose="020F0502020204030204" pitchFamily="34" charset="0"/>
                  <a:cs typeface="Calibri" panose="020F0502020204030204" pitchFamily="34" charset="0"/>
                </a:endParaRPr>
              </a:p>
            </p:txBody>
          </p:sp>
          <p:sp>
            <p:nvSpPr>
              <p:cNvPr id="46" name="Retângulo de cantos arredondados 45"/>
              <p:cNvSpPr/>
              <p:nvPr/>
            </p:nvSpPr>
            <p:spPr>
              <a:xfrm>
                <a:off x="7182938" y="1400988"/>
                <a:ext cx="3620863" cy="1086531"/>
              </a:xfrm>
              <a:prstGeom prst="roundRect">
                <a:avLst/>
              </a:prstGeom>
              <a:solidFill>
                <a:schemeClr val="bg1"/>
              </a:solidFill>
              <a:ln w="28575">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Processos de atendimento às empresas e profissionais inscritos no Conselho</a:t>
                </a:r>
              </a:p>
              <a:p>
                <a:pPr marL="285750" indent="-285750">
                  <a:buFont typeface="Arial" panose="020B0604020202020204" pitchFamily="34" charset="0"/>
                  <a:buChar char="•"/>
                </a:pPr>
                <a:endParaRPr lang="pt-BR" sz="1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Centro de Serviços Compartilhados 2_ Atendimento </a:t>
                </a:r>
              </a:p>
            </p:txBody>
          </p:sp>
        </p:grpSp>
      </p:grpSp>
    </p:spTree>
    <p:extLst>
      <p:ext uri="{BB962C8B-B14F-4D97-AF65-F5344CB8AC3E}">
        <p14:creationId xmlns:p14="http://schemas.microsoft.com/office/powerpoint/2010/main" val="7027053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900" y="-1"/>
            <a:ext cx="10296667" cy="6865659"/>
          </a:xfrm>
          <a:prstGeom prst="rect">
            <a:avLst/>
          </a:prstGeom>
        </p:spPr>
      </p:pic>
      <p:sp>
        <p:nvSpPr>
          <p:cNvPr id="6" name="Retângulo 5"/>
          <p:cNvSpPr/>
          <p:nvPr/>
        </p:nvSpPr>
        <p:spPr>
          <a:xfrm>
            <a:off x="518615" y="590550"/>
            <a:ext cx="11263952" cy="3077766"/>
          </a:xfrm>
          <a:prstGeom prst="rect">
            <a:avLst/>
          </a:prstGeom>
          <a:noFill/>
        </p:spPr>
        <p:txBody>
          <a:bodyPr wrap="square" numCol="1">
            <a:spAutoFit/>
          </a:bodyPr>
          <a:lstStyle/>
          <a:p>
            <a:r>
              <a:rPr lang="pt-BR" sz="2800" b="1" dirty="0">
                <a:solidFill>
                  <a:srgbClr val="FF0000"/>
                </a:solidFill>
                <a:latin typeface="Calibri" panose="020F0502020204030204" pitchFamily="34" charset="0"/>
                <a:cs typeface="Calibri" panose="020F0502020204030204" pitchFamily="34" charset="0"/>
              </a:rPr>
              <a:t>SUMÁRIO</a:t>
            </a:r>
          </a:p>
          <a:p>
            <a:endParaRPr lang="pt-BR" sz="1400" b="1" dirty="0" smtClean="0">
              <a:latin typeface="Calibri" panose="020F0502020204030204" pitchFamily="34" charset="0"/>
              <a:cs typeface="Calibri" panose="020F0502020204030204" pitchFamily="34" charset="0"/>
            </a:endParaRPr>
          </a:p>
          <a:p>
            <a:r>
              <a:rPr lang="pt-BR" sz="1400" b="1" dirty="0" smtClean="0">
                <a:latin typeface="Calibri" panose="020F0502020204030204" pitchFamily="34" charset="0"/>
                <a:cs typeface="Calibri" panose="020F0502020204030204" pitchFamily="34" charset="0"/>
              </a:rPr>
              <a:t>MENSAGEM </a:t>
            </a:r>
            <a:r>
              <a:rPr lang="pt-BR" sz="1400" b="1" dirty="0">
                <a:latin typeface="Calibri" panose="020F0502020204030204" pitchFamily="34" charset="0"/>
                <a:cs typeface="Calibri" panose="020F0502020204030204" pitchFamily="34" charset="0"/>
              </a:rPr>
              <a:t>DO PRESIDENTE 					             </a:t>
            </a:r>
            <a:r>
              <a:rPr lang="pt-BR" sz="1400" b="1" dirty="0" smtClean="0">
                <a:latin typeface="Calibri" panose="020F0502020204030204" pitchFamily="34" charset="0"/>
                <a:cs typeface="Calibri" panose="020F0502020204030204" pitchFamily="34" charset="0"/>
              </a:rPr>
              <a:t>8</a:t>
            </a:r>
          </a:p>
          <a:p>
            <a:r>
              <a:rPr lang="pt-BR" sz="1400" b="1" dirty="0" smtClean="0">
                <a:latin typeface="Calibri" panose="020F0502020204030204" pitchFamily="34" charset="0"/>
                <a:cs typeface="Calibri" panose="020F0502020204030204" pitchFamily="34" charset="0"/>
              </a:rPr>
              <a:t>APRESENTAÇÃO						             9 </a:t>
            </a:r>
            <a:endParaRPr lang="pt-BR" sz="1400" b="1" dirty="0">
              <a:latin typeface="Calibri" panose="020F0502020204030204" pitchFamily="34" charset="0"/>
              <a:cs typeface="Calibri" panose="020F0502020204030204" pitchFamily="34" charset="0"/>
            </a:endParaRPr>
          </a:p>
          <a:p>
            <a:r>
              <a:rPr lang="pt-BR" sz="1400" b="1" dirty="0">
                <a:latin typeface="Calibri" panose="020F0502020204030204" pitchFamily="34" charset="0"/>
                <a:cs typeface="Calibri" panose="020F0502020204030204" pitchFamily="34" charset="0"/>
              </a:rPr>
              <a:t>NÚMEROS DO CAU/PB                                                                                                                                  10</a:t>
            </a:r>
          </a:p>
          <a:p>
            <a:endParaRPr lang="pt-BR" sz="1400" b="1" dirty="0">
              <a:solidFill>
                <a:srgbClr val="FF0000"/>
              </a:solidFill>
              <a:latin typeface="Calibri" panose="020F0502020204030204" pitchFamily="34" charset="0"/>
              <a:cs typeface="Calibri" panose="020F0502020204030204" pitchFamily="34" charset="0"/>
            </a:endParaRPr>
          </a:p>
          <a:p>
            <a:pPr marL="342900" indent="-342900">
              <a:buFont typeface="+mj-lt"/>
              <a:buAutoNum type="arabicPeriod"/>
            </a:pPr>
            <a:r>
              <a:rPr lang="pt-BR" sz="1400" b="1" dirty="0">
                <a:latin typeface="Calibri" panose="020F0502020204030204" pitchFamily="34" charset="0"/>
                <a:cs typeface="Calibri" panose="020F0502020204030204" pitchFamily="34" charset="0"/>
                <a:hlinkClick r:id="rId3" action="ppaction://hlinksldjump"/>
              </a:rPr>
              <a:t>Visão Geral Organizacional e Ambiente Externo </a:t>
            </a:r>
            <a:r>
              <a:rPr lang="pt-BR" sz="1400" b="1" dirty="0">
                <a:latin typeface="Calibri" panose="020F0502020204030204" pitchFamily="34" charset="0"/>
                <a:cs typeface="Calibri" panose="020F0502020204030204" pitchFamily="34" charset="0"/>
              </a:rPr>
              <a:t>			           </a:t>
            </a:r>
            <a:r>
              <a:rPr lang="pt-BR" sz="1400" b="1" dirty="0" smtClean="0">
                <a:latin typeface="Calibri" panose="020F0502020204030204" pitchFamily="34" charset="0"/>
                <a:cs typeface="Calibri" panose="020F0502020204030204" pitchFamily="34" charset="0"/>
              </a:rPr>
              <a:t>12</a:t>
            </a:r>
            <a:endParaRPr lang="pt-BR" sz="1400" b="1" dirty="0">
              <a:latin typeface="Calibri" panose="020F0502020204030204" pitchFamily="34" charset="0"/>
              <a:cs typeface="Calibri" panose="020F0502020204030204" pitchFamily="34" charset="0"/>
            </a:endParaRPr>
          </a:p>
          <a:p>
            <a:pPr marL="342900" indent="-342900">
              <a:buFont typeface="+mj-lt"/>
              <a:buAutoNum type="arabicPeriod"/>
            </a:pPr>
            <a:r>
              <a:rPr lang="pt-BR" sz="1400" b="1" dirty="0">
                <a:latin typeface="Calibri" panose="020F0502020204030204" pitchFamily="34" charset="0"/>
                <a:cs typeface="Calibri" panose="020F0502020204030204" pitchFamily="34" charset="0"/>
                <a:hlinkClick r:id="rId4" action="ppaction://hlinksldjump"/>
              </a:rPr>
              <a:t>Governança, Estratégia e alocação de Recursos</a:t>
            </a:r>
            <a:r>
              <a:rPr lang="pt-BR" sz="1400" b="1" dirty="0">
                <a:latin typeface="Calibri" panose="020F0502020204030204" pitchFamily="34" charset="0"/>
                <a:cs typeface="Calibri" panose="020F0502020204030204" pitchFamily="34" charset="0"/>
              </a:rPr>
              <a:t>			           </a:t>
            </a:r>
            <a:r>
              <a:rPr lang="pt-BR" sz="1400" b="1" dirty="0" smtClean="0">
                <a:latin typeface="Calibri" panose="020F0502020204030204" pitchFamily="34" charset="0"/>
                <a:cs typeface="Calibri" panose="020F0502020204030204" pitchFamily="34" charset="0"/>
              </a:rPr>
              <a:t>31</a:t>
            </a:r>
            <a:endParaRPr lang="pt-BR" sz="1400" b="1" dirty="0">
              <a:latin typeface="Calibri" panose="020F0502020204030204" pitchFamily="34" charset="0"/>
              <a:cs typeface="Calibri" panose="020F0502020204030204" pitchFamily="34" charset="0"/>
            </a:endParaRPr>
          </a:p>
          <a:p>
            <a:pPr marL="342900" indent="-342900">
              <a:buFont typeface="+mj-lt"/>
              <a:buAutoNum type="arabicPeriod"/>
            </a:pPr>
            <a:r>
              <a:rPr lang="pt-BR" sz="1400" b="1" dirty="0">
                <a:latin typeface="Calibri" panose="020F0502020204030204" pitchFamily="34" charset="0"/>
                <a:cs typeface="Calibri" panose="020F0502020204030204" pitchFamily="34" charset="0"/>
                <a:hlinkClick r:id="rId5" action="ppaction://hlinksldjump"/>
              </a:rPr>
              <a:t>Resultados e Desempenho da Gestão</a:t>
            </a:r>
            <a:r>
              <a:rPr lang="pt-BR" sz="1400" b="1" dirty="0">
                <a:latin typeface="Calibri" panose="020F0502020204030204" pitchFamily="34" charset="0"/>
                <a:cs typeface="Calibri" panose="020F0502020204030204" pitchFamily="34" charset="0"/>
              </a:rPr>
              <a:t>				           </a:t>
            </a:r>
            <a:r>
              <a:rPr lang="pt-BR" sz="1400" b="1" dirty="0" smtClean="0">
                <a:latin typeface="Calibri" panose="020F0502020204030204" pitchFamily="34" charset="0"/>
                <a:cs typeface="Calibri" panose="020F0502020204030204" pitchFamily="34" charset="0"/>
              </a:rPr>
              <a:t>44</a:t>
            </a:r>
            <a:endParaRPr lang="pt-BR" sz="1400" b="1" dirty="0">
              <a:latin typeface="Calibri" panose="020F0502020204030204" pitchFamily="34" charset="0"/>
              <a:cs typeface="Calibri" panose="020F0502020204030204" pitchFamily="34" charset="0"/>
            </a:endParaRPr>
          </a:p>
          <a:p>
            <a:pPr marL="342900" indent="-342900">
              <a:buFont typeface="+mj-lt"/>
              <a:buAutoNum type="arabicPeriod"/>
            </a:pPr>
            <a:r>
              <a:rPr lang="pt-BR" sz="1400" b="1" dirty="0">
                <a:latin typeface="Calibri" panose="020F0502020204030204" pitchFamily="34" charset="0"/>
                <a:cs typeface="Calibri" panose="020F0502020204030204" pitchFamily="34" charset="0"/>
                <a:hlinkClick r:id="rId6" action="ppaction://hlinksldjump"/>
              </a:rPr>
              <a:t>Alocação de Recursos e Áreas Especiais da Gestão</a:t>
            </a:r>
            <a:r>
              <a:rPr lang="pt-BR" sz="1400" b="1" dirty="0">
                <a:latin typeface="Calibri" panose="020F0502020204030204" pitchFamily="34" charset="0"/>
                <a:cs typeface="Calibri" panose="020F0502020204030204" pitchFamily="34" charset="0"/>
              </a:rPr>
              <a:t>			         </a:t>
            </a:r>
            <a:r>
              <a:rPr lang="pt-BR" sz="1400" b="1" dirty="0" smtClean="0">
                <a:latin typeface="Calibri" panose="020F0502020204030204" pitchFamily="34" charset="0"/>
                <a:cs typeface="Calibri" panose="020F0502020204030204" pitchFamily="34" charset="0"/>
              </a:rPr>
              <a:t>100</a:t>
            </a:r>
            <a:endParaRPr lang="pt-BR" sz="1400" b="1" dirty="0">
              <a:latin typeface="Calibri" panose="020F0502020204030204" pitchFamily="34" charset="0"/>
              <a:cs typeface="Calibri" panose="020F0502020204030204" pitchFamily="34" charset="0"/>
            </a:endParaRPr>
          </a:p>
          <a:p>
            <a:pPr marL="342900" indent="-342900">
              <a:buFont typeface="+mj-lt"/>
              <a:buAutoNum type="arabicPeriod"/>
            </a:pPr>
            <a:r>
              <a:rPr lang="pt-BR" sz="1400" b="1" dirty="0">
                <a:latin typeface="Calibri" panose="020F0502020204030204" pitchFamily="34" charset="0"/>
                <a:cs typeface="Calibri" panose="020F0502020204030204" pitchFamily="34" charset="0"/>
                <a:hlinkClick r:id="rId7" action="ppaction://hlinksldjump"/>
              </a:rPr>
              <a:t>Informações Orçamentárias, Financeiras e Contábeis</a:t>
            </a:r>
            <a:r>
              <a:rPr lang="pt-BR" sz="1400" b="1" dirty="0">
                <a:latin typeface="Calibri" panose="020F0502020204030204" pitchFamily="34" charset="0"/>
                <a:cs typeface="Calibri" panose="020F0502020204030204" pitchFamily="34" charset="0"/>
              </a:rPr>
              <a:t>			         </a:t>
            </a:r>
            <a:r>
              <a:rPr lang="pt-BR" sz="1400" b="1" dirty="0" smtClean="0">
                <a:latin typeface="Calibri" panose="020F0502020204030204" pitchFamily="34" charset="0"/>
                <a:cs typeface="Calibri" panose="020F0502020204030204" pitchFamily="34" charset="0"/>
              </a:rPr>
              <a:t>120</a:t>
            </a:r>
            <a:endParaRPr lang="pt-BR" sz="1400" b="1" dirty="0">
              <a:latin typeface="Calibri" panose="020F0502020204030204" pitchFamily="34" charset="0"/>
              <a:cs typeface="Calibri" panose="020F0502020204030204" pitchFamily="34" charset="0"/>
            </a:endParaRPr>
          </a:p>
          <a:p>
            <a:pPr marL="342900" indent="-342900">
              <a:buFont typeface="+mj-lt"/>
              <a:buAutoNum type="arabicPeriod"/>
            </a:pPr>
            <a:r>
              <a:rPr lang="pt-BR" sz="1400" b="1" dirty="0">
                <a:latin typeface="Calibri" panose="020F0502020204030204" pitchFamily="34" charset="0"/>
                <a:cs typeface="Calibri" panose="020F0502020204030204" pitchFamily="34" charset="0"/>
                <a:hlinkClick r:id="rId8" action="ppaction://hlinksldjump"/>
              </a:rPr>
              <a:t>Anexos e apêndices	</a:t>
            </a:r>
            <a:r>
              <a:rPr lang="pt-BR" sz="1400" b="1" dirty="0">
                <a:latin typeface="Calibri" panose="020F0502020204030204" pitchFamily="34" charset="0"/>
                <a:cs typeface="Calibri" panose="020F0502020204030204" pitchFamily="34" charset="0"/>
              </a:rPr>
              <a:t>					         </a:t>
            </a:r>
            <a:r>
              <a:rPr lang="pt-BR" sz="1400" b="1" dirty="0" smtClean="0">
                <a:latin typeface="Calibri" panose="020F0502020204030204" pitchFamily="34" charset="0"/>
                <a:cs typeface="Calibri" panose="020F0502020204030204" pitchFamily="34" charset="0"/>
              </a:rPr>
              <a:t>131</a:t>
            </a:r>
            <a:r>
              <a:rPr lang="pt-BR" sz="1200" b="1" dirty="0">
                <a:solidFill>
                  <a:srgbClr val="FF0000"/>
                </a:solidFill>
                <a:latin typeface="Calibri" panose="020F0502020204030204" pitchFamily="34" charset="0"/>
                <a:cs typeface="Calibri" panose="020F0502020204030204" pitchFamily="34" charset="0"/>
              </a:rPr>
              <a:t/>
            </a:r>
            <a:br>
              <a:rPr lang="pt-BR" sz="1200" b="1" dirty="0">
                <a:solidFill>
                  <a:srgbClr val="FF0000"/>
                </a:solidFill>
                <a:latin typeface="Calibri" panose="020F0502020204030204" pitchFamily="34" charset="0"/>
                <a:cs typeface="Calibri" panose="020F0502020204030204" pitchFamily="34" charset="0"/>
              </a:rPr>
            </a:br>
            <a:endParaRPr lang="pt-BR" sz="1200" b="1" dirty="0">
              <a:solidFill>
                <a:srgbClr val="FF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7" name="Retângulo 6"/>
          <p:cNvSpPr/>
          <p:nvPr/>
        </p:nvSpPr>
        <p:spPr>
          <a:xfrm>
            <a:off x="10431756" y="6356353"/>
            <a:ext cx="1309974" cy="246221"/>
          </a:xfrm>
          <a:prstGeom prst="rect">
            <a:avLst/>
          </a:prstGeom>
        </p:spPr>
        <p:txBody>
          <a:bodyPr wrap="none">
            <a:spAutoFit/>
          </a:bodyPr>
          <a:lstStyle/>
          <a:p>
            <a:r>
              <a:rPr lang="pt-BR" sz="1000" dirty="0">
                <a:solidFill>
                  <a:srgbClr val="374957"/>
                </a:solidFill>
                <a:latin typeface="Calibri" panose="020F0502020204030204" pitchFamily="34" charset="0"/>
                <a:cs typeface="Calibri" panose="020F0502020204030204" pitchFamily="34" charset="0"/>
              </a:rPr>
              <a:t>imagem: Freepik.com</a:t>
            </a:r>
            <a:endParaRPr lang="pt-BR" sz="1000" dirty="0">
              <a:latin typeface="Calibri" panose="020F0502020204030204" pitchFamily="34" charset="0"/>
              <a:cs typeface="Calibri" panose="020F0502020204030204" pitchFamily="34" charset="0"/>
            </a:endParaRPr>
          </a:p>
        </p:txBody>
      </p:sp>
      <p:sp>
        <p:nvSpPr>
          <p:cNvPr id="8" name="Espaço Reservado para Rodapé 7"/>
          <p:cNvSpPr>
            <a:spLocks noGrp="1"/>
          </p:cNvSpPr>
          <p:nvPr>
            <p:ph type="ftr" sz="quarter" idx="11"/>
          </p:nvPr>
        </p:nvSpPr>
        <p:spPr/>
        <p:txBody>
          <a:bodyPr/>
          <a:lstStyle/>
          <a:p>
            <a:pPr rtl="0"/>
            <a:r>
              <a:rPr lang="pt-BR" noProof="0" dirty="0"/>
              <a:t>Relatório Integrado de Gestão 2023 - CAU/PB</a:t>
            </a:r>
          </a:p>
        </p:txBody>
      </p:sp>
      <p:sp>
        <p:nvSpPr>
          <p:cNvPr id="9" name="Espaço Reservado para Número de Slide 8"/>
          <p:cNvSpPr>
            <a:spLocks noGrp="1"/>
          </p:cNvSpPr>
          <p:nvPr>
            <p:ph type="sldNum" sz="quarter" idx="12"/>
          </p:nvPr>
        </p:nvSpPr>
        <p:spPr/>
        <p:txBody>
          <a:bodyPr/>
          <a:lstStyle/>
          <a:p>
            <a:pPr rtl="0"/>
            <a:fld id="{5A4A7955-6230-48B4-BD8B-A7C460F75945}" type="slidenum">
              <a:rPr lang="pt-BR" noProof="0" smtClean="0"/>
              <a:t>7</a:t>
            </a:fld>
            <a:endParaRPr lang="pt-BR" noProof="0" dirty="0"/>
          </a:p>
        </p:txBody>
      </p:sp>
    </p:spTree>
    <p:extLst>
      <p:ext uri="{BB962C8B-B14F-4D97-AF65-F5344CB8AC3E}">
        <p14:creationId xmlns:p14="http://schemas.microsoft.com/office/powerpoint/2010/main" val="31299012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715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1024737" y="6371562"/>
            <a:ext cx="683339" cy="365125"/>
          </a:xfrm>
        </p:spPr>
        <p:txBody>
          <a:bodyPr/>
          <a:lstStyle/>
          <a:p>
            <a:pPr rtl="0"/>
            <a:fld id="{5A4A7955-6230-48B4-BD8B-A7C460F75945}" type="slidenum">
              <a:rPr lang="pt-BR" noProof="0" smtClean="0">
                <a:solidFill>
                  <a:srgbClr val="002060"/>
                </a:solidFill>
              </a:rPr>
              <a:t>70</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632347" y="1358780"/>
            <a:ext cx="3923612" cy="4185761"/>
          </a:xfrm>
          <a:prstGeom prst="rect">
            <a:avLst/>
          </a:prstGeom>
        </p:spPr>
        <p:txBody>
          <a:bodyPr wrap="square">
            <a:spAutoFit/>
          </a:bodyPr>
          <a:lstStyle/>
          <a:p>
            <a:pPr algn="just"/>
            <a:r>
              <a:rPr lang="pt-BR" sz="1400" b="1" dirty="0">
                <a:latin typeface="Calibri" panose="020F0502020204030204" pitchFamily="34" charset="0"/>
                <a:cs typeface="Calibri" panose="020F0502020204030204" pitchFamily="34" charset="0"/>
              </a:rPr>
              <a:t>INICIATIVA 1 - </a:t>
            </a:r>
            <a:r>
              <a:rPr lang="pt-BR" sz="1400" dirty="0">
                <a:latin typeface="Calibri" panose="020F0502020204030204" pitchFamily="34" charset="0"/>
                <a:cs typeface="Calibri" panose="020F0502020204030204" pitchFamily="34" charset="0"/>
              </a:rPr>
              <a:t>O CAU/PB é responsável pela gestão de 5 canais de atendimento, sendo 4 não presenciais, que focam na qualidade dos serviços prestados aos profissionais e à sociedade de forma ágil e assertiva.</a:t>
            </a:r>
          </a:p>
          <a:p>
            <a:pPr algn="just"/>
            <a:r>
              <a:rPr lang="pt-BR" sz="1400" dirty="0">
                <a:latin typeface="Calibri" panose="020F0502020204030204" pitchFamily="34" charset="0"/>
                <a:cs typeface="Calibri" panose="020F0502020204030204" pitchFamily="34" charset="0"/>
              </a:rPr>
              <a:t>Com o objetivo de melhoria e aprimoramento do atendimento, os resultados em 2023 foram expressivos, ressaltando que a instituição preza por um atendimento humanizado, eficaz e conveniente aos seus usuários, mantendo o foco nas situações profissionais mais corriqueiras e no suporte técnico à utilização do Sistema de Informação e Comunicação do CAU (SICCAU), do Atendimento Virtual, da Central de Teleatendimento Qualificado e de outros meios digitais e pessoais. O atendimento remoto permite maior comodidades aos profissionais e cidadãos que necessitam dos serviços do conselho, sendo atendidos sem necessidade de deslocamento.</a:t>
            </a:r>
          </a:p>
        </p:txBody>
      </p:sp>
      <p:grpSp>
        <p:nvGrpSpPr>
          <p:cNvPr id="27" name="Grupo 26"/>
          <p:cNvGrpSpPr/>
          <p:nvPr/>
        </p:nvGrpSpPr>
        <p:grpSpPr>
          <a:xfrm>
            <a:off x="4734890" y="1012506"/>
            <a:ext cx="6973186" cy="4809843"/>
            <a:chOff x="4734890" y="1012506"/>
            <a:chExt cx="6973186" cy="4809843"/>
          </a:xfrm>
        </p:grpSpPr>
        <p:grpSp>
          <p:nvGrpSpPr>
            <p:cNvPr id="23" name="Grupo 22"/>
            <p:cNvGrpSpPr/>
            <p:nvPr/>
          </p:nvGrpSpPr>
          <p:grpSpPr>
            <a:xfrm>
              <a:off x="4734890" y="1012506"/>
              <a:ext cx="6973186" cy="1142718"/>
              <a:chOff x="4734890" y="1012506"/>
              <a:chExt cx="6973186" cy="1142718"/>
            </a:xfrm>
          </p:grpSpPr>
          <p:sp>
            <p:nvSpPr>
              <p:cNvPr id="8" name="Retângulo de cantos arredondados 7"/>
              <p:cNvSpPr/>
              <p:nvPr/>
            </p:nvSpPr>
            <p:spPr>
              <a:xfrm>
                <a:off x="4734890" y="1012506"/>
                <a:ext cx="5100971" cy="1142718"/>
              </a:xfrm>
              <a:prstGeom prst="roundRect">
                <a:avLst/>
              </a:prstGeom>
              <a:solidFill>
                <a:srgbClr val="FF99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b="1" dirty="0">
                    <a:solidFill>
                      <a:schemeClr val="accent6">
                        <a:lumMod val="50000"/>
                      </a:schemeClr>
                    </a:solidFill>
                    <a:latin typeface="Calibri" panose="020F0502020204030204" pitchFamily="34" charset="0"/>
                    <a:cs typeface="Calibri" panose="020F0502020204030204" pitchFamily="34" charset="0"/>
                  </a:rPr>
                  <a:t>SISTEMA DE INFORMAÇÃO E COMUNICAÇÃO DO CAU (SICCAU)*</a:t>
                </a:r>
              </a:p>
              <a:p>
                <a:pPr algn="ctr"/>
                <a:r>
                  <a:rPr lang="pt-BR" sz="1400" b="1" dirty="0">
                    <a:solidFill>
                      <a:schemeClr val="accent6">
                        <a:lumMod val="50000"/>
                      </a:schemeClr>
                    </a:solidFill>
                    <a:latin typeface="Calibri" panose="020F0502020204030204" pitchFamily="34" charset="0"/>
                    <a:cs typeface="Calibri" panose="020F0502020204030204" pitchFamily="34" charset="0"/>
                    <a:hlinkClick r:id="rId3"/>
                  </a:rPr>
                  <a:t>https://servicos.caubr.gov.br/</a:t>
                </a:r>
                <a:endParaRPr lang="pt-BR" sz="1400" b="1" dirty="0">
                  <a:solidFill>
                    <a:schemeClr val="accent6">
                      <a:lumMod val="50000"/>
                    </a:schemeClr>
                  </a:solidFill>
                  <a:latin typeface="Calibri" panose="020F0502020204030204" pitchFamily="34" charset="0"/>
                  <a:cs typeface="Calibri" panose="020F0502020204030204" pitchFamily="34" charset="0"/>
                </a:endParaRPr>
              </a:p>
            </p:txBody>
          </p:sp>
          <p:sp>
            <p:nvSpPr>
              <p:cNvPr id="19" name="Retângulo de cantos arredondados 18"/>
              <p:cNvSpPr/>
              <p:nvPr/>
            </p:nvSpPr>
            <p:spPr>
              <a:xfrm>
                <a:off x="9878393" y="1012506"/>
                <a:ext cx="1829683" cy="1142718"/>
              </a:xfrm>
              <a:prstGeom prst="roundRect">
                <a:avLst/>
              </a:prstGeom>
              <a:ln w="19050">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lvl="0" algn="ctr">
                  <a:defRPr/>
                </a:pPr>
                <a:r>
                  <a:rPr lang="pt-BR" b="1" dirty="0">
                    <a:solidFill>
                      <a:schemeClr val="tx1"/>
                    </a:solidFill>
                    <a:latin typeface="Calibri" panose="020F0502020204030204" pitchFamily="34" charset="0"/>
                    <a:cs typeface="Calibri" panose="020F0502020204030204" pitchFamily="34" charset="0"/>
                  </a:rPr>
                  <a:t>929</a:t>
                </a:r>
              </a:p>
            </p:txBody>
          </p:sp>
        </p:grpSp>
        <p:grpSp>
          <p:nvGrpSpPr>
            <p:cNvPr id="24" name="Grupo 23"/>
            <p:cNvGrpSpPr/>
            <p:nvPr/>
          </p:nvGrpSpPr>
          <p:grpSpPr>
            <a:xfrm>
              <a:off x="4734890" y="2234881"/>
              <a:ext cx="6973186" cy="1142718"/>
              <a:chOff x="4734890" y="2248529"/>
              <a:chExt cx="6973186" cy="1142718"/>
            </a:xfrm>
          </p:grpSpPr>
          <p:sp>
            <p:nvSpPr>
              <p:cNvPr id="15" name="Retângulo de cantos arredondados 14"/>
              <p:cNvSpPr/>
              <p:nvPr/>
            </p:nvSpPr>
            <p:spPr>
              <a:xfrm>
                <a:off x="4734890" y="2248529"/>
                <a:ext cx="5100971" cy="1142718"/>
              </a:xfrm>
              <a:prstGeom prst="roundRect">
                <a:avLst/>
              </a:prstGeom>
              <a:solidFill>
                <a:srgbClr val="FF9900"/>
              </a:solidFill>
              <a:ln>
                <a:noFill/>
              </a:ln>
            </p:spPr>
            <p:style>
              <a:lnRef idx="2">
                <a:schemeClr val="dk1"/>
              </a:lnRef>
              <a:fillRef idx="1001">
                <a:schemeClr val="lt1"/>
              </a:fillRef>
              <a:effectRef idx="0">
                <a:schemeClr val="dk1"/>
              </a:effectRef>
              <a:fontRef idx="minor">
                <a:schemeClr val="dk1"/>
              </a:fontRef>
            </p:style>
            <p:txBody>
              <a:bodyPr rtlCol="0" anchor="ctr"/>
              <a:lstStyle/>
              <a:p>
                <a:pPr lvl="0" algn="ctr">
                  <a:defRPr/>
                </a:pPr>
                <a:r>
                  <a:rPr lang="pt-BR" sz="1400" b="1" dirty="0">
                    <a:solidFill>
                      <a:schemeClr val="accent6">
                        <a:lumMod val="50000"/>
                      </a:schemeClr>
                    </a:solidFill>
                    <a:latin typeface="Calibri" panose="020F0502020204030204" pitchFamily="34" charset="0"/>
                    <a:cs typeface="Calibri" panose="020F0502020204030204" pitchFamily="34" charset="0"/>
                  </a:rPr>
                  <a:t>TELEATENDIMENTO</a:t>
                </a:r>
                <a:br>
                  <a:rPr lang="pt-BR" sz="1400" b="1" dirty="0">
                    <a:solidFill>
                      <a:schemeClr val="accent6">
                        <a:lumMod val="50000"/>
                      </a:schemeClr>
                    </a:solidFill>
                    <a:latin typeface="Calibri" panose="020F0502020204030204" pitchFamily="34" charset="0"/>
                    <a:cs typeface="Calibri" panose="020F0502020204030204" pitchFamily="34" charset="0"/>
                  </a:rPr>
                </a:br>
                <a:r>
                  <a:rPr lang="pt-BR" sz="1400" b="1" dirty="0">
                    <a:solidFill>
                      <a:schemeClr val="accent6">
                        <a:lumMod val="50000"/>
                      </a:schemeClr>
                    </a:solidFill>
                    <a:latin typeface="Calibri" panose="020F0502020204030204" pitchFamily="34" charset="0"/>
                    <a:cs typeface="Calibri" panose="020F0502020204030204" pitchFamily="34" charset="0"/>
                  </a:rPr>
                  <a:t>0800-883-0113 (ligações a partir de telefones fixos) ou 4007-2613 (segunda a sexta, das 9 às 19h)</a:t>
                </a:r>
                <a:br>
                  <a:rPr lang="pt-BR" sz="1400" b="1" dirty="0">
                    <a:solidFill>
                      <a:schemeClr val="accent6">
                        <a:lumMod val="50000"/>
                      </a:schemeClr>
                    </a:solidFill>
                    <a:latin typeface="Calibri" panose="020F0502020204030204" pitchFamily="34" charset="0"/>
                    <a:cs typeface="Calibri" panose="020F0502020204030204" pitchFamily="34" charset="0"/>
                  </a:rPr>
                </a:br>
                <a:r>
                  <a:rPr lang="pt-BR" sz="1400" b="1" dirty="0">
                    <a:solidFill>
                      <a:schemeClr val="accent6">
                        <a:lumMod val="50000"/>
                      </a:schemeClr>
                    </a:solidFill>
                    <a:latin typeface="Calibri" panose="020F0502020204030204" pitchFamily="34" charset="0"/>
                    <a:cs typeface="Calibri" panose="020F0502020204030204" pitchFamily="34" charset="0"/>
                  </a:rPr>
                  <a:t>3221-8993 (segunda a sexta, das 8h às 14h</a:t>
                </a:r>
                <a:r>
                  <a:rPr lang="pt-BR" sz="1400" dirty="0">
                    <a:solidFill>
                      <a:schemeClr val="accent6">
                        <a:lumMod val="50000"/>
                      </a:schemeClr>
                    </a:solidFill>
                    <a:latin typeface="Calibri" panose="020F0502020204030204" pitchFamily="34" charset="0"/>
                    <a:cs typeface="Calibri" panose="020F0502020204030204" pitchFamily="34" charset="0"/>
                  </a:rPr>
                  <a:t>)</a:t>
                </a:r>
              </a:p>
            </p:txBody>
          </p:sp>
          <p:sp>
            <p:nvSpPr>
              <p:cNvPr id="20" name="Retângulo de cantos arredondados 19"/>
              <p:cNvSpPr/>
              <p:nvPr/>
            </p:nvSpPr>
            <p:spPr>
              <a:xfrm>
                <a:off x="9878393" y="2248529"/>
                <a:ext cx="1829683" cy="1142718"/>
              </a:xfrm>
              <a:prstGeom prst="roundRect">
                <a:avLst/>
              </a:prstGeom>
              <a:ln w="19050">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endParaRPr lang="pt-BR" b="1" dirty="0">
                  <a:latin typeface="Calibri" panose="020F0502020204030204" pitchFamily="34" charset="0"/>
                  <a:cs typeface="Calibri" panose="020F0502020204030204" pitchFamily="34" charset="0"/>
                </a:endParaRPr>
              </a:p>
              <a:p>
                <a:pPr algn="ctr"/>
                <a:r>
                  <a:rPr lang="pt-BR" b="1" dirty="0" smtClean="0">
                    <a:latin typeface="Calibri" panose="020F0502020204030204" pitchFamily="34" charset="0"/>
                    <a:cs typeface="Calibri" panose="020F0502020204030204" pitchFamily="34" charset="0"/>
                  </a:rPr>
                  <a:t>303</a:t>
                </a:r>
                <a:endParaRPr lang="pt-BR" b="1" dirty="0">
                  <a:latin typeface="Calibri" panose="020F0502020204030204" pitchFamily="34" charset="0"/>
                  <a:cs typeface="Calibri" panose="020F0502020204030204" pitchFamily="34" charset="0"/>
                </a:endParaRPr>
              </a:p>
              <a:p>
                <a:pPr algn="ctr"/>
                <a:r>
                  <a:rPr lang="pt-BR" b="1" dirty="0" smtClean="0">
                    <a:latin typeface="Calibri" panose="020F0502020204030204" pitchFamily="34" charset="0"/>
                    <a:cs typeface="Calibri" panose="020F0502020204030204" pitchFamily="34" charset="0"/>
                  </a:rPr>
                  <a:t>1016</a:t>
                </a:r>
                <a:endParaRPr lang="pt-BR" b="1" dirty="0">
                  <a:latin typeface="Calibri" panose="020F0502020204030204" pitchFamily="34" charset="0"/>
                  <a:cs typeface="Calibri" panose="020F0502020204030204" pitchFamily="34" charset="0"/>
                </a:endParaRPr>
              </a:p>
            </p:txBody>
          </p:sp>
        </p:grpSp>
        <p:grpSp>
          <p:nvGrpSpPr>
            <p:cNvPr id="25" name="Grupo 24"/>
            <p:cNvGrpSpPr/>
            <p:nvPr/>
          </p:nvGrpSpPr>
          <p:grpSpPr>
            <a:xfrm>
              <a:off x="4734890" y="3457256"/>
              <a:ext cx="6973186" cy="1142718"/>
              <a:chOff x="4734890" y="3470904"/>
              <a:chExt cx="6973186" cy="1142718"/>
            </a:xfrm>
          </p:grpSpPr>
          <p:sp>
            <p:nvSpPr>
              <p:cNvPr id="16" name="Retângulo de cantos arredondados 15"/>
              <p:cNvSpPr/>
              <p:nvPr/>
            </p:nvSpPr>
            <p:spPr>
              <a:xfrm>
                <a:off x="4734890" y="3470904"/>
                <a:ext cx="5100971" cy="1142718"/>
              </a:xfrm>
              <a:prstGeom prst="roundRect">
                <a:avLst/>
              </a:prstGeom>
              <a:solidFill>
                <a:srgbClr val="FF99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b="1" dirty="0">
                    <a:solidFill>
                      <a:schemeClr val="accent6">
                        <a:lumMod val="50000"/>
                      </a:schemeClr>
                    </a:solidFill>
                    <a:latin typeface="Calibri" panose="020F0502020204030204" pitchFamily="34" charset="0"/>
                    <a:cs typeface="Calibri" panose="020F0502020204030204" pitchFamily="34" charset="0"/>
                  </a:rPr>
                  <a:t>CHAT</a:t>
                </a:r>
                <a:r>
                  <a:rPr lang="pt-BR" sz="1400" b="1" dirty="0">
                    <a:solidFill>
                      <a:schemeClr val="bg1"/>
                    </a:solidFill>
                    <a:latin typeface="Calibri" panose="020F0502020204030204" pitchFamily="34" charset="0"/>
                    <a:cs typeface="Calibri" panose="020F0502020204030204" pitchFamily="34" charset="0"/>
                  </a:rPr>
                  <a:t> </a:t>
                </a:r>
                <a:r>
                  <a:rPr lang="pt-BR" sz="1400" b="1" dirty="0">
                    <a:solidFill>
                      <a:schemeClr val="bg1"/>
                    </a:solidFill>
                    <a:latin typeface="Calibri" panose="020F0502020204030204" pitchFamily="34" charset="0"/>
                    <a:cs typeface="Calibri" panose="020F0502020204030204" pitchFamily="34" charset="0"/>
                    <a:hlinkClick r:id="rId4" action="ppaction://hlinkfile"/>
                  </a:rPr>
                  <a:t>transparencia.caubr.gov.br/atendimento</a:t>
                </a:r>
                <a:endParaRPr lang="pt-BR" sz="1400" b="1" dirty="0">
                  <a:solidFill>
                    <a:schemeClr val="bg1"/>
                  </a:solidFill>
                  <a:latin typeface="Calibri" panose="020F0502020204030204" pitchFamily="34" charset="0"/>
                  <a:cs typeface="Calibri" panose="020F0502020204030204" pitchFamily="34" charset="0"/>
                </a:endParaRPr>
              </a:p>
            </p:txBody>
          </p:sp>
          <p:sp>
            <p:nvSpPr>
              <p:cNvPr id="21" name="Retângulo de cantos arredondados 20"/>
              <p:cNvSpPr/>
              <p:nvPr/>
            </p:nvSpPr>
            <p:spPr>
              <a:xfrm>
                <a:off x="9878393" y="3470904"/>
                <a:ext cx="1829683" cy="1142718"/>
              </a:xfrm>
              <a:prstGeom prst="roundRect">
                <a:avLst/>
              </a:prstGeom>
              <a:ln w="19050">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b="1" dirty="0" smtClean="0">
                    <a:latin typeface="Calibri" panose="020F0502020204030204" pitchFamily="34" charset="0"/>
                    <a:cs typeface="Calibri" panose="020F0502020204030204" pitchFamily="34" charset="0"/>
                  </a:rPr>
                  <a:t>937</a:t>
                </a:r>
                <a:endParaRPr lang="pt-BR" b="1" dirty="0">
                  <a:latin typeface="Calibri" panose="020F0502020204030204" pitchFamily="34" charset="0"/>
                  <a:cs typeface="Calibri" panose="020F0502020204030204" pitchFamily="34" charset="0"/>
                </a:endParaRPr>
              </a:p>
            </p:txBody>
          </p:sp>
        </p:grpSp>
        <p:grpSp>
          <p:nvGrpSpPr>
            <p:cNvPr id="26" name="Grupo 25"/>
            <p:cNvGrpSpPr/>
            <p:nvPr/>
          </p:nvGrpSpPr>
          <p:grpSpPr>
            <a:xfrm>
              <a:off x="4734890" y="4679631"/>
              <a:ext cx="6973186" cy="1142718"/>
              <a:chOff x="4734890" y="4679631"/>
              <a:chExt cx="6973186" cy="1142718"/>
            </a:xfrm>
          </p:grpSpPr>
          <p:sp>
            <p:nvSpPr>
              <p:cNvPr id="17" name="Retângulo de cantos arredondados 16"/>
              <p:cNvSpPr/>
              <p:nvPr/>
            </p:nvSpPr>
            <p:spPr>
              <a:xfrm>
                <a:off x="4734890" y="4679631"/>
                <a:ext cx="5100971" cy="1142718"/>
              </a:xfrm>
              <a:prstGeom prst="roundRect">
                <a:avLst/>
              </a:prstGeom>
              <a:solidFill>
                <a:srgbClr val="FF990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b="1" dirty="0">
                    <a:solidFill>
                      <a:schemeClr val="accent6">
                        <a:lumMod val="50000"/>
                      </a:schemeClr>
                    </a:solidFill>
                    <a:latin typeface="Calibri" panose="020F0502020204030204" pitchFamily="34" charset="0"/>
                    <a:cs typeface="Calibri" panose="020F0502020204030204" pitchFamily="34" charset="0"/>
                  </a:rPr>
                  <a:t>E-MAILs</a:t>
                </a:r>
              </a:p>
              <a:p>
                <a:pPr algn="ctr"/>
                <a:r>
                  <a:rPr lang="pt-BR" sz="1400" b="1" dirty="0">
                    <a:solidFill>
                      <a:schemeClr val="accent6">
                        <a:lumMod val="50000"/>
                      </a:schemeClr>
                    </a:solidFill>
                    <a:latin typeface="Calibri" panose="020F0502020204030204" pitchFamily="34" charset="0"/>
                    <a:cs typeface="Calibri" panose="020F0502020204030204" pitchFamily="34" charset="0"/>
                  </a:rPr>
                  <a:t>atendimento@caupb.gov.br</a:t>
                </a:r>
              </a:p>
              <a:p>
                <a:pPr algn="ctr"/>
                <a:r>
                  <a:rPr lang="pt-BR" sz="1400" b="1" dirty="0">
                    <a:solidFill>
                      <a:schemeClr val="accent6">
                        <a:lumMod val="50000"/>
                      </a:schemeClr>
                    </a:solidFill>
                    <a:latin typeface="Calibri" panose="020F0502020204030204" pitchFamily="34" charset="0"/>
                    <a:cs typeface="Calibri" panose="020F0502020204030204" pitchFamily="34" charset="0"/>
                  </a:rPr>
                  <a:t>atendimento@caubr.gov.br</a:t>
                </a:r>
              </a:p>
            </p:txBody>
          </p:sp>
          <p:sp>
            <p:nvSpPr>
              <p:cNvPr id="22" name="Retângulo de cantos arredondados 21"/>
              <p:cNvSpPr/>
              <p:nvPr/>
            </p:nvSpPr>
            <p:spPr>
              <a:xfrm>
                <a:off x="9878393" y="4679631"/>
                <a:ext cx="1829683" cy="1142718"/>
              </a:xfrm>
              <a:prstGeom prst="roundRect">
                <a:avLst/>
              </a:prstGeom>
              <a:ln w="19050">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endParaRPr lang="pt-BR" b="1" dirty="0">
                  <a:latin typeface="Calibri" panose="020F0502020204030204" pitchFamily="34" charset="0"/>
                  <a:cs typeface="Calibri" panose="020F0502020204030204" pitchFamily="34" charset="0"/>
                </a:endParaRPr>
              </a:p>
              <a:p>
                <a:pPr algn="ctr"/>
                <a:r>
                  <a:rPr lang="pt-BR" b="1" dirty="0" smtClean="0">
                    <a:latin typeface="Calibri" panose="020F0502020204030204" pitchFamily="34" charset="0"/>
                    <a:cs typeface="Calibri" panose="020F0502020204030204" pitchFamily="34" charset="0"/>
                  </a:rPr>
                  <a:t>999</a:t>
                </a:r>
              </a:p>
              <a:p>
                <a:pPr algn="ctr"/>
                <a:r>
                  <a:rPr lang="pt-BR" b="1" dirty="0" smtClean="0">
                    <a:latin typeface="Calibri" panose="020F0502020204030204" pitchFamily="34" charset="0"/>
                    <a:cs typeface="Calibri" panose="020F0502020204030204" pitchFamily="34" charset="0"/>
                  </a:rPr>
                  <a:t>72</a:t>
                </a:r>
                <a:endParaRPr lang="pt-BR" b="1" dirty="0">
                  <a:latin typeface="Calibri" panose="020F0502020204030204" pitchFamily="34" charset="0"/>
                  <a:cs typeface="Calibri" panose="020F0502020204030204" pitchFamily="34" charset="0"/>
                </a:endParaRPr>
              </a:p>
            </p:txBody>
          </p:sp>
        </p:grpSp>
      </p:grpSp>
      <p:sp>
        <p:nvSpPr>
          <p:cNvPr id="11" name="Retângulo 10"/>
          <p:cNvSpPr/>
          <p:nvPr/>
        </p:nvSpPr>
        <p:spPr>
          <a:xfrm>
            <a:off x="5231655" y="5866431"/>
            <a:ext cx="4102543" cy="600164"/>
          </a:xfrm>
          <a:prstGeom prst="rect">
            <a:avLst/>
          </a:prstGeom>
          <a:ln>
            <a:solidFill>
              <a:srgbClr val="FF9900"/>
            </a:solidFill>
            <a:prstDash val="sysDash"/>
          </a:ln>
        </p:spPr>
        <p:txBody>
          <a:bodyPr wrap="square">
            <a:spAutoFit/>
          </a:bodyPr>
          <a:lstStyle/>
          <a:p>
            <a:pPr algn="just"/>
            <a:r>
              <a:rPr lang="pt-BR" sz="1100" dirty="0">
                <a:latin typeface="Calibri" panose="020F0502020204030204" pitchFamily="34" charset="0"/>
                <a:cs typeface="Calibri" panose="020F0502020204030204" pitchFamily="34" charset="0"/>
              </a:rPr>
              <a:t>*A quantidade relativa ao SICCAU, refere-se a arquitetos e urbanistas e empresas de Arquitetura e Urbanismo que se comunicam com o CAU por meio de </a:t>
            </a:r>
            <a:r>
              <a:rPr lang="pt-BR" sz="1100" dirty="0" smtClean="0">
                <a:latin typeface="Calibri" panose="020F0502020204030204" pitchFamily="34" charset="0"/>
                <a:cs typeface="Calibri" panose="020F0502020204030204" pitchFamily="34" charset="0"/>
              </a:rPr>
              <a:t>protocolos.</a:t>
            </a:r>
            <a:endParaRPr lang="pt-BR"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87542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715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25863" y="6371562"/>
            <a:ext cx="683339" cy="365125"/>
          </a:xfrm>
        </p:spPr>
        <p:txBody>
          <a:bodyPr/>
          <a:lstStyle/>
          <a:p>
            <a:pPr rtl="0"/>
            <a:fld id="{5A4A7955-6230-48B4-BD8B-A7C460F75945}" type="slidenum">
              <a:rPr lang="pt-BR" noProof="0" smtClean="0">
                <a:solidFill>
                  <a:srgbClr val="002060"/>
                </a:solidFill>
              </a:rPr>
              <a:t>71</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632347" y="1709665"/>
            <a:ext cx="10454753" cy="3979935"/>
          </a:xfrm>
          <a:prstGeom prst="rect">
            <a:avLst/>
          </a:prstGeom>
        </p:spPr>
        <p:txBody>
          <a:bodyPr wrap="square" numCol="2" spcCol="360000">
            <a:spAutoFit/>
          </a:bodyPr>
          <a:lstStyle/>
          <a:p>
            <a:pPr algn="just"/>
            <a:r>
              <a:rPr lang="pt-BR" sz="1400" b="1" dirty="0">
                <a:latin typeface="Calibri" panose="020F0502020204030204" pitchFamily="34" charset="0"/>
                <a:cs typeface="Calibri" panose="020F0502020204030204" pitchFamily="34" charset="0"/>
              </a:rPr>
              <a:t>Limite mínimo: </a:t>
            </a:r>
            <a:r>
              <a:rPr lang="pt-BR" sz="1400" dirty="0">
                <a:latin typeface="Calibri" panose="020F0502020204030204" pitchFamily="34" charset="0"/>
                <a:cs typeface="Calibri" panose="020F0502020204030204" pitchFamily="34" charset="0"/>
              </a:rPr>
              <a:t> A alocação de recursos estratégicos como forma de garantir a implementação do planejamento do CAU e o alcance dos resultados institucionais da Visão de Futuro 2023 foi atendida na </a:t>
            </a:r>
            <a:r>
              <a:rPr lang="pt-BR" sz="1400" dirty="0" smtClean="0">
                <a:latin typeface="Calibri" panose="020F0502020204030204" pitchFamily="34" charset="0"/>
                <a:cs typeface="Calibri" panose="020F0502020204030204" pitchFamily="34" charset="0"/>
              </a:rPr>
              <a:t>Reprogramação </a:t>
            </a:r>
            <a:r>
              <a:rPr lang="pt-BR" sz="1400" dirty="0">
                <a:latin typeface="Calibri" panose="020F0502020204030204" pitchFamily="34" charset="0"/>
                <a:cs typeface="Calibri" panose="020F0502020204030204" pitchFamily="34" charset="0"/>
              </a:rPr>
              <a:t>Orçamentária de 2023, sendo disponibilizados recursos na ordem de </a:t>
            </a:r>
            <a:r>
              <a:rPr lang="pt-BR" sz="1400" dirty="0" smtClean="0">
                <a:latin typeface="Calibri" panose="020F0502020204030204" pitchFamily="34" charset="0"/>
                <a:cs typeface="Calibri" panose="020F0502020204030204" pitchFamily="34" charset="0"/>
              </a:rPr>
              <a:t>11,8% </a:t>
            </a:r>
            <a:r>
              <a:rPr lang="pt-BR" sz="1400" dirty="0">
                <a:latin typeface="Calibri" panose="020F0502020204030204" pitchFamily="34" charset="0"/>
                <a:cs typeface="Calibri" panose="020F0502020204030204" pitchFamily="34" charset="0"/>
              </a:rPr>
              <a:t>das suas expectativas de receitas de arrecadação líquidas, portanto, acima do limite mínimo de 10% estabelecido para o objetivo estratégico. </a:t>
            </a:r>
            <a:r>
              <a:rPr lang="pt-BR" sz="1400" dirty="0" smtClean="0">
                <a:latin typeface="Calibri" panose="020F0502020204030204" pitchFamily="34" charset="0"/>
                <a:cs typeface="Calibri" panose="020F0502020204030204" pitchFamily="34" charset="0"/>
              </a:rPr>
              <a:t>No Exercício de 2023, </a:t>
            </a:r>
            <a:r>
              <a:rPr lang="pt-BR" sz="1400" dirty="0">
                <a:latin typeface="Calibri" panose="020F0502020204030204" pitchFamily="34" charset="0"/>
                <a:cs typeface="Calibri" panose="020F0502020204030204" pitchFamily="34" charset="0"/>
              </a:rPr>
              <a:t>o CAU/PB executou mais de </a:t>
            </a:r>
            <a:r>
              <a:rPr lang="pt-BR" sz="1400" dirty="0" smtClean="0">
                <a:latin typeface="Calibri" panose="020F0502020204030204" pitchFamily="34" charset="0"/>
                <a:cs typeface="Calibri" panose="020F0502020204030204" pitchFamily="34" charset="0"/>
              </a:rPr>
              <a:t>93,19% </a:t>
            </a:r>
            <a:r>
              <a:rPr lang="pt-BR" sz="1400" dirty="0">
                <a:latin typeface="Calibri" panose="020F0502020204030204" pitchFamily="34" charset="0"/>
                <a:cs typeface="Calibri" panose="020F0502020204030204" pitchFamily="34" charset="0"/>
              </a:rPr>
              <a:t>da receita orçada nas atividades e  </a:t>
            </a:r>
            <a:r>
              <a:rPr lang="pt-BR" sz="1400" dirty="0" smtClean="0">
                <a:latin typeface="Calibri" panose="020F0502020204030204" pitchFamily="34" charset="0"/>
                <a:cs typeface="Calibri" panose="020F0502020204030204" pitchFamily="34" charset="0"/>
              </a:rPr>
              <a:t>10,99% </a:t>
            </a:r>
            <a:r>
              <a:rPr lang="pt-BR" sz="1400" dirty="0">
                <a:latin typeface="Calibri" panose="020F0502020204030204" pitchFamily="34" charset="0"/>
                <a:cs typeface="Calibri" panose="020F0502020204030204" pitchFamily="34" charset="0"/>
              </a:rPr>
              <a:t>do limite para o objetivo estratégico. </a:t>
            </a:r>
            <a:endParaRPr lang="pt-BR" sz="1400" b="1" dirty="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atividades desenvolvidas:</a:t>
            </a:r>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Carteiras entregues: </a:t>
            </a:r>
            <a:r>
              <a:rPr lang="pt-BR" sz="1400" dirty="0" smtClean="0">
                <a:latin typeface="Calibri" panose="020F0502020204030204" pitchFamily="34" charset="0"/>
                <a:cs typeface="Calibri" panose="020F0502020204030204" pitchFamily="34" charset="0"/>
              </a:rPr>
              <a:t>70 </a:t>
            </a:r>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Biometrias realizadas: </a:t>
            </a:r>
            <a:r>
              <a:rPr lang="pt-BR" sz="1400" dirty="0" smtClean="0">
                <a:latin typeface="Calibri" panose="020F0502020204030204" pitchFamily="34" charset="0"/>
                <a:cs typeface="Calibri" panose="020F0502020204030204" pitchFamily="34" charset="0"/>
              </a:rPr>
              <a:t>82 </a:t>
            </a:r>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Registro Profissional: </a:t>
            </a:r>
            <a:r>
              <a:rPr lang="pt-BR" sz="1400" dirty="0" smtClean="0">
                <a:latin typeface="Calibri" panose="020F0502020204030204" pitchFamily="34" charset="0"/>
                <a:cs typeface="Calibri" panose="020F0502020204030204" pitchFamily="34" charset="0"/>
              </a:rPr>
              <a:t>326 </a:t>
            </a:r>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Registro de Empresas: </a:t>
            </a:r>
            <a:r>
              <a:rPr lang="pt-BR" sz="1400" dirty="0" smtClean="0">
                <a:latin typeface="Calibri" panose="020F0502020204030204" pitchFamily="34" charset="0"/>
                <a:cs typeface="Calibri" panose="020F0502020204030204" pitchFamily="34" charset="0"/>
              </a:rPr>
              <a:t>44</a:t>
            </a:r>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desafios: </a:t>
            </a:r>
            <a:r>
              <a:rPr lang="pt-BR" sz="1400" dirty="0">
                <a:latin typeface="Calibri" panose="020F0502020204030204" pitchFamily="34" charset="0"/>
                <a:cs typeface="Calibri" panose="020F0502020204030204" pitchFamily="34" charset="0"/>
              </a:rPr>
              <a:t>apesar de cada vez mais a utilização do autoatendimento nos serviços ofertados pelo CAU, a aumento do números de Institutos de Ensinos Superior instalados na Paraíba coloca em atenção ao setor, que só conta com um gerente e uma assistente administrativa para a realização dos atendimentos.</a:t>
            </a:r>
            <a:endParaRPr lang="pt-BR"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48294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84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540073" y="6384262"/>
            <a:ext cx="683339" cy="365125"/>
          </a:xfrm>
        </p:spPr>
        <p:txBody>
          <a:bodyPr/>
          <a:lstStyle/>
          <a:p>
            <a:pPr rtl="0"/>
            <a:fld id="{5A4A7955-6230-48B4-BD8B-A7C460F75945}" type="slidenum">
              <a:rPr lang="pt-BR" noProof="0" smtClean="0">
                <a:solidFill>
                  <a:srgbClr val="002060"/>
                </a:solidFill>
              </a:rPr>
              <a:t>72</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6" name="Retângulo 5"/>
          <p:cNvSpPr/>
          <p:nvPr/>
        </p:nvSpPr>
        <p:spPr>
          <a:xfrm>
            <a:off x="431672" y="1336318"/>
            <a:ext cx="5021821" cy="3754874"/>
          </a:xfrm>
          <a:prstGeom prst="rect">
            <a:avLst/>
          </a:prstGeom>
        </p:spPr>
        <p:txBody>
          <a:bodyPr wrap="square" numCol="1" spcCol="360000">
            <a:spAutoFit/>
          </a:bodyPr>
          <a:lstStyle/>
          <a:p>
            <a:pPr algn="just"/>
            <a:r>
              <a:rPr lang="pt-BR" sz="1400" b="1" dirty="0">
                <a:latin typeface="Calibri" panose="020F0502020204030204" pitchFamily="34" charset="0"/>
                <a:cs typeface="Calibri" panose="020F0502020204030204" pitchFamily="34" charset="0"/>
              </a:rPr>
              <a:t>INICIATIVA 2 - Centro de Serviços Compartilhados 2 – Atendimento</a:t>
            </a:r>
          </a:p>
          <a:p>
            <a:pPr algn="just"/>
            <a:r>
              <a:rPr lang="pt-BR" sz="1400" b="1" dirty="0">
                <a:latin typeface="Calibri" panose="020F0502020204030204" pitchFamily="34" charset="0"/>
                <a:cs typeface="Calibri" panose="020F0502020204030204" pitchFamily="34" charset="0"/>
              </a:rPr>
              <a:t>Rede Integrada de Atendimento (RIA)</a:t>
            </a:r>
          </a:p>
          <a:p>
            <a:pPr algn="just"/>
            <a:r>
              <a:rPr lang="pt-BR" sz="1400" dirty="0">
                <a:latin typeface="Calibri" panose="020F0502020204030204" pitchFamily="34" charset="0"/>
                <a:cs typeface="Calibri" panose="020F0502020204030204" pitchFamily="34" charset="0"/>
              </a:rPr>
              <a:t>Normatizada pela </a:t>
            </a:r>
            <a:r>
              <a:rPr lang="pt-BR" sz="1400" dirty="0">
                <a:latin typeface="Calibri" panose="020F0502020204030204" pitchFamily="34" charset="0"/>
                <a:cs typeface="Calibri" panose="020F0502020204030204" pitchFamily="34" charset="0"/>
                <a:hlinkClick r:id="rId3"/>
              </a:rPr>
              <a:t>Deliberação DPABR nº 0014-01/2015</a:t>
            </a:r>
            <a:r>
              <a:rPr lang="pt-BR" sz="1400" dirty="0">
                <a:latin typeface="Calibri" panose="020F0502020204030204" pitchFamily="34" charset="0"/>
                <a:cs typeface="Calibri" panose="020F0502020204030204" pitchFamily="34" charset="0"/>
              </a:rPr>
              <a:t>, com o papel de consolidar, na estrutura nacional, os normativos, procedimentos e boas práticas de atendimento; desenvolver e atualizar a Carta de Serviços; consolidar os relatórios de gestão estratégica da informação; desenvolver manuais, tutoriais e treinamentos; orientar as estruturas locais na aplicação dos normativos; buscar excelência nos canais de atendimento na estrutura nacional representadas pelo Serviço de Teleatendimento Qualificado (TAQ); serviço Telefônico 0800 e 4007; rede social corporativa dos arquitetos e urbanistas e atendente virtual (chat), gestão técnica que compreende atendimentos mais complexos, os chamados de atendimentos de 3º nível e gestão administrativa do contrato do TAQ e do contrato de telefonia. </a:t>
            </a:r>
            <a:r>
              <a:rPr lang="pt-BR" sz="1400" dirty="0" smtClean="0">
                <a:latin typeface="Calibri" panose="020F0502020204030204" pitchFamily="34" charset="0"/>
                <a:cs typeface="Calibri" panose="020F0502020204030204" pitchFamily="34" charset="0"/>
              </a:rPr>
              <a:t> </a:t>
            </a: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endParaRPr lang="pt-BR" sz="1400" dirty="0">
              <a:latin typeface="Calibri" panose="020F0502020204030204" pitchFamily="34" charset="0"/>
              <a:cs typeface="Calibri" panose="020F0502020204030204" pitchFamily="34" charset="0"/>
            </a:endParaRPr>
          </a:p>
        </p:txBody>
      </p:sp>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5987" y="2163280"/>
            <a:ext cx="4004086" cy="21009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557966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m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201" y="627303"/>
            <a:ext cx="6239598" cy="6239598"/>
          </a:xfrm>
          <a:prstGeom prst="rect">
            <a:avLst/>
          </a:prstGeom>
        </p:spPr>
      </p:pic>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87942"/>
            <a:ext cx="6297612" cy="365125"/>
          </a:xfrm>
        </p:spPr>
        <p:txBody>
          <a:bodyPr/>
          <a:lstStyle/>
          <a:p>
            <a:pPr rtl="0"/>
            <a:r>
              <a:rPr lang="pt-BR" noProof="0" dirty="0"/>
              <a:t>Relatório Integrado de Gestão 2023 </a:t>
            </a:r>
            <a:r>
              <a:rPr lang="pt-BR" noProof="0" dirty="0" smtClean="0"/>
              <a:t>– CAU/PB</a:t>
            </a:r>
            <a:endParaRPr lang="pt-BR" noProof="0" dirty="0"/>
          </a:p>
        </p:txBody>
      </p:sp>
      <p:sp>
        <p:nvSpPr>
          <p:cNvPr id="7" name="Espaço Reservado para Número de Slide 6"/>
          <p:cNvSpPr>
            <a:spLocks noGrp="1"/>
          </p:cNvSpPr>
          <p:nvPr>
            <p:ph type="sldNum" sz="quarter" idx="12"/>
          </p:nvPr>
        </p:nvSpPr>
        <p:spPr>
          <a:xfrm>
            <a:off x="10888702" y="6487942"/>
            <a:ext cx="683339" cy="365125"/>
          </a:xfrm>
        </p:spPr>
        <p:txBody>
          <a:bodyPr/>
          <a:lstStyle/>
          <a:p>
            <a:pPr rtl="0"/>
            <a:fld id="{5A4A7955-6230-48B4-BD8B-A7C460F75945}" type="slidenum">
              <a:rPr lang="pt-BR" noProof="0" smtClean="0">
                <a:solidFill>
                  <a:srgbClr val="002060"/>
                </a:solidFill>
              </a:rPr>
              <a:t>73</a:t>
            </a:fld>
            <a:endParaRPr lang="pt-BR" noProof="0" dirty="0">
              <a:solidFill>
                <a:srgbClr val="002060"/>
              </a:solidFill>
            </a:endParaRPr>
          </a:p>
        </p:txBody>
      </p:sp>
      <p:grpSp>
        <p:nvGrpSpPr>
          <p:cNvPr id="51" name="Grupo 50"/>
          <p:cNvGrpSpPr/>
          <p:nvPr/>
        </p:nvGrpSpPr>
        <p:grpSpPr>
          <a:xfrm>
            <a:off x="9520176" y="1414851"/>
            <a:ext cx="2093786" cy="1547540"/>
            <a:chOff x="9291124" y="805218"/>
            <a:chExt cx="2093786" cy="1547540"/>
          </a:xfrm>
        </p:grpSpPr>
        <p:sp>
          <p:nvSpPr>
            <p:cNvPr id="38" name="Retângulo de cantos arredondados 37"/>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RRT por população (1.000 habitantes) (%)</a:t>
              </a:r>
            </a:p>
            <a:p>
              <a:pPr algn="ctr"/>
              <a:endParaRPr lang="pt-BR" sz="12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42" name="Gráfico 41"/>
            <p:cNvGraphicFramePr/>
            <p:nvPr>
              <p:extLst>
                <p:ext uri="{D42A27DB-BD31-4B8C-83A1-F6EECF244321}">
                  <p14:modId xmlns:p14="http://schemas.microsoft.com/office/powerpoint/2010/main" val="3238534735"/>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43" name="CaixaDeTexto 42"/>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47" name="CaixaDeTexto 46"/>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grpSp>
        <p:nvGrpSpPr>
          <p:cNvPr id="48" name="Grupo 47"/>
          <p:cNvGrpSpPr/>
          <p:nvPr/>
        </p:nvGrpSpPr>
        <p:grpSpPr>
          <a:xfrm>
            <a:off x="9520176" y="3159807"/>
            <a:ext cx="2093786" cy="1547540"/>
            <a:chOff x="9301347" y="2583745"/>
            <a:chExt cx="2093786" cy="1547540"/>
          </a:xfrm>
        </p:grpSpPr>
        <p:sp>
          <p:nvSpPr>
            <p:cNvPr id="44" name="Retângulo de cantos arredondados 43"/>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RRT mínimos (%)</a:t>
              </a: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45" name="Gráfico 44"/>
            <p:cNvGraphicFramePr/>
            <p:nvPr>
              <p:extLst>
                <p:ext uri="{D42A27DB-BD31-4B8C-83A1-F6EECF244321}">
                  <p14:modId xmlns:p14="http://schemas.microsoft.com/office/powerpoint/2010/main" val="1998003593"/>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5"/>
            </a:graphicData>
          </a:graphic>
        </p:graphicFrame>
        <p:sp>
          <p:nvSpPr>
            <p:cNvPr id="49" name="CaixaDeTexto 48"/>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50" name="CaixaDeTexto 49"/>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sp>
        <p:nvSpPr>
          <p:cNvPr id="26" name="Retângulo de cantos arredondados 25"/>
          <p:cNvSpPr/>
          <p:nvPr/>
        </p:nvSpPr>
        <p:spPr>
          <a:xfrm>
            <a:off x="505044" y="5876382"/>
            <a:ext cx="2012769" cy="653984"/>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a:t>
            </a:r>
            <a:r>
              <a:rPr lang="pt-BR" sz="1400" b="1" dirty="0" smtClean="0">
                <a:solidFill>
                  <a:schemeClr val="tx1"/>
                </a:solidFill>
                <a:latin typeface="Calibri" panose="020F0502020204030204" pitchFamily="34" charset="0"/>
                <a:cs typeface="Calibri" panose="020F0502020204030204" pitchFamily="34" charset="0"/>
              </a:rPr>
              <a:t>100.000,00</a:t>
            </a:r>
            <a:endParaRPr lang="pt-BR" sz="1400" b="1" dirty="0">
              <a:solidFill>
                <a:schemeClr val="tx1"/>
              </a:solidFill>
              <a:latin typeface="Calibri" panose="020F0502020204030204" pitchFamily="34" charset="0"/>
              <a:cs typeface="Calibri" panose="020F0502020204030204" pitchFamily="34" charset="0"/>
            </a:endParaRPr>
          </a:p>
          <a:p>
            <a:r>
              <a:rPr lang="pt-BR" sz="1400" dirty="0" smtClean="0">
                <a:solidFill>
                  <a:schemeClr val="tx1"/>
                </a:solidFill>
                <a:latin typeface="Calibri" panose="020F0502020204030204" pitchFamily="34" charset="0"/>
                <a:cs typeface="Calibri" panose="020F0502020204030204" pitchFamily="34" charset="0"/>
              </a:rPr>
              <a:t>100</a:t>
            </a:r>
            <a:r>
              <a:rPr lang="pt-BR" sz="1400" dirty="0">
                <a:solidFill>
                  <a:schemeClr val="tx1"/>
                </a:solidFill>
                <a:latin typeface="Calibri" panose="020F0502020204030204" pitchFamily="34" charset="0"/>
                <a:cs typeface="Calibri" panose="020F0502020204030204" pitchFamily="34" charset="0"/>
              </a:rPr>
              <a:t>% 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33" name="Retângulo 32"/>
          <p:cNvSpPr/>
          <p:nvPr/>
        </p:nvSpPr>
        <p:spPr>
          <a:xfrm>
            <a:off x="505044" y="4190664"/>
            <a:ext cx="2055617" cy="307777"/>
          </a:xfrm>
          <a:prstGeom prst="rect">
            <a:avLst/>
          </a:prstGeom>
          <a:solidFill>
            <a:schemeClr val="bg1"/>
          </a:solidFill>
        </p:spPr>
        <p:txBody>
          <a:bodyPr wrap="square" numCol="1" spcCol="360000">
            <a:spAutoFit/>
          </a:bodyPr>
          <a:lstStyle/>
          <a:p>
            <a:r>
              <a:rPr lang="pt-BR" sz="1400" b="1" dirty="0">
                <a:solidFill>
                  <a:srgbClr val="FFC000"/>
                </a:solidFill>
                <a:latin typeface="Calibri" panose="020F0502020204030204" pitchFamily="34" charset="0"/>
                <a:cs typeface="Calibri" panose="020F0502020204030204" pitchFamily="34" charset="0"/>
              </a:rPr>
              <a:t>LIMITE ALCANÇADO</a:t>
            </a:r>
            <a:endParaRPr lang="pt-BR" sz="1100" b="1" dirty="0">
              <a:solidFill>
                <a:srgbClr val="FFC000"/>
              </a:solidFill>
              <a:latin typeface="Calibri" panose="020F0502020204030204" pitchFamily="34" charset="0"/>
              <a:cs typeface="Calibri" panose="020F0502020204030204" pitchFamily="34" charset="0"/>
            </a:endParaRPr>
          </a:p>
        </p:txBody>
      </p:sp>
      <p:sp>
        <p:nvSpPr>
          <p:cNvPr id="32" name="Retângulo de cantos arredondados 31"/>
          <p:cNvSpPr/>
          <p:nvPr/>
        </p:nvSpPr>
        <p:spPr>
          <a:xfrm>
            <a:off x="505044" y="4478655"/>
            <a:ext cx="2075073" cy="738209"/>
          </a:xfrm>
          <a:prstGeom prst="roundRect">
            <a:avLst/>
          </a:prstGeom>
          <a:solidFill>
            <a:srgbClr val="92D050"/>
          </a:solidFill>
          <a:ln w="28575">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2023</a:t>
            </a:r>
            <a:r>
              <a:rPr lang="pt-BR" sz="1400" b="1" dirty="0">
                <a:solidFill>
                  <a:schemeClr val="tx1"/>
                </a:solidFill>
                <a:latin typeface="Calibri" panose="020F0502020204030204" pitchFamily="34" charset="0"/>
                <a:cs typeface="Calibri" panose="020F0502020204030204" pitchFamily="34" charset="0"/>
              </a:rPr>
              <a:t>:</a:t>
            </a:r>
          </a:p>
          <a:p>
            <a:r>
              <a:rPr lang="pt-BR" sz="1400" b="1" dirty="0" smtClean="0">
                <a:solidFill>
                  <a:schemeClr val="tx1"/>
                </a:solidFill>
                <a:latin typeface="Calibri" panose="020F0502020204030204" pitchFamily="34" charset="0"/>
                <a:cs typeface="Calibri" panose="020F0502020204030204" pitchFamily="34" charset="0"/>
              </a:rPr>
              <a:t>4,2 </a:t>
            </a:r>
            <a:r>
              <a:rPr lang="pt-BR" sz="1400" b="1" dirty="0">
                <a:solidFill>
                  <a:schemeClr val="tx1"/>
                </a:solidFill>
                <a:latin typeface="Calibri" panose="020F0502020204030204" pitchFamily="34" charset="0"/>
                <a:cs typeface="Calibri" panose="020F0502020204030204" pitchFamily="34" charset="0"/>
              </a:rPr>
              <a:t>% </a:t>
            </a:r>
            <a:r>
              <a:rPr lang="pt-BR" sz="1400" dirty="0">
                <a:solidFill>
                  <a:schemeClr val="tx1"/>
                </a:solidFill>
                <a:latin typeface="Calibri" panose="020F0502020204030204" pitchFamily="34" charset="0"/>
                <a:cs typeface="Calibri" panose="020F0502020204030204" pitchFamily="34" charset="0"/>
              </a:rPr>
              <a:t>da RAL</a:t>
            </a:r>
          </a:p>
          <a:p>
            <a:r>
              <a:rPr lang="pt-BR" sz="1000" dirty="0">
                <a:solidFill>
                  <a:schemeClr val="tx1"/>
                </a:solidFill>
                <a:latin typeface="Calibri" panose="020F0502020204030204" pitchFamily="34" charset="0"/>
                <a:cs typeface="Calibri" panose="020F0502020204030204" pitchFamily="34" charset="0"/>
              </a:rPr>
              <a:t>% da Receita Arrecadação Líquid</a:t>
            </a:r>
            <a:r>
              <a:rPr lang="pt-BR" sz="1100" dirty="0">
                <a:solidFill>
                  <a:schemeClr val="tx1"/>
                </a:solidFill>
                <a:latin typeface="Calibri" panose="020F0502020204030204" pitchFamily="34" charset="0"/>
                <a:cs typeface="Calibri" panose="020F0502020204030204" pitchFamily="34" charset="0"/>
              </a:rPr>
              <a:t>a</a:t>
            </a:r>
            <a:endParaRPr lang="pt-BR" sz="700" dirty="0">
              <a:solidFill>
                <a:schemeClr val="tx1"/>
              </a:solidFill>
              <a:latin typeface="Calibri" panose="020F0502020204030204" pitchFamily="34" charset="0"/>
              <a:cs typeface="Calibri" panose="020F0502020204030204" pitchFamily="34" charset="0"/>
            </a:endParaRPr>
          </a:p>
        </p:txBody>
      </p:sp>
      <p:sp>
        <p:nvSpPr>
          <p:cNvPr id="40" name="Retângulo 39"/>
          <p:cNvSpPr/>
          <p:nvPr/>
        </p:nvSpPr>
        <p:spPr>
          <a:xfrm>
            <a:off x="505044" y="5534728"/>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nvGrpSpPr>
          <p:cNvPr id="6" name="Grupo 5"/>
          <p:cNvGrpSpPr/>
          <p:nvPr/>
        </p:nvGrpSpPr>
        <p:grpSpPr>
          <a:xfrm>
            <a:off x="457997" y="1112997"/>
            <a:ext cx="3727982" cy="2726552"/>
            <a:chOff x="457997" y="1112997"/>
            <a:chExt cx="3727982" cy="2726552"/>
          </a:xfrm>
        </p:grpSpPr>
        <p:grpSp>
          <p:nvGrpSpPr>
            <p:cNvPr id="9" name="Grupo 8"/>
            <p:cNvGrpSpPr/>
            <p:nvPr/>
          </p:nvGrpSpPr>
          <p:grpSpPr>
            <a:xfrm>
              <a:off x="1132783" y="1112997"/>
              <a:ext cx="3053196" cy="1303414"/>
              <a:chOff x="505044" y="1184105"/>
              <a:chExt cx="3053196" cy="1303414"/>
            </a:xfrm>
          </p:grpSpPr>
          <p:sp>
            <p:nvSpPr>
              <p:cNvPr id="22" name="Retângulo de cantos arredondados 21"/>
              <p:cNvSpPr/>
              <p:nvPr/>
            </p:nvSpPr>
            <p:spPr>
              <a:xfrm>
                <a:off x="505044" y="1540498"/>
                <a:ext cx="3053196" cy="947021"/>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Fomentar o acesso da Sociedade</a:t>
                </a:r>
              </a:p>
              <a:p>
                <a:pPr algn="ctr"/>
                <a:r>
                  <a:rPr lang="pt-BR" sz="1400" dirty="0">
                    <a:solidFill>
                      <a:schemeClr val="tx1"/>
                    </a:solidFill>
                    <a:latin typeface="Calibri" panose="020F0502020204030204" pitchFamily="34" charset="0"/>
                    <a:cs typeface="Calibri" panose="020F0502020204030204" pitchFamily="34" charset="0"/>
                  </a:rPr>
                  <a:t>à Arquitetura e Urbanismo </a:t>
                </a:r>
              </a:p>
            </p:txBody>
          </p:sp>
          <p:sp>
            <p:nvSpPr>
              <p:cNvPr id="23" name="Retângulo 22"/>
              <p:cNvSpPr/>
              <p:nvPr/>
            </p:nvSpPr>
            <p:spPr>
              <a:xfrm>
                <a:off x="505044" y="1184105"/>
                <a:ext cx="2008815"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OBJETIVO ESTRATÉGICO</a:t>
                </a:r>
                <a:endParaRPr lang="pt-BR" sz="1100" b="1" dirty="0">
                  <a:solidFill>
                    <a:schemeClr val="accent6"/>
                  </a:solidFill>
                  <a:latin typeface="Calibri" panose="020F0502020204030204" pitchFamily="34" charset="0"/>
                  <a:cs typeface="Calibri" panose="020F0502020204030204" pitchFamily="34" charset="0"/>
                </a:endParaRPr>
              </a:p>
            </p:txBody>
          </p:sp>
        </p:grpSp>
        <p:sp>
          <p:nvSpPr>
            <p:cNvPr id="41" name="Retângulo 40"/>
            <p:cNvSpPr/>
            <p:nvPr/>
          </p:nvSpPr>
          <p:spPr>
            <a:xfrm>
              <a:off x="457997" y="2465027"/>
              <a:ext cx="2055617" cy="307777"/>
            </a:xfrm>
            <a:prstGeom prst="rect">
              <a:avLst/>
            </a:prstGeom>
            <a:solidFill>
              <a:schemeClr val="bg1"/>
            </a:solidFill>
          </p:spPr>
          <p:txBody>
            <a:bodyPr wrap="square" numCol="1" spcCol="360000">
              <a:spAutoFit/>
            </a:bodyPr>
            <a:lstStyle/>
            <a:p>
              <a:r>
                <a:rPr lang="pt-BR" sz="1400" b="1" dirty="0">
                  <a:solidFill>
                    <a:srgbClr val="FF9900"/>
                  </a:solidFill>
                  <a:latin typeface="Calibri" panose="020F0502020204030204" pitchFamily="34" charset="0"/>
                  <a:cs typeface="Calibri" panose="020F0502020204030204" pitchFamily="34" charset="0"/>
                </a:rPr>
                <a:t>PRINCIPAIS INICIATIVAS</a:t>
              </a:r>
              <a:endParaRPr lang="pt-BR" sz="1100" b="1" dirty="0">
                <a:solidFill>
                  <a:srgbClr val="FF9900"/>
                </a:solidFill>
                <a:latin typeface="Calibri" panose="020F0502020204030204" pitchFamily="34" charset="0"/>
                <a:cs typeface="Calibri" panose="020F0502020204030204" pitchFamily="34" charset="0"/>
              </a:endParaRPr>
            </a:p>
          </p:txBody>
        </p:sp>
        <p:sp>
          <p:nvSpPr>
            <p:cNvPr id="46" name="Retângulo de cantos arredondados 45"/>
            <p:cNvSpPr/>
            <p:nvPr/>
          </p:nvSpPr>
          <p:spPr>
            <a:xfrm>
              <a:off x="457998" y="2753018"/>
              <a:ext cx="3392108" cy="1086531"/>
            </a:xfrm>
            <a:prstGeom prst="roundRect">
              <a:avLst/>
            </a:prstGeom>
            <a:solidFill>
              <a:schemeClr val="bg1"/>
            </a:solidFill>
            <a:ln w="28575">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Projeto de Assistência Técnica em Habitações de Interesse Social - ATHIS </a:t>
              </a:r>
            </a:p>
          </p:txBody>
        </p:sp>
      </p:grpSp>
      <p:sp>
        <p:nvSpPr>
          <p:cNvPr id="18" name="Retângulo 17"/>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ASSISTÊNCIA TÉCNICA</a:t>
            </a:r>
            <a:endParaRPr lang="pt-BR" b="1" dirty="0">
              <a:solidFill>
                <a:srgbClr val="C00000"/>
              </a:solidFill>
              <a:latin typeface="Calibri" panose="020F0502020204030204" pitchFamily="34" charset="0"/>
              <a:cs typeface="Calibri" panose="020F0502020204030204" pitchFamily="34" charset="0"/>
            </a:endParaRPr>
          </a:p>
        </p:txBody>
      </p:sp>
      <p:grpSp>
        <p:nvGrpSpPr>
          <p:cNvPr id="34" name="Grupo 33"/>
          <p:cNvGrpSpPr/>
          <p:nvPr/>
        </p:nvGrpSpPr>
        <p:grpSpPr>
          <a:xfrm>
            <a:off x="9520176" y="4904763"/>
            <a:ext cx="2093786" cy="1547540"/>
            <a:chOff x="9291124" y="805218"/>
            <a:chExt cx="2093786" cy="1547540"/>
          </a:xfrm>
        </p:grpSpPr>
        <p:sp>
          <p:nvSpPr>
            <p:cNvPr id="35" name="Retângulo de cantos arredondados 34"/>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RRT Social (%)</a:t>
              </a:r>
            </a:p>
            <a:p>
              <a:pPr algn="ctr"/>
              <a:endParaRPr lang="pt-BR" sz="1200" b="1" dirty="0">
                <a:latin typeface="Calibri" panose="020F0502020204030204" pitchFamily="34" charset="0"/>
                <a:cs typeface="Calibri" panose="020F0502020204030204" pitchFamily="34" charset="0"/>
              </a:endParaRPr>
            </a:p>
            <a:p>
              <a:pPr algn="ctr"/>
              <a:endParaRPr lang="pt-BR" sz="12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37" name="Gráfico 36"/>
            <p:cNvGraphicFramePr/>
            <p:nvPr>
              <p:extLst>
                <p:ext uri="{D42A27DB-BD31-4B8C-83A1-F6EECF244321}">
                  <p14:modId xmlns:p14="http://schemas.microsoft.com/office/powerpoint/2010/main" val="3102088683"/>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6"/>
            </a:graphicData>
          </a:graphic>
        </p:graphicFrame>
        <p:sp>
          <p:nvSpPr>
            <p:cNvPr id="52" name="CaixaDeTexto 51"/>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53" name="CaixaDeTexto 52"/>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spTree>
    <p:extLst>
      <p:ext uri="{BB962C8B-B14F-4D97-AF65-F5344CB8AC3E}">
        <p14:creationId xmlns:p14="http://schemas.microsoft.com/office/powerpoint/2010/main" val="23634088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39079"/>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34142" y="6339079"/>
            <a:ext cx="683339" cy="365125"/>
          </a:xfrm>
        </p:spPr>
        <p:txBody>
          <a:bodyPr/>
          <a:lstStyle/>
          <a:p>
            <a:pPr rtl="0"/>
            <a:fld id="{5A4A7955-6230-48B4-BD8B-A7C460F75945}" type="slidenum">
              <a:rPr lang="pt-BR" noProof="0" smtClean="0">
                <a:solidFill>
                  <a:srgbClr val="002060"/>
                </a:solidFill>
              </a:rPr>
              <a:t>74</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632347" y="1709665"/>
            <a:ext cx="11041038" cy="4486419"/>
          </a:xfrm>
          <a:prstGeom prst="rect">
            <a:avLst/>
          </a:prstGeom>
        </p:spPr>
        <p:txBody>
          <a:bodyPr wrap="square" numCol="3" spcCol="360000">
            <a:spAutoFit/>
          </a:bodyPr>
          <a:lstStyle/>
          <a:p>
            <a:pPr algn="just"/>
            <a:r>
              <a:rPr lang="pt-BR" sz="1400" b="1" dirty="0">
                <a:latin typeface="Calibri" panose="020F0502020204030204" pitchFamily="34" charset="0"/>
                <a:ea typeface="Calibri" panose="020F0502020204030204" pitchFamily="34" charset="0"/>
                <a:cs typeface="Calibri" panose="020F0502020204030204" pitchFamily="34" charset="0"/>
              </a:rPr>
              <a:t>INICIATIVA 1 - Apresentação</a:t>
            </a:r>
          </a:p>
          <a:p>
            <a:pPr algn="just"/>
            <a:r>
              <a:rPr lang="pt-BR" sz="1400" dirty="0">
                <a:latin typeface="Calibri" panose="020F0502020204030204" pitchFamily="34" charset="0"/>
                <a:ea typeface="Calibri" panose="020F0502020204030204" pitchFamily="34" charset="0"/>
                <a:cs typeface="Calibri" panose="020F0502020204030204" pitchFamily="34" charset="0"/>
              </a:rPr>
              <a:t>O CAU/PB, cumprindo sua missão estratégica de levar “Arquitetura e Urbanismo para todos”, vem promovendo ações de apoio e divulgação da Lei nº 11.888/2008, que assegura às famílias de baixa renda assistência técnica pública e gratuita de arquitetos e urbanistas e engenheiros para o projeto e a construção de habitação de interesse social. São editais de apoio, capacitações, palestras e publicações para sensibilizar a sociedade brasileira quanto à importância do trabalho de arquitetos e urbanistas para a sociedade.</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b="1" dirty="0">
                <a:latin typeface="Calibri" panose="020F0502020204030204" pitchFamily="34" charset="0"/>
                <a:ea typeface="Calibri" panose="020F0502020204030204" pitchFamily="34" charset="0"/>
                <a:cs typeface="Calibri" panose="020F0502020204030204" pitchFamily="34" charset="0"/>
              </a:rPr>
              <a:t>Principais ações:</a:t>
            </a:r>
            <a:r>
              <a:rPr lang="pt-BR" sz="1400" dirty="0">
                <a:latin typeface="Calibri" panose="020F0502020204030204" pitchFamily="34" charset="0"/>
                <a:ea typeface="Calibri" panose="020F0502020204030204" pitchFamily="34" charset="0"/>
                <a:cs typeface="Calibri" panose="020F0502020204030204" pitchFamily="34" charset="0"/>
              </a:rPr>
              <a:t> </a:t>
            </a:r>
          </a:p>
          <a:p>
            <a:pPr algn="just"/>
            <a:r>
              <a:rPr lang="pt-BR" sz="1400" dirty="0">
                <a:latin typeface="Calibri" panose="020F0502020204030204" pitchFamily="34" charset="0"/>
                <a:ea typeface="Calibri" panose="020F0502020204030204" pitchFamily="34" charset="0"/>
                <a:cs typeface="Calibri" panose="020F0502020204030204" pitchFamily="34" charset="0"/>
              </a:rPr>
              <a:t>Com o objetivo de promover uma aproximação política com a bancada da Paraíba no Congresso Nacional, o presidente do CAU/PB, Eduardo Nóbrega, participou na última semana de março de uma reunião com o deputado federal da Paraíba, Ruy Carneiro, para criar relações e convergências entre as pautas políticas e as pautas da Arquitetura e Urbanismo.</a:t>
            </a:r>
            <a:br>
              <a:rPr lang="pt-BR" sz="1400" dirty="0">
                <a:latin typeface="Calibri" panose="020F0502020204030204" pitchFamily="34" charset="0"/>
                <a:ea typeface="Calibri" panose="020F0502020204030204" pitchFamily="34" charset="0"/>
                <a:cs typeface="Calibri" panose="020F0502020204030204" pitchFamily="34" charset="0"/>
              </a:rPr>
            </a:br>
            <a:r>
              <a:rPr lang="pt-BR" sz="1400" dirty="0">
                <a:latin typeface="Calibri" panose="020F0502020204030204" pitchFamily="34" charset="0"/>
                <a:ea typeface="Calibri" panose="020F0502020204030204" pitchFamily="34" charset="0"/>
                <a:cs typeface="Calibri" panose="020F0502020204030204" pitchFamily="34" charset="0"/>
              </a:rPr>
              <a:t/>
            </a:r>
            <a:br>
              <a:rPr lang="pt-BR" sz="1400" dirty="0">
                <a:latin typeface="Calibri" panose="020F0502020204030204" pitchFamily="34" charset="0"/>
                <a:ea typeface="Calibri" panose="020F0502020204030204" pitchFamily="34" charset="0"/>
                <a:cs typeface="Calibri" panose="020F0502020204030204" pitchFamily="34" charset="0"/>
              </a:rPr>
            </a:br>
            <a:r>
              <a:rPr lang="pt-BR" sz="1400" dirty="0">
                <a:latin typeface="Calibri" panose="020F0502020204030204" pitchFamily="34" charset="0"/>
                <a:ea typeface="Calibri" panose="020F0502020204030204" pitchFamily="34" charset="0"/>
                <a:cs typeface="Calibri" panose="020F0502020204030204" pitchFamily="34" charset="0"/>
              </a:rPr>
              <a:t>Além das reuniões, o CAU/PB também participou da 24ª Marcha dos Prefeitos a Brasília, que aconteceu de 27 e 30 de março, em Brasília, com a participação de cerca de 1.200 prefeitos, vice-prefeitos, vereadores e servidores de centenas de municípios brasileiros, numa média de nove mil participantes de todo o país.</a:t>
            </a:r>
            <a:br>
              <a:rPr lang="pt-BR" sz="1400" dirty="0">
                <a:latin typeface="Calibri" panose="020F0502020204030204" pitchFamily="34" charset="0"/>
                <a:ea typeface="Calibri" panose="020F0502020204030204" pitchFamily="34" charset="0"/>
                <a:cs typeface="Calibri" panose="020F0502020204030204" pitchFamily="34" charset="0"/>
              </a:rPr>
            </a:br>
            <a:r>
              <a:rPr lang="pt-BR" sz="1400" dirty="0">
                <a:latin typeface="Calibri" panose="020F0502020204030204" pitchFamily="34" charset="0"/>
                <a:ea typeface="Calibri" panose="020F0502020204030204" pitchFamily="34" charset="0"/>
                <a:cs typeface="Calibri" panose="020F0502020204030204" pitchFamily="34" charset="0"/>
              </a:rPr>
              <a:t/>
            </a:r>
            <a:br>
              <a:rPr lang="pt-BR" sz="1400" dirty="0">
                <a:latin typeface="Calibri" panose="020F0502020204030204" pitchFamily="34" charset="0"/>
                <a:ea typeface="Calibri" panose="020F0502020204030204" pitchFamily="34" charset="0"/>
                <a:cs typeface="Calibri" panose="020F0502020204030204" pitchFamily="34" charset="0"/>
              </a:rPr>
            </a:br>
            <a:r>
              <a:rPr lang="pt-BR" sz="1400" dirty="0">
                <a:latin typeface="Calibri" panose="020F0502020204030204" pitchFamily="34" charset="0"/>
                <a:ea typeface="Calibri" panose="020F0502020204030204" pitchFamily="34" charset="0"/>
                <a:cs typeface="Calibri" panose="020F0502020204030204" pitchFamily="34" charset="0"/>
              </a:rPr>
              <a:t>O CAU levou aos gestores municipais as suas principais ações voltadas às cidades: promoção da Assistência Técnica em Habitação de Interesse Social (ATHIS), proposições para o Licenciamento Edilício e Urbanístico, inclusão dos estudantes no planejamento urbano (Projeto Lelé) e proteção ao Patrimônio Histórico e Cultural.</a:t>
            </a: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15" name="Imagem 14">
            <a:extLst>
              <a:ext uri="{FF2B5EF4-FFF2-40B4-BE49-F238E27FC236}">
                <a16:creationId xmlns:a16="http://schemas.microsoft.com/office/drawing/2014/main" xmlns="" id="{00000000-0008-0000-0100-000006000000}"/>
              </a:ext>
            </a:extLst>
          </p:cNvPr>
          <p:cNvPicPr>
            <a:picLocks noChangeAspect="1"/>
          </p:cNvPicPr>
          <p:nvPr/>
        </p:nvPicPr>
        <p:blipFill rotWithShape="1">
          <a:blip r:embed="rId3"/>
          <a:srcRect l="49865" t="32752" r="33317" b="33665"/>
          <a:stretch/>
        </p:blipFill>
        <p:spPr>
          <a:xfrm>
            <a:off x="2798595" y="20299"/>
            <a:ext cx="1240004" cy="1374460"/>
          </a:xfrm>
          <a:prstGeom prst="rect">
            <a:avLst/>
          </a:prstGeom>
        </p:spPr>
      </p:pic>
      <p:pic>
        <p:nvPicPr>
          <p:cNvPr id="9" name="Imagem 8"/>
          <p:cNvPicPr>
            <a:picLocks noChangeAspect="1"/>
          </p:cNvPicPr>
          <p:nvPr/>
        </p:nvPicPr>
        <p:blipFill rotWithShape="1">
          <a:blip r:embed="rId4"/>
          <a:srcRect l="10526" t="18465" r="48948" b="11561"/>
          <a:stretch/>
        </p:blipFill>
        <p:spPr>
          <a:xfrm>
            <a:off x="8351174" y="2520195"/>
            <a:ext cx="3002627" cy="29148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998202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39079"/>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19198" y="6339079"/>
            <a:ext cx="683339" cy="365125"/>
          </a:xfrm>
        </p:spPr>
        <p:txBody>
          <a:bodyPr/>
          <a:lstStyle/>
          <a:p>
            <a:pPr rtl="0"/>
            <a:fld id="{5A4A7955-6230-48B4-BD8B-A7C460F75945}" type="slidenum">
              <a:rPr lang="pt-BR" noProof="0" smtClean="0">
                <a:solidFill>
                  <a:srgbClr val="002060"/>
                </a:solidFill>
              </a:rPr>
              <a:t>75</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632347" y="1709665"/>
            <a:ext cx="10886110" cy="3323987"/>
          </a:xfrm>
          <a:prstGeom prst="rect">
            <a:avLst/>
          </a:prstGeom>
        </p:spPr>
        <p:txBody>
          <a:bodyPr wrap="square" numCol="3" spcCol="360000">
            <a:spAutoFit/>
          </a:bodyPr>
          <a:lstStyle/>
          <a:p>
            <a:pPr algn="just"/>
            <a:r>
              <a:rPr lang="pt-BR" sz="1400" dirty="0">
                <a:latin typeface="Calibri" panose="020F0502020204030204" pitchFamily="34" charset="0"/>
                <a:ea typeface="Calibri" panose="020F0502020204030204" pitchFamily="34" charset="0"/>
                <a:cs typeface="Calibri" panose="020F0502020204030204" pitchFamily="34" charset="0"/>
              </a:rPr>
              <a:t>O CAU aproveitou a oportunidade da Marcha dos Prefeitos para apresentar as propostas dos arquitetos e urbanistas para melhorar as cidades brasileiras com um estande no evento, localizado no Centro Internacional de Convenções do Brasil.</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Desde o primeiro dia do evento, os prefeitos das cidades paraibanas de Pitimbu, Conde, Santa Luzia, Jacaraú, Duas Estradas, Nova Floresta, Pedra Lavrada, Lucena e Borborema receberam folders onde são destacadas as ações do CAU em benefício dos municípios, como a implantação da Lei de ATHIS, entre outros temas.</a:t>
            </a: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19" name="Imagem 18">
            <a:extLst>
              <a:ext uri="{FF2B5EF4-FFF2-40B4-BE49-F238E27FC236}">
                <a16:creationId xmlns:a16="http://schemas.microsoft.com/office/drawing/2014/main" xmlns="" id="{00000000-0008-0000-0100-000006000000}"/>
              </a:ext>
            </a:extLst>
          </p:cNvPr>
          <p:cNvPicPr>
            <a:picLocks noChangeAspect="1"/>
          </p:cNvPicPr>
          <p:nvPr/>
        </p:nvPicPr>
        <p:blipFill rotWithShape="1">
          <a:blip r:embed="rId3"/>
          <a:srcRect l="49865" t="32752" r="33317" b="33665"/>
          <a:stretch/>
        </p:blipFill>
        <p:spPr>
          <a:xfrm>
            <a:off x="2798595" y="20299"/>
            <a:ext cx="1240004" cy="1374460"/>
          </a:xfrm>
          <a:prstGeom prst="rect">
            <a:avLst/>
          </a:prstGeom>
        </p:spPr>
      </p:pic>
      <p:grpSp>
        <p:nvGrpSpPr>
          <p:cNvPr id="22" name="Grupo 21"/>
          <p:cNvGrpSpPr/>
          <p:nvPr/>
        </p:nvGrpSpPr>
        <p:grpSpPr>
          <a:xfrm>
            <a:off x="5305805" y="980001"/>
            <a:ext cx="5542547" cy="5148745"/>
            <a:chOff x="4952881" y="980001"/>
            <a:chExt cx="5542547" cy="5148745"/>
          </a:xfrm>
        </p:grpSpPr>
        <p:pic>
          <p:nvPicPr>
            <p:cNvPr id="6" name="Imagem 5"/>
            <p:cNvPicPr>
              <a:picLocks noChangeAspect="1"/>
            </p:cNvPicPr>
            <p:nvPr/>
          </p:nvPicPr>
          <p:blipFill rotWithShape="1">
            <a:blip r:embed="rId4"/>
            <a:srcRect l="10921" t="16826" r="48421" b="11326"/>
            <a:stretch/>
          </p:blipFill>
          <p:spPr>
            <a:xfrm>
              <a:off x="4956562" y="980001"/>
              <a:ext cx="2519387" cy="2503080"/>
            </a:xfrm>
            <a:prstGeom prst="rect">
              <a:avLst/>
            </a:prstGeom>
          </p:spPr>
        </p:pic>
        <p:pic>
          <p:nvPicPr>
            <p:cNvPr id="11" name="Imagem 10"/>
            <p:cNvPicPr>
              <a:picLocks noChangeAspect="1"/>
            </p:cNvPicPr>
            <p:nvPr/>
          </p:nvPicPr>
          <p:blipFill rotWithShape="1">
            <a:blip r:embed="rId5"/>
            <a:srcRect l="11053" t="16826" r="48947" b="11560"/>
            <a:stretch/>
          </p:blipFill>
          <p:spPr>
            <a:xfrm>
              <a:off x="4952881" y="3622922"/>
              <a:ext cx="2489447" cy="2505824"/>
            </a:xfrm>
            <a:prstGeom prst="rect">
              <a:avLst/>
            </a:prstGeom>
          </p:spPr>
        </p:pic>
        <p:pic>
          <p:nvPicPr>
            <p:cNvPr id="12" name="Imagem 11"/>
            <p:cNvPicPr>
              <a:picLocks noChangeAspect="1"/>
            </p:cNvPicPr>
            <p:nvPr/>
          </p:nvPicPr>
          <p:blipFill rotWithShape="1">
            <a:blip r:embed="rId6"/>
            <a:srcRect l="11053" t="16592" r="48684" b="12262"/>
            <a:stretch/>
          </p:blipFill>
          <p:spPr>
            <a:xfrm>
              <a:off x="7962491" y="986859"/>
              <a:ext cx="2494927" cy="2478620"/>
            </a:xfrm>
            <a:prstGeom prst="rect">
              <a:avLst/>
            </a:prstGeom>
          </p:spPr>
        </p:pic>
        <p:pic>
          <p:nvPicPr>
            <p:cNvPr id="20" name="Imagem 19"/>
            <p:cNvPicPr>
              <a:picLocks noChangeAspect="1"/>
            </p:cNvPicPr>
            <p:nvPr/>
          </p:nvPicPr>
          <p:blipFill rotWithShape="1">
            <a:blip r:embed="rId7"/>
            <a:srcRect l="11316" t="16591" r="48552" b="11795"/>
            <a:stretch/>
          </p:blipFill>
          <p:spPr>
            <a:xfrm>
              <a:off x="7963290" y="3588306"/>
              <a:ext cx="2532138" cy="2540440"/>
            </a:xfrm>
            <a:prstGeom prst="rect">
              <a:avLst/>
            </a:prstGeom>
          </p:spPr>
        </p:pic>
      </p:grpSp>
    </p:spTree>
    <p:extLst>
      <p:ext uri="{BB962C8B-B14F-4D97-AF65-F5344CB8AC3E}">
        <p14:creationId xmlns:p14="http://schemas.microsoft.com/office/powerpoint/2010/main" val="8617366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p:cNvPicPr>
            <a:picLocks noChangeAspect="1"/>
          </p:cNvPicPr>
          <p:nvPr/>
        </p:nvPicPr>
        <p:blipFill rotWithShape="1">
          <a:blip r:embed="rId3"/>
          <a:srcRect l="8646" t="17207" r="46771" b="3866"/>
          <a:stretch/>
        </p:blipFill>
        <p:spPr>
          <a:xfrm>
            <a:off x="8353399" y="3136124"/>
            <a:ext cx="3074326" cy="30599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24138"/>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55403" y="6424138"/>
            <a:ext cx="683339" cy="365125"/>
          </a:xfrm>
        </p:spPr>
        <p:txBody>
          <a:bodyPr/>
          <a:lstStyle/>
          <a:p>
            <a:pPr rtl="0"/>
            <a:fld id="{5A4A7955-6230-48B4-BD8B-A7C460F75945}" type="slidenum">
              <a:rPr lang="pt-BR" noProof="0" smtClean="0">
                <a:solidFill>
                  <a:srgbClr val="002060"/>
                </a:solidFill>
              </a:rPr>
              <a:t>76</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632347" y="1709665"/>
            <a:ext cx="4320653" cy="4832092"/>
          </a:xfrm>
          <a:prstGeom prst="rect">
            <a:avLst/>
          </a:prstGeom>
        </p:spPr>
        <p:txBody>
          <a:bodyPr wrap="square" numCol="1" spcCol="360000">
            <a:spAutoFit/>
          </a:bodyPr>
          <a:lstStyle/>
          <a:p>
            <a:pPr algn="just"/>
            <a:r>
              <a:rPr lang="pt-BR" sz="1400" dirty="0">
                <a:latin typeface="Calibri" panose="020F0502020204030204" pitchFamily="34" charset="0"/>
                <a:ea typeface="Calibri" panose="020F0502020204030204" pitchFamily="34" charset="0"/>
                <a:cs typeface="Calibri" panose="020F0502020204030204" pitchFamily="34" charset="0"/>
              </a:rPr>
              <a:t>O </a:t>
            </a:r>
            <a:r>
              <a:rPr lang="pt-BR" sz="1400" dirty="0" smtClean="0">
                <a:latin typeface="Calibri" panose="020F0502020204030204" pitchFamily="34" charset="0"/>
                <a:ea typeface="Calibri" panose="020F0502020204030204" pitchFamily="34" charset="0"/>
                <a:cs typeface="Calibri" panose="020F0502020204030204" pitchFamily="34" charset="0"/>
              </a:rPr>
              <a:t>CAU/PB participou, no dia 12 de maio, </a:t>
            </a:r>
            <a:r>
              <a:rPr lang="pt-BR" sz="1400" dirty="0">
                <a:latin typeface="Calibri" panose="020F0502020204030204" pitchFamily="34" charset="0"/>
                <a:ea typeface="Calibri" panose="020F0502020204030204" pitchFamily="34" charset="0"/>
                <a:cs typeface="Calibri" panose="020F0502020204030204" pitchFamily="34" charset="0"/>
              </a:rPr>
              <a:t>de uma audiência pública promovida pela Frente Parlamentar do Mercado Imobiliário (FPMI) onde foi debatida a Medida Provisória que trata do relançamento do Programa "Minha Casa, Minha Vida", do Governo Federal.</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A audiência aconteceu no auditório do Conselho Regional de Corretores de Imóveis, em João Pessoa, e contou com a participação do senador Efraim Filho (União Brasil-BR), relator-revisor da Comissão Mista recém-instalada pelo Congresso Nacional para análise do referido ato. Também participaram representantes de vários conselhos de classe e órgãos públicos, a exemplo da Prefeitura de João Pessoa e do Governo do Estado.</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"Quero destacar a importância do programa "Minha Casa Minha Vida" e de ter um senador paraibano à frente disso no Congresso Nacional, além de lembrar que o CAU levou propostas de emendas para alguns deputados federais, portanto, ficamos felizes de ver essas propostas sendo aprovadas", contou Eduardo Nóbrega.</a:t>
            </a: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19" name="Imagem 18">
            <a:extLst>
              <a:ext uri="{FF2B5EF4-FFF2-40B4-BE49-F238E27FC236}">
                <a16:creationId xmlns:a16="http://schemas.microsoft.com/office/drawing/2014/main" xmlns="" id="{00000000-0008-0000-0100-000006000000}"/>
              </a:ext>
            </a:extLst>
          </p:cNvPr>
          <p:cNvPicPr>
            <a:picLocks noChangeAspect="1"/>
          </p:cNvPicPr>
          <p:nvPr/>
        </p:nvPicPr>
        <p:blipFill rotWithShape="1">
          <a:blip r:embed="rId4"/>
          <a:srcRect l="49865" t="32752" r="33317" b="33665"/>
          <a:stretch/>
        </p:blipFill>
        <p:spPr>
          <a:xfrm>
            <a:off x="2798595" y="20299"/>
            <a:ext cx="1240004" cy="1374460"/>
          </a:xfrm>
          <a:prstGeom prst="rect">
            <a:avLst/>
          </a:prstGeom>
        </p:spPr>
      </p:pic>
      <p:pic>
        <p:nvPicPr>
          <p:cNvPr id="9" name="Imagem 8"/>
          <p:cNvPicPr>
            <a:picLocks noChangeAspect="1"/>
          </p:cNvPicPr>
          <p:nvPr/>
        </p:nvPicPr>
        <p:blipFill rotWithShape="1">
          <a:blip r:embed="rId5"/>
          <a:srcRect l="8542" t="16836" r="46875" b="3681"/>
          <a:stretch/>
        </p:blipFill>
        <p:spPr>
          <a:xfrm>
            <a:off x="5448561" y="675941"/>
            <a:ext cx="3052827" cy="30599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342298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461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65563" y="6346162"/>
            <a:ext cx="683339" cy="365125"/>
          </a:xfrm>
        </p:spPr>
        <p:txBody>
          <a:bodyPr/>
          <a:lstStyle/>
          <a:p>
            <a:pPr rtl="0"/>
            <a:fld id="{5A4A7955-6230-48B4-BD8B-A7C460F75945}" type="slidenum">
              <a:rPr lang="pt-BR" noProof="0" smtClean="0">
                <a:solidFill>
                  <a:srgbClr val="002060"/>
                </a:solidFill>
              </a:rPr>
              <a:t>77</a:t>
            </a:fld>
            <a:endParaRPr lang="pt-BR" noProof="0" dirty="0">
              <a:solidFill>
                <a:srgbClr val="002060"/>
              </a:solidFill>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6" name="Imagem 5"/>
          <p:cNvPicPr>
            <a:picLocks noChangeAspect="1"/>
          </p:cNvPicPr>
          <p:nvPr/>
        </p:nvPicPr>
        <p:blipFill rotWithShape="1">
          <a:blip r:embed="rId3"/>
          <a:srcRect l="8854" t="17207" r="46875" b="3866"/>
          <a:stretch/>
        </p:blipFill>
        <p:spPr>
          <a:xfrm>
            <a:off x="818866" y="1658728"/>
            <a:ext cx="2273301" cy="2278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Retângulo 11"/>
          <p:cNvSpPr/>
          <p:nvPr/>
        </p:nvSpPr>
        <p:spPr>
          <a:xfrm>
            <a:off x="591625" y="1603075"/>
            <a:ext cx="11057277" cy="4593009"/>
          </a:xfrm>
          <a:prstGeom prst="rect">
            <a:avLst/>
          </a:prstGeom>
        </p:spPr>
        <p:txBody>
          <a:bodyPr wrap="square" numCol="3" spcCol="360000">
            <a:spAutoFit/>
          </a:bodyPr>
          <a:lstStyle/>
          <a:p>
            <a:pPr algn="just"/>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r>
              <a:rPr lang="pt-BR" sz="1400" u="sng" dirty="0">
                <a:latin typeface="Calibri" panose="020F0502020204030204" pitchFamily="34" charset="0"/>
                <a:cs typeface="Calibri" panose="020F0502020204030204" pitchFamily="34" charset="0"/>
              </a:rPr>
              <a:t/>
            </a:r>
            <a:br>
              <a:rPr lang="pt-BR" sz="1400" u="sng" dirty="0">
                <a:latin typeface="Calibri" panose="020F0502020204030204" pitchFamily="34" charset="0"/>
                <a:cs typeface="Calibri" panose="020F0502020204030204" pitchFamily="34" charset="0"/>
              </a:rPr>
            </a:br>
            <a:endParaRPr lang="pt-BR" sz="1400" u="sng" dirty="0" smtClean="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endParaRPr lang="pt-BR" sz="1400" u="sng" dirty="0" smtClean="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endParaRPr lang="pt-BR" sz="1400" u="sng" dirty="0" smtClean="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endParaRPr lang="pt-BR" sz="1400" u="sng" dirty="0" smtClean="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endParaRPr lang="pt-BR" sz="1400" u="sng" dirty="0" smtClean="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r>
              <a:rPr lang="pt-BR" sz="1400" b="1" u="sng" dirty="0" smtClean="0">
                <a:latin typeface="Calibri" panose="020F0502020204030204" pitchFamily="34" charset="0"/>
                <a:cs typeface="Calibri" panose="020F0502020204030204" pitchFamily="34" charset="0"/>
              </a:rPr>
              <a:t>Ação: </a:t>
            </a:r>
            <a:r>
              <a:rPr lang="pt-BR" sz="1400" u="sng" dirty="0" smtClean="0">
                <a:latin typeface="Calibri" panose="020F0502020204030204" pitchFamily="34" charset="0"/>
                <a:cs typeface="Calibri" panose="020F0502020204030204" pitchFamily="34" charset="0"/>
              </a:rPr>
              <a:t>Conselheira </a:t>
            </a:r>
            <a:r>
              <a:rPr lang="pt-BR" sz="1400" u="sng" dirty="0">
                <a:latin typeface="Calibri" panose="020F0502020204030204" pitchFamily="34" charset="0"/>
                <a:cs typeface="Calibri" panose="020F0502020204030204" pitchFamily="34" charset="0"/>
              </a:rPr>
              <a:t>estadual do CAU/PB, Renata Nóbrega, foi eleita presidente do Conselho Gestor do Fundo Municipal de Habitação de Interesse Social (CGFMHIS) do município de Patos</a:t>
            </a:r>
            <a:r>
              <a:rPr lang="pt-BR" sz="1400" u="sng" dirty="0" smtClean="0">
                <a:latin typeface="Calibri" panose="020F0502020204030204" pitchFamily="34" charset="0"/>
                <a:cs typeface="Calibri" panose="020F0502020204030204" pitchFamily="34" charset="0"/>
              </a:rPr>
              <a:t>.</a:t>
            </a:r>
          </a:p>
          <a:p>
            <a:pPr algn="just"/>
            <a:r>
              <a:rPr lang="pt-BR" sz="1400" dirty="0">
                <a:latin typeface="Calibri" panose="020F0502020204030204" pitchFamily="34" charset="0"/>
                <a:cs typeface="Calibri" panose="020F0502020204030204" pitchFamily="34" charset="0"/>
              </a:rPr>
              <a:t>O Conselho estabelecerá diretrizes e fixará critérios para a priorização de linhas de ação, alocação de recursos do FMHIS e atendimento dos beneficiários dos programas habitacionais, observando o disposto da Lei Municipal nº 5.933/2023</a:t>
            </a:r>
            <a:r>
              <a:rPr lang="pt-BR" sz="1400" dirty="0" smtClean="0">
                <a:latin typeface="Calibri" panose="020F0502020204030204" pitchFamily="34" charset="0"/>
                <a:cs typeface="Calibri" panose="020F0502020204030204" pitchFamily="34" charset="0"/>
              </a:rPr>
              <a:t>.</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Renata Nóbrega foi eleita como presidente e Rui Pereira Ferreira, representante do CRECI-PB, foi eleito vice-presidente. A conselheira Renata Nóbrega é a titular como representante dos arquitetos e urbanistas e a conselheira Patrícia Cruz é a suplente</a:t>
            </a:r>
            <a:r>
              <a:rPr lang="pt-BR" sz="1400" dirty="0" smtClean="0">
                <a:latin typeface="Calibri" panose="020F0502020204030204" pitchFamily="34" charset="0"/>
                <a:cs typeface="Calibri" panose="020F0502020204030204" pitchFamily="34" charset="0"/>
              </a:rPr>
              <a:t>.</a:t>
            </a:r>
          </a:p>
          <a:p>
            <a:pPr algn="just"/>
            <a:endParaRPr lang="pt-BR" sz="1400" dirty="0" smtClean="0">
              <a:latin typeface="Calibri" panose="020F0502020204030204" pitchFamily="34" charset="0"/>
              <a:cs typeface="Calibri" panose="020F0502020204030204" pitchFamily="34" charset="0"/>
            </a:endParaRPr>
          </a:p>
          <a:p>
            <a:pPr algn="just"/>
            <a:endParaRPr lang="pt-BR" sz="1400" b="1" dirty="0" smtClean="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smtClean="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smtClean="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smtClean="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smtClean="0">
              <a:latin typeface="Calibri" panose="020F0502020204030204" pitchFamily="34" charset="0"/>
              <a:cs typeface="Calibri" panose="020F0502020204030204" pitchFamily="34" charset="0"/>
            </a:endParaRPr>
          </a:p>
          <a:p>
            <a:pPr algn="just"/>
            <a:endParaRPr lang="pt-BR" sz="1400" b="1" dirty="0">
              <a:latin typeface="Calibri" panose="020F0502020204030204" pitchFamily="34" charset="0"/>
              <a:cs typeface="Calibri" panose="020F0502020204030204" pitchFamily="34" charset="0"/>
            </a:endParaRPr>
          </a:p>
          <a:p>
            <a:pPr algn="just"/>
            <a:endParaRPr lang="pt-BR" sz="1400" b="1" dirty="0" smtClean="0">
              <a:latin typeface="Calibri" panose="020F0502020204030204" pitchFamily="34" charset="0"/>
              <a:cs typeface="Calibri" panose="020F0502020204030204" pitchFamily="34" charset="0"/>
            </a:endParaRPr>
          </a:p>
          <a:p>
            <a:pPr algn="just"/>
            <a:r>
              <a:rPr lang="pt-BR" sz="1400" b="1" dirty="0" smtClean="0">
                <a:latin typeface="Calibri" panose="020F0502020204030204" pitchFamily="34" charset="0"/>
                <a:cs typeface="Calibri" panose="020F0502020204030204" pitchFamily="34" charset="0"/>
              </a:rPr>
              <a:t>Ação</a:t>
            </a:r>
            <a:r>
              <a:rPr lang="pt-BR" sz="1400" b="1" dirty="0">
                <a:latin typeface="Calibri" panose="020F0502020204030204" pitchFamily="34" charset="0"/>
                <a:cs typeface="Calibri" panose="020F0502020204030204" pitchFamily="34" charset="0"/>
              </a:rPr>
              <a:t>:  </a:t>
            </a:r>
            <a:r>
              <a:rPr lang="pt-BR" sz="1400" u="sng" dirty="0">
                <a:latin typeface="Calibri" panose="020F0502020204030204" pitchFamily="34" charset="0"/>
                <a:cs typeface="Calibri" panose="020F0502020204030204" pitchFamily="34" charset="0"/>
              </a:rPr>
              <a:t>O CAU/PB lançou </a:t>
            </a:r>
            <a:r>
              <a:rPr lang="pt-BR" sz="1400" u="sng" dirty="0" smtClean="0">
                <a:latin typeface="Calibri" panose="020F0502020204030204" pitchFamily="34" charset="0"/>
                <a:cs typeface="Calibri" panose="020F0502020204030204" pitchFamily="34" charset="0"/>
              </a:rPr>
              <a:t>em outubro de 2023 o edital </a:t>
            </a:r>
            <a:r>
              <a:rPr lang="pt-BR" sz="1400" u="sng" dirty="0">
                <a:latin typeface="Calibri" panose="020F0502020204030204" pitchFamily="34" charset="0"/>
                <a:cs typeface="Calibri" panose="020F0502020204030204" pitchFamily="34" charset="0"/>
              </a:rPr>
              <a:t>de Seleção Pública de Projetos Relacionados à Popularização e Difusão de Assistência Técnica em Habitação de Interesse Social (ATHIS</a:t>
            </a:r>
            <a:r>
              <a:rPr lang="pt-BR" sz="1400" u="sng" dirty="0" smtClean="0">
                <a:latin typeface="Calibri" panose="020F0502020204030204" pitchFamily="34" charset="0"/>
                <a:cs typeface="Calibri" panose="020F0502020204030204" pitchFamily="34" charset="0"/>
              </a:rPr>
              <a:t>)</a:t>
            </a:r>
            <a:r>
              <a:rPr lang="pt-BR" sz="1400" b="1" u="sng" dirty="0" smtClean="0">
                <a:latin typeface="Calibri" panose="020F0502020204030204" pitchFamily="34" charset="0"/>
                <a:cs typeface="Calibri" panose="020F0502020204030204" pitchFamily="34" charset="0"/>
              </a:rPr>
              <a:t>.</a:t>
            </a:r>
            <a:endParaRPr lang="pt-BR" sz="1400" b="1" u="sng" dirty="0">
              <a:latin typeface="Calibri" panose="020F0502020204030204" pitchFamily="34" charset="0"/>
              <a:cs typeface="Calibri" panose="020F0502020204030204" pitchFamily="34" charset="0"/>
            </a:endParaRPr>
          </a:p>
          <a:p>
            <a:pPr algn="just"/>
            <a:endParaRPr lang="pt-BR" sz="1400" b="1" dirty="0" smtClean="0">
              <a:latin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cs typeface="Calibri" panose="020F0502020204030204" pitchFamily="34" charset="0"/>
              </a:rPr>
              <a:t>Em dezembro, foi </a:t>
            </a:r>
            <a:r>
              <a:rPr lang="pt-BR" sz="1400" dirty="0">
                <a:latin typeface="Calibri" panose="020F0502020204030204" pitchFamily="34" charset="0"/>
                <a:cs typeface="Calibri" panose="020F0502020204030204" pitchFamily="34" charset="0"/>
              </a:rPr>
              <a:t>contemplada com o valor de R$ 100.000,00 (cem mil reais) a ASSOCIAÇÃO DOS MORADORES DA VILA DO AMANHECER – </a:t>
            </a:r>
            <a:r>
              <a:rPr lang="pt-BR" sz="1400" dirty="0" smtClean="0">
                <a:latin typeface="Calibri" panose="020F0502020204030204" pitchFamily="34" charset="0"/>
                <a:cs typeface="Calibri" panose="020F0502020204030204" pitchFamily="34" charset="0"/>
              </a:rPr>
              <a:t>AMVA, por ter apresentado metas de </a:t>
            </a:r>
            <a:r>
              <a:rPr lang="pt-BR" sz="1400" dirty="0">
                <a:latin typeface="Calibri" panose="020F0502020204030204" pitchFamily="34" charset="0"/>
                <a:cs typeface="Calibri" panose="020F0502020204030204" pitchFamily="34" charset="0"/>
              </a:rPr>
              <a:t>claro entendimento e </a:t>
            </a:r>
            <a:r>
              <a:rPr lang="pt-BR" sz="1400" dirty="0" smtClean="0">
                <a:latin typeface="Calibri" panose="020F0502020204030204" pitchFamily="34" charset="0"/>
                <a:cs typeface="Calibri" panose="020F0502020204030204" pitchFamily="34" charset="0"/>
              </a:rPr>
              <a:t>que apresentavam imediato retorno </a:t>
            </a:r>
            <a:r>
              <a:rPr lang="pt-BR" sz="1400" dirty="0">
                <a:latin typeface="Calibri" panose="020F0502020204030204" pitchFamily="34" charset="0"/>
                <a:cs typeface="Calibri" panose="020F0502020204030204" pitchFamily="34" charset="0"/>
              </a:rPr>
              <a:t>à comunidade. </a:t>
            </a:r>
            <a:endParaRPr lang="pt-BR" sz="1400" dirty="0" smtClean="0">
              <a:latin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cs typeface="Calibri" panose="020F0502020204030204" pitchFamily="34" charset="0"/>
              </a:rPr>
              <a:t>A comissão de seleção relatou que dar </a:t>
            </a:r>
            <a:r>
              <a:rPr lang="pt-BR" sz="1400" dirty="0">
                <a:latin typeface="Calibri" panose="020F0502020204030204" pitchFamily="34" charset="0"/>
                <a:cs typeface="Calibri" panose="020F0502020204030204" pitchFamily="34" charset="0"/>
              </a:rPr>
              <a:t>continuidade à trabalhos </a:t>
            </a:r>
            <a:r>
              <a:rPr lang="pt-BR" sz="1400" dirty="0" smtClean="0">
                <a:latin typeface="Calibri" panose="020F0502020204030204" pitchFamily="34" charset="0"/>
                <a:cs typeface="Calibri" panose="020F0502020204030204" pitchFamily="34" charset="0"/>
              </a:rPr>
              <a:t>preexistentes demonstra </a:t>
            </a:r>
            <a:r>
              <a:rPr lang="pt-BR" sz="1400" dirty="0">
                <a:latin typeface="Calibri" panose="020F0502020204030204" pitchFamily="34" charset="0"/>
                <a:cs typeface="Calibri" panose="020F0502020204030204" pitchFamily="34" charset="0"/>
              </a:rPr>
              <a:t>amadurecimento e necessidade urgente para concretização </a:t>
            </a:r>
            <a:r>
              <a:rPr lang="pt-BR" sz="1400" dirty="0" smtClean="0">
                <a:latin typeface="Calibri" panose="020F0502020204030204" pitchFamily="34" charset="0"/>
                <a:cs typeface="Calibri" panose="020F0502020204030204" pitchFamily="34" charset="0"/>
              </a:rPr>
              <a:t>de processos </a:t>
            </a:r>
            <a:r>
              <a:rPr lang="pt-BR" sz="1400" dirty="0">
                <a:latin typeface="Calibri" panose="020F0502020204030204" pitchFamily="34" charset="0"/>
                <a:cs typeface="Calibri" panose="020F0502020204030204" pitchFamily="34" charset="0"/>
              </a:rPr>
              <a:t>que foram interrompidos. Executar obras ligadas </a:t>
            </a:r>
            <a:r>
              <a:rPr lang="pt-BR" sz="1400" dirty="0" smtClean="0">
                <a:latin typeface="Calibri" panose="020F0502020204030204" pitchFamily="34" charset="0"/>
                <a:cs typeface="Calibri" panose="020F0502020204030204" pitchFamily="34" charset="0"/>
              </a:rPr>
              <a:t>ao saneamento </a:t>
            </a:r>
            <a:r>
              <a:rPr lang="pt-BR" sz="1400" dirty="0">
                <a:latin typeface="Calibri" panose="020F0502020204030204" pitchFamily="34" charset="0"/>
                <a:cs typeface="Calibri" panose="020F0502020204030204" pitchFamily="34" charset="0"/>
              </a:rPr>
              <a:t>e à gestão sustentável dos recursos naturais é um </a:t>
            </a:r>
            <a:r>
              <a:rPr lang="pt-BR" sz="1400" dirty="0" smtClean="0">
                <a:latin typeface="Calibri" panose="020F0502020204030204" pitchFamily="34" charset="0"/>
                <a:cs typeface="Calibri" panose="020F0502020204030204" pitchFamily="34" charset="0"/>
              </a:rPr>
              <a:t>tema prioritário </a:t>
            </a:r>
            <a:r>
              <a:rPr lang="pt-BR" sz="1400" dirty="0">
                <a:latin typeface="Calibri" panose="020F0502020204030204" pitchFamily="34" charset="0"/>
                <a:cs typeface="Calibri" panose="020F0502020204030204" pitchFamily="34" charset="0"/>
              </a:rPr>
              <a:t>e que deve receber muita atenção nas discussões </a:t>
            </a:r>
            <a:r>
              <a:rPr lang="pt-BR" sz="1400" dirty="0" smtClean="0">
                <a:latin typeface="Calibri" panose="020F0502020204030204" pitchFamily="34" charset="0"/>
                <a:cs typeface="Calibri" panose="020F0502020204030204" pitchFamily="34" charset="0"/>
              </a:rPr>
              <a:t>relacionadas à </a:t>
            </a:r>
            <a:r>
              <a:rPr lang="pt-BR" sz="1400" dirty="0">
                <a:latin typeface="Calibri" panose="020F0502020204030204" pitchFamily="34" charset="0"/>
                <a:cs typeface="Calibri" panose="020F0502020204030204" pitchFamily="34" charset="0"/>
              </a:rPr>
              <a:t>Assistência Técnica</a:t>
            </a:r>
            <a:r>
              <a:rPr lang="pt-BR" sz="1400" dirty="0" smtClean="0">
                <a:latin typeface="Calibri" panose="020F0502020204030204" pitchFamily="34" charset="0"/>
                <a:cs typeface="Calibri" panose="020F0502020204030204" pitchFamily="34" charset="0"/>
              </a:rPr>
              <a:t>.</a:t>
            </a:r>
            <a:endParaRPr lang="pt-BR" sz="1400" dirty="0">
              <a:latin typeface="Calibri" panose="020F0502020204030204" pitchFamily="34" charset="0"/>
              <a:cs typeface="Calibri" panose="020F0502020204030204" pitchFamily="34" charset="0"/>
            </a:endParaRPr>
          </a:p>
        </p:txBody>
      </p:sp>
      <p:sp>
        <p:nvSpPr>
          <p:cNvPr id="14" name="Retângulo 13"/>
          <p:cNvSpPr/>
          <p:nvPr/>
        </p:nvSpPr>
        <p:spPr>
          <a:xfrm>
            <a:off x="569415" y="4787528"/>
            <a:ext cx="6375401" cy="738664"/>
          </a:xfrm>
          <a:prstGeom prst="rect">
            <a:avLst/>
          </a:prstGeom>
        </p:spPr>
        <p:txBody>
          <a:bodyPr wrap="square" numCol="1" spcCol="360000">
            <a:spAutoFit/>
          </a:bodyPr>
          <a:lstStyle/>
          <a:p>
            <a:pPr algn="just"/>
            <a:r>
              <a:rPr lang="pt-BR" sz="1400" dirty="0"/>
              <a:t/>
            </a:r>
            <a:br>
              <a:rPr lang="pt-BR" sz="1400" dirty="0"/>
            </a:br>
            <a:r>
              <a:rPr lang="pt-BR" sz="1400" u="sng" dirty="0"/>
              <a:t/>
            </a:r>
            <a:br>
              <a:rPr lang="pt-BR" sz="1400" u="sng" dirty="0"/>
            </a:br>
            <a:endParaRPr lang="pt-BR" sz="1400" dirty="0"/>
          </a:p>
        </p:txBody>
      </p:sp>
      <p:sp>
        <p:nvSpPr>
          <p:cNvPr id="15" name="Retângulo 14"/>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pic>
        <p:nvPicPr>
          <p:cNvPr id="16" name="Imagem 15">
            <a:extLst>
              <a:ext uri="{FF2B5EF4-FFF2-40B4-BE49-F238E27FC236}">
                <a16:creationId xmlns:a16="http://schemas.microsoft.com/office/drawing/2014/main" xmlns="" id="{00000000-0008-0000-0100-000006000000}"/>
              </a:ext>
            </a:extLst>
          </p:cNvPr>
          <p:cNvPicPr>
            <a:picLocks noChangeAspect="1"/>
          </p:cNvPicPr>
          <p:nvPr/>
        </p:nvPicPr>
        <p:blipFill rotWithShape="1">
          <a:blip r:embed="rId4"/>
          <a:srcRect l="49865" t="32752" r="33317" b="33665"/>
          <a:stretch/>
        </p:blipFill>
        <p:spPr>
          <a:xfrm>
            <a:off x="2798595" y="20299"/>
            <a:ext cx="1240004" cy="1374460"/>
          </a:xfrm>
          <a:prstGeom prst="rect">
            <a:avLst/>
          </a:prstGeom>
        </p:spPr>
      </p:pic>
      <p:pic>
        <p:nvPicPr>
          <p:cNvPr id="9" name="Imagem 8"/>
          <p:cNvPicPr>
            <a:picLocks noChangeAspect="1"/>
          </p:cNvPicPr>
          <p:nvPr/>
        </p:nvPicPr>
        <p:blipFill rotWithShape="1">
          <a:blip r:embed="rId5"/>
          <a:srcRect l="17396" t="28323" r="55104" b="10351"/>
          <a:stretch/>
        </p:blipFill>
        <p:spPr>
          <a:xfrm>
            <a:off x="5204441" y="3823541"/>
            <a:ext cx="1892300" cy="23725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058529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srcRect l="16843" t="36016" r="42367" b="20688"/>
          <a:stretch/>
        </p:blipFill>
        <p:spPr>
          <a:xfrm>
            <a:off x="2238563" y="2005224"/>
            <a:ext cx="7714875" cy="4604039"/>
          </a:xfrm>
          <a:prstGeom prst="rect">
            <a:avLst/>
          </a:prstGeom>
        </p:spPr>
      </p:pic>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78</a:t>
            </a:fld>
            <a:endParaRPr lang="pt-BR" noProof="0" dirty="0"/>
          </a:p>
        </p:txBody>
      </p:sp>
      <p:sp>
        <p:nvSpPr>
          <p:cNvPr id="9" name="CaixaDeTexto 8"/>
          <p:cNvSpPr txBox="1"/>
          <p:nvPr/>
        </p:nvSpPr>
        <p:spPr>
          <a:xfrm>
            <a:off x="-3326551" y="1270693"/>
            <a:ext cx="11263952" cy="5336483"/>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6" name="Retângulo 15"/>
          <p:cNvSpPr/>
          <p:nvPr/>
        </p:nvSpPr>
        <p:spPr>
          <a:xfrm>
            <a:off x="518615" y="1"/>
            <a:ext cx="5636525" cy="1015663"/>
          </a:xfrm>
          <a:prstGeom prst="rect">
            <a:avLst/>
          </a:prstGeom>
          <a:solidFill>
            <a:schemeClr val="bg1"/>
          </a:solid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CONVÊNIOS E PARCERIAS</a:t>
            </a:r>
            <a:endParaRPr lang="pt-BR" b="1" dirty="0">
              <a:solidFill>
                <a:srgbClr val="C00000"/>
              </a:solidFill>
              <a:latin typeface="Calibri" panose="020F0502020204030204" pitchFamily="34" charset="0"/>
              <a:cs typeface="Calibri" panose="020F0502020204030204" pitchFamily="34" charset="0"/>
            </a:endParaRPr>
          </a:p>
        </p:txBody>
      </p:sp>
      <p:sp>
        <p:nvSpPr>
          <p:cNvPr id="19" name="Retângulo 18"/>
          <p:cNvSpPr/>
          <p:nvPr/>
        </p:nvSpPr>
        <p:spPr>
          <a:xfrm>
            <a:off x="1704799" y="1733266"/>
            <a:ext cx="480549" cy="1187355"/>
          </a:xfrm>
          <a:prstGeom prst="rect">
            <a:avLst/>
          </a:prstGeom>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21" name="Grupo 20"/>
          <p:cNvGrpSpPr/>
          <p:nvPr/>
        </p:nvGrpSpPr>
        <p:grpSpPr>
          <a:xfrm>
            <a:off x="9482204" y="3196966"/>
            <a:ext cx="2093786" cy="1547540"/>
            <a:chOff x="9291124" y="805218"/>
            <a:chExt cx="2093786" cy="1547540"/>
          </a:xfrm>
        </p:grpSpPr>
        <p:sp>
          <p:nvSpPr>
            <p:cNvPr id="23" name="Retângulo de cantos arredondados 22"/>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da capacidade de execução dos investimentos em patrocínios  (%)</a:t>
              </a:r>
            </a:p>
            <a:p>
              <a:pPr algn="ctr"/>
              <a:endParaRPr lang="pt-BR" sz="12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4" name="Gráfico 23"/>
            <p:cNvGraphicFramePr/>
            <p:nvPr>
              <p:extLst>
                <p:ext uri="{D42A27DB-BD31-4B8C-83A1-F6EECF244321}">
                  <p14:modId xmlns:p14="http://schemas.microsoft.com/office/powerpoint/2010/main" val="1367305116"/>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25" name="CaixaDeTexto 24"/>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26" name="CaixaDeTexto 25"/>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sp>
        <p:nvSpPr>
          <p:cNvPr id="33" name="Retângulo de cantos arredondados 32"/>
          <p:cNvSpPr/>
          <p:nvPr/>
        </p:nvSpPr>
        <p:spPr>
          <a:xfrm>
            <a:off x="505044" y="4079674"/>
            <a:ext cx="2012769" cy="653984"/>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a:t>
            </a:r>
            <a:r>
              <a:rPr lang="pt-BR" sz="1400" b="1" dirty="0" smtClean="0">
                <a:solidFill>
                  <a:schemeClr val="tx1"/>
                </a:solidFill>
                <a:latin typeface="Calibri" panose="020F0502020204030204" pitchFamily="34" charset="0"/>
                <a:cs typeface="Calibri" panose="020F0502020204030204" pitchFamily="34" charset="0"/>
              </a:rPr>
              <a:t>30.000,00</a:t>
            </a:r>
            <a:endParaRPr lang="pt-BR" sz="1400" b="1" dirty="0">
              <a:solidFill>
                <a:schemeClr val="tx1"/>
              </a:solidFill>
              <a:latin typeface="Calibri" panose="020F0502020204030204" pitchFamily="34" charset="0"/>
              <a:cs typeface="Calibri" panose="020F0502020204030204" pitchFamily="34" charset="0"/>
            </a:endParaRPr>
          </a:p>
          <a:p>
            <a:r>
              <a:rPr lang="pt-BR" sz="1400" dirty="0" smtClean="0">
                <a:solidFill>
                  <a:schemeClr val="tx1"/>
                </a:solidFill>
                <a:latin typeface="Calibri" panose="020F0502020204030204" pitchFamily="34" charset="0"/>
                <a:cs typeface="Calibri" panose="020F0502020204030204" pitchFamily="34" charset="0"/>
              </a:rPr>
              <a:t>100</a:t>
            </a:r>
            <a:r>
              <a:rPr lang="pt-BR" sz="1400" dirty="0">
                <a:solidFill>
                  <a:schemeClr val="tx1"/>
                </a:solidFill>
                <a:latin typeface="Calibri" panose="020F0502020204030204" pitchFamily="34" charset="0"/>
                <a:cs typeface="Calibri" panose="020F0502020204030204" pitchFamily="34" charset="0"/>
              </a:rPr>
              <a:t>% 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34" name="Retângulo 33"/>
          <p:cNvSpPr/>
          <p:nvPr/>
        </p:nvSpPr>
        <p:spPr>
          <a:xfrm>
            <a:off x="505044" y="2393956"/>
            <a:ext cx="2055617" cy="307777"/>
          </a:xfrm>
          <a:prstGeom prst="rect">
            <a:avLst/>
          </a:prstGeom>
          <a:solidFill>
            <a:schemeClr val="bg1"/>
          </a:solidFill>
        </p:spPr>
        <p:txBody>
          <a:bodyPr wrap="square" numCol="1" spcCol="360000">
            <a:spAutoFit/>
          </a:bodyPr>
          <a:lstStyle/>
          <a:p>
            <a:r>
              <a:rPr lang="pt-BR" sz="1400" b="1" dirty="0">
                <a:solidFill>
                  <a:srgbClr val="FF9900"/>
                </a:solidFill>
                <a:latin typeface="Calibri" panose="020F0502020204030204" pitchFamily="34" charset="0"/>
                <a:cs typeface="Calibri" panose="020F0502020204030204" pitchFamily="34" charset="0"/>
              </a:rPr>
              <a:t>LIMITE ALCANÇADO</a:t>
            </a:r>
            <a:endParaRPr lang="pt-BR" sz="1100" b="1" dirty="0">
              <a:solidFill>
                <a:srgbClr val="FF9900"/>
              </a:solidFill>
              <a:latin typeface="Calibri" panose="020F0502020204030204" pitchFamily="34" charset="0"/>
              <a:cs typeface="Calibri" panose="020F0502020204030204" pitchFamily="34" charset="0"/>
            </a:endParaRPr>
          </a:p>
        </p:txBody>
      </p:sp>
      <p:sp>
        <p:nvSpPr>
          <p:cNvPr id="35" name="Retângulo de cantos arredondados 34"/>
          <p:cNvSpPr/>
          <p:nvPr/>
        </p:nvSpPr>
        <p:spPr>
          <a:xfrm>
            <a:off x="505044" y="2681947"/>
            <a:ext cx="2075073" cy="738209"/>
          </a:xfrm>
          <a:prstGeom prst="roundRect">
            <a:avLst/>
          </a:prstGeom>
          <a:solidFill>
            <a:srgbClr val="92D050"/>
          </a:solidFill>
          <a:ln w="28575">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2023</a:t>
            </a:r>
            <a:r>
              <a:rPr lang="pt-BR" sz="1400" b="1" dirty="0">
                <a:solidFill>
                  <a:schemeClr val="tx1"/>
                </a:solidFill>
                <a:latin typeface="Calibri" panose="020F0502020204030204" pitchFamily="34" charset="0"/>
                <a:cs typeface="Calibri" panose="020F0502020204030204" pitchFamily="34" charset="0"/>
              </a:rPr>
              <a:t>:</a:t>
            </a:r>
          </a:p>
          <a:p>
            <a:r>
              <a:rPr lang="pt-BR" sz="1400" b="1" dirty="0" smtClean="0">
                <a:solidFill>
                  <a:schemeClr val="tx1"/>
                </a:solidFill>
                <a:latin typeface="Calibri" panose="020F0502020204030204" pitchFamily="34" charset="0"/>
                <a:cs typeface="Calibri" panose="020F0502020204030204" pitchFamily="34" charset="0"/>
              </a:rPr>
              <a:t>1,26% </a:t>
            </a:r>
            <a:r>
              <a:rPr lang="pt-BR" sz="1400" dirty="0">
                <a:solidFill>
                  <a:schemeClr val="tx1"/>
                </a:solidFill>
                <a:latin typeface="Calibri" panose="020F0502020204030204" pitchFamily="34" charset="0"/>
                <a:cs typeface="Calibri" panose="020F0502020204030204" pitchFamily="34" charset="0"/>
              </a:rPr>
              <a:t>da RAL</a:t>
            </a:r>
          </a:p>
          <a:p>
            <a:r>
              <a:rPr lang="pt-BR" sz="1000" dirty="0">
                <a:solidFill>
                  <a:schemeClr val="tx1"/>
                </a:solidFill>
                <a:latin typeface="Calibri" panose="020F0502020204030204" pitchFamily="34" charset="0"/>
                <a:cs typeface="Calibri" panose="020F0502020204030204" pitchFamily="34" charset="0"/>
              </a:rPr>
              <a:t>% da Receita Arrecadação Líquid</a:t>
            </a:r>
            <a:r>
              <a:rPr lang="pt-BR" sz="1100" dirty="0">
                <a:solidFill>
                  <a:schemeClr val="tx1"/>
                </a:solidFill>
                <a:latin typeface="Calibri" panose="020F0502020204030204" pitchFamily="34" charset="0"/>
                <a:cs typeface="Calibri" panose="020F0502020204030204" pitchFamily="34" charset="0"/>
              </a:rPr>
              <a:t>a</a:t>
            </a:r>
            <a:endParaRPr lang="pt-BR" sz="700" dirty="0">
              <a:solidFill>
                <a:schemeClr val="tx1"/>
              </a:solidFill>
              <a:latin typeface="Calibri" panose="020F0502020204030204" pitchFamily="34" charset="0"/>
              <a:cs typeface="Calibri" panose="020F0502020204030204" pitchFamily="34" charset="0"/>
            </a:endParaRPr>
          </a:p>
        </p:txBody>
      </p:sp>
      <p:sp>
        <p:nvSpPr>
          <p:cNvPr id="36" name="Retângulo 35"/>
          <p:cNvSpPr/>
          <p:nvPr/>
        </p:nvSpPr>
        <p:spPr>
          <a:xfrm>
            <a:off x="505044" y="3738020"/>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nvGrpSpPr>
          <p:cNvPr id="37" name="Grupo 36"/>
          <p:cNvGrpSpPr/>
          <p:nvPr/>
        </p:nvGrpSpPr>
        <p:grpSpPr>
          <a:xfrm>
            <a:off x="2400113" y="936535"/>
            <a:ext cx="7391775" cy="1374522"/>
            <a:chOff x="2907054" y="1112997"/>
            <a:chExt cx="7391775" cy="1374522"/>
          </a:xfrm>
        </p:grpSpPr>
        <p:grpSp>
          <p:nvGrpSpPr>
            <p:cNvPr id="38" name="Grupo 37"/>
            <p:cNvGrpSpPr/>
            <p:nvPr/>
          </p:nvGrpSpPr>
          <p:grpSpPr>
            <a:xfrm>
              <a:off x="2907054" y="1112997"/>
              <a:ext cx="3053196" cy="1303414"/>
              <a:chOff x="505044" y="1184105"/>
              <a:chExt cx="3053196" cy="1303414"/>
            </a:xfrm>
          </p:grpSpPr>
          <p:sp>
            <p:nvSpPr>
              <p:cNvPr id="42" name="Retângulo de cantos arredondados 41"/>
              <p:cNvSpPr/>
              <p:nvPr/>
            </p:nvSpPr>
            <p:spPr>
              <a:xfrm>
                <a:off x="505044" y="1540498"/>
                <a:ext cx="3053196" cy="947021"/>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Estimular o conhecimento, o uso de processos criativos e a difusão das melhores práticas em Arquitetura e Urbanismo</a:t>
                </a:r>
              </a:p>
            </p:txBody>
          </p:sp>
          <p:sp>
            <p:nvSpPr>
              <p:cNvPr id="43" name="Retângulo 42"/>
              <p:cNvSpPr/>
              <p:nvPr/>
            </p:nvSpPr>
            <p:spPr>
              <a:xfrm>
                <a:off x="505044" y="1184105"/>
                <a:ext cx="2008815"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OBJETIVO ESTRATÉGICO</a:t>
                </a:r>
                <a:endParaRPr lang="pt-BR" sz="1100" b="1" dirty="0">
                  <a:solidFill>
                    <a:schemeClr val="accent6"/>
                  </a:solidFill>
                  <a:latin typeface="Calibri" panose="020F0502020204030204" pitchFamily="34" charset="0"/>
                  <a:cs typeface="Calibri" panose="020F0502020204030204" pitchFamily="34" charset="0"/>
                </a:endParaRPr>
              </a:p>
            </p:txBody>
          </p:sp>
        </p:grpSp>
        <p:grpSp>
          <p:nvGrpSpPr>
            <p:cNvPr id="39" name="Grupo 38"/>
            <p:cNvGrpSpPr/>
            <p:nvPr/>
          </p:nvGrpSpPr>
          <p:grpSpPr>
            <a:xfrm>
              <a:off x="6677966" y="1112997"/>
              <a:ext cx="3620863" cy="1374522"/>
              <a:chOff x="7182938" y="1112997"/>
              <a:chExt cx="3620863" cy="1374522"/>
            </a:xfrm>
          </p:grpSpPr>
          <p:sp>
            <p:nvSpPr>
              <p:cNvPr id="40" name="Retângulo 39"/>
              <p:cNvSpPr/>
              <p:nvPr/>
            </p:nvSpPr>
            <p:spPr>
              <a:xfrm>
                <a:off x="7182938" y="1112997"/>
                <a:ext cx="2055617" cy="307777"/>
              </a:xfrm>
              <a:prstGeom prst="rect">
                <a:avLst/>
              </a:prstGeom>
              <a:solidFill>
                <a:schemeClr val="bg1"/>
              </a:solidFill>
            </p:spPr>
            <p:txBody>
              <a:bodyPr wrap="square" numCol="1" spcCol="360000">
                <a:spAutoFit/>
              </a:bodyPr>
              <a:lstStyle/>
              <a:p>
                <a:r>
                  <a:rPr lang="pt-BR" sz="1400" b="1" dirty="0">
                    <a:solidFill>
                      <a:srgbClr val="FF9900"/>
                    </a:solidFill>
                    <a:latin typeface="Calibri" panose="020F0502020204030204" pitchFamily="34" charset="0"/>
                    <a:cs typeface="Calibri" panose="020F0502020204030204" pitchFamily="34" charset="0"/>
                  </a:rPr>
                  <a:t>PRINCIPAIS INICIATIVAS</a:t>
                </a:r>
                <a:endParaRPr lang="pt-BR" sz="1100" b="1" dirty="0">
                  <a:solidFill>
                    <a:srgbClr val="FF9900"/>
                  </a:solidFill>
                  <a:latin typeface="Calibri" panose="020F0502020204030204" pitchFamily="34" charset="0"/>
                  <a:cs typeface="Calibri" panose="020F0502020204030204" pitchFamily="34" charset="0"/>
                </a:endParaRPr>
              </a:p>
            </p:txBody>
          </p:sp>
          <p:sp>
            <p:nvSpPr>
              <p:cNvPr id="41" name="Retângulo de cantos arredondados 40"/>
              <p:cNvSpPr/>
              <p:nvPr/>
            </p:nvSpPr>
            <p:spPr>
              <a:xfrm>
                <a:off x="7182938" y="1400988"/>
                <a:ext cx="3620863" cy="1086531"/>
              </a:xfrm>
              <a:prstGeom prst="roundRect">
                <a:avLst/>
              </a:prstGeom>
              <a:solidFill>
                <a:schemeClr val="bg1"/>
              </a:solidFill>
              <a:ln w="28575">
                <a:solidFill>
                  <a:srgbClr val="FF990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Projeto de Patrocínio</a:t>
                </a:r>
              </a:p>
            </p:txBody>
          </p:sp>
        </p:grpSp>
      </p:grpSp>
    </p:spTree>
    <p:extLst>
      <p:ext uri="{BB962C8B-B14F-4D97-AF65-F5344CB8AC3E}">
        <p14:creationId xmlns:p14="http://schemas.microsoft.com/office/powerpoint/2010/main" val="23655503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512234" y="6384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1003663" y="6384262"/>
            <a:ext cx="683339" cy="365125"/>
          </a:xfrm>
        </p:spPr>
        <p:txBody>
          <a:bodyPr/>
          <a:lstStyle/>
          <a:p>
            <a:pPr rtl="0"/>
            <a:fld id="{5A4A7955-6230-48B4-BD8B-A7C460F75945}" type="slidenum">
              <a:rPr lang="pt-BR" noProof="0" smtClean="0">
                <a:solidFill>
                  <a:srgbClr val="002060"/>
                </a:solidFill>
              </a:rPr>
              <a:t>79</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461749" y="1339991"/>
            <a:ext cx="11211635" cy="5016361"/>
          </a:xfrm>
          <a:prstGeom prst="rect">
            <a:avLst/>
          </a:prstGeom>
        </p:spPr>
        <p:txBody>
          <a:bodyPr wrap="square" numCol="3" spcCol="360000">
            <a:spAutoFit/>
          </a:bodyPr>
          <a:lstStyle/>
          <a:p>
            <a:pPr algn="just"/>
            <a:r>
              <a:rPr lang="pt-BR" sz="1400" b="1" dirty="0">
                <a:latin typeface="Calibri" panose="020F0502020204030204" pitchFamily="34" charset="0"/>
                <a:cs typeface="Calibri" panose="020F0502020204030204" pitchFamily="34" charset="0"/>
              </a:rPr>
              <a:t>INICIATIVA 1 - Apresentação</a:t>
            </a:r>
          </a:p>
          <a:p>
            <a:pPr algn="just"/>
            <a:r>
              <a:rPr lang="pt-BR" sz="1400" dirty="0">
                <a:latin typeface="Calibri" panose="020F0502020204030204" pitchFamily="34" charset="0"/>
                <a:cs typeface="Calibri" panose="020F0502020204030204" pitchFamily="34" charset="0"/>
              </a:rPr>
              <a:t>O CAU/PB, cumprindo sua missão estratégica de levar “estimular o conhecimento, o uso de processos criativos e a difusão das melhores práticas em Arquitetura e Urbanismo”, vem promovendo ações de apoio institucional a iniciativas de Pessoas Jurídicas representativas de Arquitetos e Urbanistas ou de outras categorias profissionais, movimentos sociais e/ou coletivos populares da sociedade civil organizada, com sede e atividade no Estado da Paraíba, sem fins lucrativos, que contribuam para promover a produção e a difusão do conhecimento, estimular o desenvolvimento e a consolidação do ensino e do exercício profissional, bem como consolidar a imagem dos Conselhos de Arquitetura e Urbanismo e o seu compromisso com o fortalecimento da Arquitetura e Urbanismo, que assegura às famílias de baixa renda assistência técnica pública e gratuita de arquitetos e urbanistas e engenheiros para o projeto e a construção de habitação de interesse social. São editais de apoio, capacitações, palestras e publicações para sensibilizar a sociedade brasileira quanto à importância do trabalho de arquitetos e urbanistas para a sociedade.</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ações:</a:t>
            </a:r>
            <a:r>
              <a:rPr lang="pt-BR" sz="1400" dirty="0">
                <a:latin typeface="Calibri" panose="020F0502020204030204" pitchFamily="34" charset="0"/>
                <a:cs typeface="Calibri" panose="020F0502020204030204" pitchFamily="34" charset="0"/>
              </a:rPr>
              <a:t> </a:t>
            </a:r>
          </a:p>
          <a:p>
            <a:pPr algn="just"/>
            <a:r>
              <a:rPr lang="pt-BR" sz="1400" dirty="0">
                <a:latin typeface="Calibri" panose="020F0502020204030204" pitchFamily="34" charset="0"/>
                <a:cs typeface="Calibri" panose="020F0502020204030204" pitchFamily="34" charset="0"/>
              </a:rPr>
              <a:t>O CAU/PB lançou </a:t>
            </a:r>
            <a:r>
              <a:rPr lang="pt-BR" sz="1400" dirty="0" smtClean="0">
                <a:latin typeface="Calibri" panose="020F0502020204030204" pitchFamily="34" charset="0"/>
                <a:cs typeface="Calibri" panose="020F0502020204030204" pitchFamily="34" charset="0"/>
              </a:rPr>
              <a:t>no dia 19 de outubro de 2023 o edital </a:t>
            </a:r>
            <a:r>
              <a:rPr lang="pt-BR" sz="1400" dirty="0">
                <a:latin typeface="Calibri" panose="020F0502020204030204" pitchFamily="34" charset="0"/>
                <a:cs typeface="Calibri" panose="020F0502020204030204" pitchFamily="34" charset="0"/>
              </a:rPr>
              <a:t>de </a:t>
            </a:r>
            <a:r>
              <a:rPr lang="pt-BR" sz="1400" dirty="0" smtClean="0">
                <a:latin typeface="Calibri" panose="020F0502020204030204" pitchFamily="34" charset="0"/>
                <a:cs typeface="Calibri" panose="020F0502020204030204" pitchFamily="34" charset="0"/>
              </a:rPr>
              <a:t>Seleção </a:t>
            </a:r>
            <a:r>
              <a:rPr lang="pt-BR" sz="1400" dirty="0">
                <a:latin typeface="Calibri" panose="020F0502020204030204" pitchFamily="34" charset="0"/>
                <a:cs typeface="Calibri" panose="020F0502020204030204" pitchFamily="34" charset="0"/>
              </a:rPr>
              <a:t>Pública de Projetos para Patrocínio</a:t>
            </a:r>
            <a:r>
              <a:rPr lang="pt-BR" sz="1400" dirty="0" smtClean="0">
                <a:latin typeface="Calibri" panose="020F0502020204030204" pitchFamily="34" charset="0"/>
                <a:cs typeface="Calibri" panose="020F0502020204030204" pitchFamily="34" charset="0"/>
              </a:rPr>
              <a:t>.</a:t>
            </a:r>
          </a:p>
          <a:p>
            <a:pPr algn="just"/>
            <a:r>
              <a:rPr lang="pt-BR" sz="1400" dirty="0" smtClean="0">
                <a:latin typeface="Calibri" panose="020F0502020204030204" pitchFamily="34" charset="0"/>
                <a:cs typeface="Calibri" panose="020F0502020204030204" pitchFamily="34" charset="0"/>
              </a:rPr>
              <a:t>Foram disponibiliza-</a:t>
            </a:r>
          </a:p>
          <a:p>
            <a:pPr algn="just"/>
            <a:r>
              <a:rPr lang="pt-BR" sz="1400" dirty="0" smtClean="0">
                <a:latin typeface="Calibri" panose="020F0502020204030204" pitchFamily="34" charset="0"/>
                <a:cs typeface="Calibri" panose="020F0502020204030204" pitchFamily="34" charset="0"/>
              </a:rPr>
              <a:t>dos R</a:t>
            </a:r>
            <a:r>
              <a:rPr lang="pt-BR" sz="1400" dirty="0">
                <a:latin typeface="Calibri" panose="020F0502020204030204" pitchFamily="34" charset="0"/>
                <a:cs typeface="Calibri" panose="020F0502020204030204" pitchFamily="34" charset="0"/>
              </a:rPr>
              <a:t>$ 30.000,00 </a:t>
            </a:r>
            <a:endParaRPr lang="pt-BR" sz="1400" dirty="0" smtClean="0">
              <a:latin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cs typeface="Calibri" panose="020F0502020204030204" pitchFamily="34" charset="0"/>
              </a:rPr>
              <a:t>(</a:t>
            </a:r>
            <a:r>
              <a:rPr lang="pt-BR" sz="1400" dirty="0">
                <a:latin typeface="Calibri" panose="020F0502020204030204" pitchFamily="34" charset="0"/>
                <a:cs typeface="Calibri" panose="020F0502020204030204" pitchFamily="34" charset="0"/>
              </a:rPr>
              <a:t>trinta mil reais) </a:t>
            </a:r>
            <a:endParaRPr lang="pt-BR" sz="1400" dirty="0" smtClean="0">
              <a:latin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cs typeface="Calibri" panose="020F0502020204030204" pitchFamily="34" charset="0"/>
              </a:rPr>
              <a:t>para </a:t>
            </a:r>
            <a:r>
              <a:rPr lang="pt-BR" sz="1400" dirty="0">
                <a:latin typeface="Calibri" panose="020F0502020204030204" pitchFamily="34" charset="0"/>
                <a:cs typeface="Calibri" panose="020F0502020204030204" pitchFamily="34" charset="0"/>
              </a:rPr>
              <a:t>o edital </a:t>
            </a:r>
            <a:r>
              <a:rPr lang="pt-BR" sz="1400" dirty="0" smtClean="0">
                <a:latin typeface="Calibri" panose="020F0502020204030204" pitchFamily="34" charset="0"/>
                <a:cs typeface="Calibri" panose="020F0502020204030204" pitchFamily="34" charset="0"/>
              </a:rPr>
              <a:t>de  </a:t>
            </a:r>
          </a:p>
          <a:p>
            <a:pPr algn="just"/>
            <a:r>
              <a:rPr lang="pt-BR" sz="1400" dirty="0" smtClean="0">
                <a:latin typeface="Calibri" panose="020F0502020204030204" pitchFamily="34" charset="0"/>
                <a:cs typeface="Calibri" panose="020F0502020204030204" pitchFamily="34" charset="0"/>
              </a:rPr>
              <a:t>Patrocínio. As se-</a:t>
            </a:r>
          </a:p>
          <a:p>
            <a:pPr algn="just"/>
            <a:r>
              <a:rPr lang="pt-BR" sz="1400" dirty="0" smtClean="0">
                <a:latin typeface="Calibri" panose="020F0502020204030204" pitchFamily="34" charset="0"/>
                <a:cs typeface="Calibri" panose="020F0502020204030204" pitchFamily="34" charset="0"/>
              </a:rPr>
              <a:t>leções acontece-</a:t>
            </a:r>
          </a:p>
          <a:p>
            <a:pPr algn="just"/>
            <a:r>
              <a:rPr lang="pt-BR" sz="1400" dirty="0" smtClean="0">
                <a:latin typeface="Calibri" panose="020F0502020204030204" pitchFamily="34" charset="0"/>
                <a:cs typeface="Calibri" panose="020F0502020204030204" pitchFamily="34" charset="0"/>
              </a:rPr>
              <a:t>ram nos  meses </a:t>
            </a:r>
          </a:p>
          <a:p>
            <a:pPr algn="just"/>
            <a:r>
              <a:rPr lang="pt-BR" sz="1400" dirty="0" smtClean="0">
                <a:latin typeface="Calibri" panose="020F0502020204030204" pitchFamily="34" charset="0"/>
                <a:cs typeface="Calibri" panose="020F0502020204030204" pitchFamily="34" charset="0"/>
              </a:rPr>
              <a:t>de outubro e no-</a:t>
            </a:r>
          </a:p>
          <a:p>
            <a:pPr algn="just"/>
            <a:r>
              <a:rPr lang="pt-BR" sz="1400" dirty="0" smtClean="0">
                <a:latin typeface="Calibri" panose="020F0502020204030204" pitchFamily="34" charset="0"/>
                <a:cs typeface="Calibri" panose="020F0502020204030204" pitchFamily="34" charset="0"/>
              </a:rPr>
              <a:t>vembro e os re-</a:t>
            </a:r>
          </a:p>
          <a:p>
            <a:pPr algn="just"/>
            <a:r>
              <a:rPr lang="pt-BR" sz="1400" dirty="0" smtClean="0">
                <a:latin typeface="Calibri" panose="020F0502020204030204" pitchFamily="34" charset="0"/>
                <a:cs typeface="Calibri" panose="020F0502020204030204" pitchFamily="34" charset="0"/>
              </a:rPr>
              <a:t>sultados foram</a:t>
            </a:r>
          </a:p>
          <a:p>
            <a:pPr algn="just"/>
            <a:r>
              <a:rPr lang="pt-BR" sz="1400" dirty="0" smtClean="0">
                <a:latin typeface="Calibri" panose="020F0502020204030204" pitchFamily="34" charset="0"/>
                <a:cs typeface="Calibri" panose="020F0502020204030204" pitchFamily="34" charset="0"/>
              </a:rPr>
              <a:t>divulgados no mês </a:t>
            </a:r>
          </a:p>
          <a:p>
            <a:pPr algn="just"/>
            <a:r>
              <a:rPr lang="pt-BR" sz="1400" dirty="0" smtClean="0">
                <a:latin typeface="Calibri" panose="020F0502020204030204" pitchFamily="34" charset="0"/>
                <a:cs typeface="Calibri" panose="020F0502020204030204" pitchFamily="34" charset="0"/>
              </a:rPr>
              <a:t>de dezembro de </a:t>
            </a:r>
          </a:p>
          <a:p>
            <a:pPr algn="just"/>
            <a:r>
              <a:rPr lang="pt-BR" sz="1400" dirty="0" smtClean="0">
                <a:latin typeface="Calibri" panose="020F0502020204030204" pitchFamily="34" charset="0"/>
                <a:cs typeface="Calibri" panose="020F0502020204030204" pitchFamily="34" charset="0"/>
              </a:rPr>
              <a:t>2023.</a:t>
            </a:r>
          </a:p>
          <a:p>
            <a:pPr algn="just"/>
            <a:r>
              <a:rPr lang="pt-BR" sz="1400" dirty="0" smtClean="0">
                <a:latin typeface="Calibri" panose="020F0502020204030204" pitchFamily="34" charset="0"/>
                <a:cs typeface="Calibri" panose="020F0502020204030204" pitchFamily="34" charset="0"/>
              </a:rPr>
              <a:t>O projeto selecionado foi o apresentado pela BASE </a:t>
            </a:r>
            <a:r>
              <a:rPr lang="pt-BR" sz="1400" dirty="0">
                <a:latin typeface="Calibri" panose="020F0502020204030204" pitchFamily="34" charset="0"/>
                <a:cs typeface="Calibri" panose="020F0502020204030204" pitchFamily="34" charset="0"/>
              </a:rPr>
              <a:t>Interativo de Habitação de Interesse Social do Estado da </a:t>
            </a:r>
            <a:r>
              <a:rPr lang="pt-BR" sz="1400" dirty="0" smtClean="0">
                <a:latin typeface="Calibri" panose="020F0502020204030204" pitchFamily="34" charset="0"/>
                <a:cs typeface="Calibri" panose="020F0502020204030204" pitchFamily="34" charset="0"/>
              </a:rPr>
              <a:t>Paraíba por ser </a:t>
            </a:r>
            <a:r>
              <a:rPr lang="pt-BR" sz="1400" dirty="0">
                <a:latin typeface="Calibri" panose="020F0502020204030204" pitchFamily="34" charset="0"/>
                <a:cs typeface="Calibri" panose="020F0502020204030204" pitchFamily="34" charset="0"/>
              </a:rPr>
              <a:t>uma proposta pertinente que busca </a:t>
            </a:r>
            <a:r>
              <a:rPr lang="pt-BR" sz="1400" dirty="0" smtClean="0">
                <a:latin typeface="Calibri" panose="020F0502020204030204" pitchFamily="34" charset="0"/>
                <a:cs typeface="Calibri" panose="020F0502020204030204" pitchFamily="34" charset="0"/>
              </a:rPr>
              <a:t>a Capacitação </a:t>
            </a:r>
            <a:r>
              <a:rPr lang="pt-BR" sz="1400" dirty="0">
                <a:latin typeface="Calibri" panose="020F0502020204030204" pitchFamily="34" charset="0"/>
                <a:cs typeface="Calibri" panose="020F0502020204030204" pitchFamily="34" charset="0"/>
              </a:rPr>
              <a:t>e divulgação de Athis para um público inclusivo </a:t>
            </a:r>
            <a:r>
              <a:rPr lang="pt-BR" sz="1400" dirty="0" smtClean="0">
                <a:latin typeface="Calibri" panose="020F0502020204030204" pitchFamily="34" charset="0"/>
                <a:cs typeface="Calibri" panose="020F0502020204030204" pitchFamily="34" charset="0"/>
              </a:rPr>
              <a:t>envolvendo desde </a:t>
            </a:r>
            <a:r>
              <a:rPr lang="pt-BR" sz="1400" dirty="0">
                <a:latin typeface="Calibri" panose="020F0502020204030204" pitchFamily="34" charset="0"/>
                <a:cs typeface="Calibri" panose="020F0502020204030204" pitchFamily="34" charset="0"/>
              </a:rPr>
              <a:t>estudantes, profissionais de arquitetura, lideranças, </a:t>
            </a:r>
            <a:r>
              <a:rPr lang="pt-BR" sz="1400" dirty="0" smtClean="0">
                <a:latin typeface="Calibri" panose="020F0502020204030204" pitchFamily="34" charset="0"/>
                <a:cs typeface="Calibri" panose="020F0502020204030204" pitchFamily="34" charset="0"/>
              </a:rPr>
              <a:t>população urbana </a:t>
            </a:r>
            <a:r>
              <a:rPr lang="pt-BR" sz="1400" dirty="0">
                <a:latin typeface="Calibri" panose="020F0502020204030204" pitchFamily="34" charset="0"/>
                <a:cs typeface="Calibri" panose="020F0502020204030204" pitchFamily="34" charset="0"/>
              </a:rPr>
              <a:t>e rural, de comunidades tradicionais, gestores e gestoras. </a:t>
            </a:r>
            <a:endParaRPr lang="pt-BR" sz="1400" dirty="0" smtClean="0">
              <a:latin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cs typeface="Calibri" panose="020F0502020204030204" pitchFamily="34" charset="0"/>
              </a:rPr>
              <a:t>O projeto compreende </a:t>
            </a:r>
            <a:r>
              <a:rPr lang="pt-BR" sz="1400" dirty="0">
                <a:latin typeface="Calibri" panose="020F0502020204030204" pitchFamily="34" charset="0"/>
                <a:cs typeface="Calibri" panose="020F0502020204030204" pitchFamily="34" charset="0"/>
              </a:rPr>
              <a:t>um Mapeamento e diagnóstico territorial, com ênfase </a:t>
            </a:r>
            <a:r>
              <a:rPr lang="pt-BR" sz="1400" dirty="0" smtClean="0">
                <a:latin typeface="Calibri" panose="020F0502020204030204" pitchFamily="34" charset="0"/>
                <a:cs typeface="Calibri" panose="020F0502020204030204" pitchFamily="34" charset="0"/>
              </a:rPr>
              <a:t>na moradia </a:t>
            </a:r>
            <a:r>
              <a:rPr lang="pt-BR" sz="1400" dirty="0">
                <a:latin typeface="Calibri" panose="020F0502020204030204" pitchFamily="34" charset="0"/>
                <a:cs typeface="Calibri" panose="020F0502020204030204" pitchFamily="34" charset="0"/>
              </a:rPr>
              <a:t>com a mobilização, levantamentos espaciais e sociais, oficinas </a:t>
            </a:r>
            <a:r>
              <a:rPr lang="pt-BR" sz="1400" dirty="0" smtClean="0">
                <a:latin typeface="Calibri" panose="020F0502020204030204" pitchFamily="34" charset="0"/>
                <a:cs typeface="Calibri" panose="020F0502020204030204" pitchFamily="34" charset="0"/>
              </a:rPr>
              <a:t>e formação </a:t>
            </a:r>
            <a:r>
              <a:rPr lang="pt-BR" sz="1400" dirty="0">
                <a:latin typeface="Calibri" panose="020F0502020204030204" pitchFamily="34" charset="0"/>
                <a:cs typeface="Calibri" panose="020F0502020204030204" pitchFamily="34" charset="0"/>
              </a:rPr>
              <a:t>e eventos públicos amplos.</a:t>
            </a:r>
          </a:p>
          <a:p>
            <a:pPr algn="just"/>
            <a:r>
              <a:rPr lang="pt-BR" sz="1400" dirty="0">
                <a:latin typeface="Calibri" panose="020F0502020204030204" pitchFamily="34" charset="0"/>
                <a:cs typeface="Calibri" panose="020F0502020204030204" pitchFamily="34" charset="0"/>
              </a:rPr>
              <a:t>A proposta está bem estruturada e justificada</a:t>
            </a:r>
          </a:p>
          <a:p>
            <a:pPr algn="just"/>
            <a:r>
              <a:rPr lang="pt-BR" sz="1400" dirty="0">
                <a:latin typeface="Calibri" panose="020F0502020204030204" pitchFamily="34" charset="0"/>
                <a:cs typeface="Calibri" panose="020F0502020204030204" pitchFamily="34" charset="0"/>
              </a:rPr>
              <a:t>Elogiável destaque por priorizar o público-alvo de mulheres, ribeirinhos</a:t>
            </a:r>
            <a:r>
              <a:rPr lang="pt-BR" sz="1400" dirty="0" smtClean="0">
                <a:latin typeface="Calibri" panose="020F0502020204030204" pitchFamily="34" charset="0"/>
                <a:cs typeface="Calibri" panose="020F0502020204030204" pitchFamily="34" charset="0"/>
              </a:rPr>
              <a:t>, quilombolas </a:t>
            </a:r>
            <a:r>
              <a:rPr lang="pt-BR" sz="1400" dirty="0">
                <a:latin typeface="Calibri" panose="020F0502020204030204" pitchFamily="34" charset="0"/>
                <a:cs typeface="Calibri" panose="020F0502020204030204" pitchFamily="34" charset="0"/>
              </a:rPr>
              <a:t>e lideranças comunitárias.</a:t>
            </a:r>
          </a:p>
        </p:txBody>
      </p:sp>
      <p:pic>
        <p:nvPicPr>
          <p:cNvPr id="6" name="Imagem 5"/>
          <p:cNvPicPr>
            <a:picLocks noChangeAspect="1"/>
          </p:cNvPicPr>
          <p:nvPr/>
        </p:nvPicPr>
        <p:blipFill rotWithShape="1">
          <a:blip r:embed="rId3"/>
          <a:srcRect l="18021" t="28508" r="55833" b="8683"/>
          <a:stretch/>
        </p:blipFill>
        <p:spPr>
          <a:xfrm>
            <a:off x="5827005" y="3281111"/>
            <a:ext cx="1968500" cy="26586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2700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742667" y="989587"/>
            <a:ext cx="10930718" cy="5509200"/>
          </a:xfrm>
          <a:prstGeom prst="rect">
            <a:avLst/>
          </a:prstGeom>
          <a:noFill/>
        </p:spPr>
        <p:txBody>
          <a:bodyPr wrap="square" numCol="2" spcCol="360000">
            <a:spAutoFit/>
          </a:bodyPr>
          <a:lstStyle/>
          <a:p>
            <a:pPr algn="just">
              <a:spcAft>
                <a:spcPts val="600"/>
              </a:spcAft>
            </a:pPr>
            <a:r>
              <a:rPr lang="pt-BR" sz="1400" dirty="0">
                <a:latin typeface="Calibri" panose="020F0502020204030204" pitchFamily="34" charset="0"/>
                <a:cs typeface="Calibri" panose="020F0502020204030204" pitchFamily="34" charset="0"/>
              </a:rPr>
              <a:t>É com satisfação e responsabilidade que apresentamos o Relatório de Gestão Integrada do Conselho de Arquitetura e Urbanismo da Paraíba (CAU/PB) referente ao exercício de 2023. Este documento reflete não apenas a prestação de contas do último ano de gestão dos conselheiros eleitos para o triênio 2021-2023, mas também o compromisso contínuo desta instituição com a transparência, a eficiência e a excelência na sua atuação em prol da arquitetura e do urbanismo em nosso estado.</a:t>
            </a: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r>
              <a:rPr lang="pt-BR" sz="1400" dirty="0">
                <a:latin typeface="Calibri" panose="020F0502020204030204" pitchFamily="34" charset="0"/>
                <a:cs typeface="Calibri" panose="020F0502020204030204" pitchFamily="34" charset="0"/>
              </a:rPr>
              <a:t>O CAU/PB, ao longo do período em análise, consolidou-se como um agente ativo na promoção do desenvolvimento sustentável, na defesa do interesse público e na valorização da profissão de arquiteto e urbanista. Por meio de uma gestão participativa e orientada para resultados, buscamos incessantemente o aprimoramento dos serviços oferecidos aos nossos profissionais, à sociedade e aos demais stakeholders envolvidos no processo de planejamento, construção e preservação do ambiente urbano e arquitetônico paraibano.</a:t>
            </a: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r>
              <a:rPr lang="pt-BR" sz="1400" dirty="0">
                <a:latin typeface="Calibri" panose="020F0502020204030204" pitchFamily="34" charset="0"/>
                <a:cs typeface="Calibri" panose="020F0502020204030204" pitchFamily="34" charset="0"/>
              </a:rPr>
              <a:t>Neste relatório, além de apresentarmos os resultados financeiros e operacionais do exercício de 2023, destacamos as principais ações, projetos e iniciativas desenvolvidas pelo CAU/PB ao longo do ano. São evidenciados os esforços empreendidos para fortalecer a fiscalização do exercício profissional, fomentar a capacitação e qualificação dos </a:t>
            </a:r>
            <a:r>
              <a:rPr lang="pt-BR" sz="1400" dirty="0" smtClean="0">
                <a:latin typeface="Calibri" panose="020F0502020204030204" pitchFamily="34" charset="0"/>
                <a:cs typeface="Calibri" panose="020F0502020204030204" pitchFamily="34" charset="0"/>
              </a:rPr>
              <a:t>seu quadro funcional, </a:t>
            </a:r>
            <a:r>
              <a:rPr lang="pt-BR" sz="1400" dirty="0">
                <a:latin typeface="Calibri" panose="020F0502020204030204" pitchFamily="34" charset="0"/>
                <a:cs typeface="Calibri" panose="020F0502020204030204" pitchFamily="34" charset="0"/>
              </a:rPr>
              <a:t>promover a inclusão e diversidade na nossa área de atuação e ampliar o diálogo com a sociedade civil e os órgãos governamentais.</a:t>
            </a: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r>
              <a:rPr lang="pt-BR" sz="1400" dirty="0">
                <a:latin typeface="Calibri" panose="020F0502020204030204" pitchFamily="34" charset="0"/>
                <a:cs typeface="Calibri" panose="020F0502020204030204" pitchFamily="34" charset="0"/>
              </a:rPr>
              <a:t>Neste contexto de desafios e oportunidades, reafirmamos nosso compromisso com a ética, a transparência e a eficiência na gestão dos recursos públicos e na promoção do bem-estar coletivo. O presente relatório reflete a nossa determinação em continuar avançando rumo à construção de um ambiente urbano mais justo, sustentável e inclusivo para todos os paraibanos.</a:t>
            </a: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r>
              <a:rPr lang="pt-BR" sz="1400" dirty="0">
                <a:latin typeface="Calibri" panose="020F0502020204030204" pitchFamily="34" charset="0"/>
                <a:cs typeface="Calibri" panose="020F0502020204030204" pitchFamily="34" charset="0"/>
              </a:rPr>
              <a:t>Agradecemos o apoio e a confiança de todos aqueles que contribuíram para o sucesso das atividades desenvolvidas pelo CAU/PB ao longo do exercício de 2023 e reafirmamos nosso compromisso em continuar trabalhando incansavelmente em prol do fortalecimento da arquitetura e urbanismo </a:t>
            </a:r>
            <a:r>
              <a:rPr lang="pt-BR" sz="1400" dirty="0" smtClean="0">
                <a:latin typeface="Calibri" panose="020F0502020204030204" pitchFamily="34" charset="0"/>
                <a:cs typeface="Calibri" panose="020F0502020204030204" pitchFamily="34" charset="0"/>
              </a:rPr>
              <a:t>em </a:t>
            </a:r>
            <a:r>
              <a:rPr lang="pt-BR" sz="1400" dirty="0">
                <a:latin typeface="Calibri" panose="020F0502020204030204" pitchFamily="34" charset="0"/>
                <a:cs typeface="Calibri" panose="020F0502020204030204" pitchFamily="34" charset="0"/>
              </a:rPr>
              <a:t>nosso estado</a:t>
            </a:r>
            <a:r>
              <a:rPr lang="pt-BR" sz="1400" dirty="0" smtClean="0">
                <a:latin typeface="Calibri" panose="020F0502020204030204" pitchFamily="34" charset="0"/>
                <a:cs typeface="Calibri" panose="020F0502020204030204" pitchFamily="34" charset="0"/>
              </a:rPr>
              <a:t>.</a:t>
            </a:r>
          </a:p>
          <a:p>
            <a:pPr algn="just">
              <a:spcAft>
                <a:spcPts val="600"/>
              </a:spcAft>
            </a:pPr>
            <a:endParaRPr lang="pt-BR" sz="1400" dirty="0">
              <a:latin typeface="Calibri" panose="020F0502020204030204" pitchFamily="34" charset="0"/>
              <a:cs typeface="Calibri" panose="020F0502020204030204" pitchFamily="34" charset="0"/>
            </a:endParaRPr>
          </a:p>
          <a:p>
            <a:pPr algn="just">
              <a:spcAft>
                <a:spcPts val="600"/>
              </a:spcAft>
            </a:pPr>
            <a:endParaRPr lang="pt-BR" sz="1400" dirty="0" smtClean="0">
              <a:latin typeface="Calibri" panose="020F0502020204030204" pitchFamily="34" charset="0"/>
              <a:cs typeface="Calibri" panose="020F0502020204030204" pitchFamily="34" charset="0"/>
            </a:endParaRPr>
          </a:p>
          <a:p>
            <a:pPr algn="just">
              <a:spcAft>
                <a:spcPts val="600"/>
              </a:spcAft>
            </a:pPr>
            <a:endParaRPr lang="pt-BR" sz="1400" dirty="0">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745574" y="6368909"/>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t>8</a:t>
            </a:fld>
            <a:endParaRPr lang="pt-BR" noProof="0" dirty="0"/>
          </a:p>
        </p:txBody>
      </p:sp>
      <p:sp>
        <p:nvSpPr>
          <p:cNvPr id="10" name="Retângulo 9"/>
          <p:cNvSpPr/>
          <p:nvPr/>
        </p:nvSpPr>
        <p:spPr>
          <a:xfrm>
            <a:off x="807371" y="397821"/>
            <a:ext cx="2967479" cy="369332"/>
          </a:xfrm>
          <a:prstGeom prst="rect">
            <a:avLst/>
          </a:prstGeom>
        </p:spPr>
        <p:txBody>
          <a:bodyPr wrap="none">
            <a:spAutoFit/>
          </a:bodyPr>
          <a:lstStyle/>
          <a:p>
            <a:r>
              <a:rPr lang="pt-BR" b="1" dirty="0" smtClean="0">
                <a:solidFill>
                  <a:srgbClr val="B2160A"/>
                </a:solidFill>
                <a:latin typeface="AkzidenzGroteskBQ-BdCnd"/>
              </a:rPr>
              <a:t>Mensagem do Presidente</a:t>
            </a:r>
            <a:endParaRPr lang="pt-BR" b="1" dirty="0">
              <a:solidFill>
                <a:srgbClr val="B2160A"/>
              </a:solidFill>
              <a:latin typeface="AkzidenzGroteskBQ-BdCnd"/>
            </a:endParaRPr>
          </a:p>
        </p:txBody>
      </p:sp>
      <p:pic>
        <p:nvPicPr>
          <p:cNvPr id="8" name="Imagem 7"/>
          <p:cNvPicPr>
            <a:picLocks noChangeAspect="1"/>
          </p:cNvPicPr>
          <p:nvPr/>
        </p:nvPicPr>
        <p:blipFill rotWithShape="1">
          <a:blip r:embed="rId3"/>
          <a:srcRect l="12202" t="25262" r="47275" b="9831"/>
          <a:stretch/>
        </p:blipFill>
        <p:spPr>
          <a:xfrm>
            <a:off x="9245897" y="4568495"/>
            <a:ext cx="2303542" cy="20744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tângulo 10"/>
          <p:cNvSpPr/>
          <p:nvPr/>
        </p:nvSpPr>
        <p:spPr>
          <a:xfrm>
            <a:off x="6407222" y="5826266"/>
            <a:ext cx="2742974" cy="400110"/>
          </a:xfrm>
          <a:prstGeom prst="rect">
            <a:avLst/>
          </a:prstGeom>
        </p:spPr>
        <p:txBody>
          <a:bodyPr wrap="square">
            <a:spAutoFit/>
          </a:bodyPr>
          <a:lstStyle/>
          <a:p>
            <a:pPr algn="r"/>
            <a:r>
              <a:rPr lang="pt-BR" sz="1000" dirty="0">
                <a:latin typeface="Calibri" panose="020F0502020204030204" pitchFamily="34" charset="0"/>
                <a:cs typeface="Calibri" panose="020F0502020204030204" pitchFamily="34" charset="0"/>
              </a:rPr>
              <a:t>Na foto, Eduardo Nóbrega Filho, presidente do CAU/PB no </a:t>
            </a:r>
            <a:r>
              <a:rPr lang="pt-BR" sz="1000" dirty="0" smtClean="0">
                <a:latin typeface="Calibri" panose="020F0502020204030204" pitchFamily="34" charset="0"/>
                <a:cs typeface="Calibri" panose="020F0502020204030204" pitchFamily="34" charset="0"/>
              </a:rPr>
              <a:t>triênio </a:t>
            </a:r>
            <a:r>
              <a:rPr lang="pt-BR" sz="1000" dirty="0">
                <a:latin typeface="Calibri" panose="020F0502020204030204" pitchFamily="34" charset="0"/>
                <a:cs typeface="Calibri" panose="020F0502020204030204" pitchFamily="34" charset="0"/>
              </a:rPr>
              <a:t>de 2021-2023. </a:t>
            </a:r>
          </a:p>
        </p:txBody>
      </p:sp>
    </p:spTree>
    <p:extLst>
      <p:ext uri="{BB962C8B-B14F-4D97-AF65-F5344CB8AC3E}">
        <p14:creationId xmlns:p14="http://schemas.microsoft.com/office/powerpoint/2010/main" val="10815067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588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749663" y="6358862"/>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80</a:t>
            </a:fld>
            <a:endParaRPr lang="pt-BR" noProof="0" dirty="0">
              <a:solidFill>
                <a:srgbClr val="002060"/>
              </a:solidFill>
              <a:latin typeface="Calibri" panose="020F0502020204030204" pitchFamily="34" charset="0"/>
              <a:cs typeface="Calibri" panose="020F0502020204030204" pitchFamily="34" charset="0"/>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4" name="Retângulo 13"/>
          <p:cNvSpPr/>
          <p:nvPr/>
        </p:nvSpPr>
        <p:spPr>
          <a:xfrm>
            <a:off x="422363" y="1"/>
            <a:ext cx="11564920" cy="1015663"/>
          </a:xfrm>
          <a:prstGeom prst="rect">
            <a:avLst/>
          </a:prstGeom>
          <a:no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COMUNICAÇÃO</a:t>
            </a:r>
            <a:endParaRPr lang="pt-BR" b="1" dirty="0">
              <a:solidFill>
                <a:srgbClr val="C0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15" name="Grupo 14"/>
          <p:cNvGrpSpPr/>
          <p:nvPr/>
        </p:nvGrpSpPr>
        <p:grpSpPr>
          <a:xfrm>
            <a:off x="9337826" y="2361338"/>
            <a:ext cx="2335559" cy="1547540"/>
            <a:chOff x="9291124" y="805218"/>
            <a:chExt cx="2093786" cy="1547540"/>
          </a:xfrm>
        </p:grpSpPr>
        <p:sp>
          <p:nvSpPr>
            <p:cNvPr id="16" name="Retângulo de cantos arredondados 15"/>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Acessos à página do CAU (Qtd.)</a:t>
              </a: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17" name="Gráfico 16"/>
            <p:cNvGraphicFramePr/>
            <p:nvPr>
              <p:extLst>
                <p:ext uri="{D42A27DB-BD31-4B8C-83A1-F6EECF244321}">
                  <p14:modId xmlns:p14="http://schemas.microsoft.com/office/powerpoint/2010/main" val="3064348332"/>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3"/>
            </a:graphicData>
          </a:graphic>
        </p:graphicFrame>
        <p:sp>
          <p:nvSpPr>
            <p:cNvPr id="19" name="CaixaDeTexto 18"/>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20" name="CaixaDeTexto 19"/>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grpSp>
        <p:nvGrpSpPr>
          <p:cNvPr id="21" name="Grupo 20"/>
          <p:cNvGrpSpPr/>
          <p:nvPr/>
        </p:nvGrpSpPr>
        <p:grpSpPr>
          <a:xfrm>
            <a:off x="9337826" y="4117095"/>
            <a:ext cx="2093786" cy="1547540"/>
            <a:chOff x="9301347" y="2583745"/>
            <a:chExt cx="2093786" cy="1547540"/>
          </a:xfrm>
        </p:grpSpPr>
        <p:sp>
          <p:nvSpPr>
            <p:cNvPr id="22" name="Retângulo de cantos arredondados 21"/>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presença na mídia como um todo (%)</a:t>
              </a: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3" name="Gráfico 22"/>
            <p:cNvGraphicFramePr/>
            <p:nvPr>
              <p:extLst>
                <p:ext uri="{D42A27DB-BD31-4B8C-83A1-F6EECF244321}">
                  <p14:modId xmlns:p14="http://schemas.microsoft.com/office/powerpoint/2010/main" val="3575121240"/>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24" name="CaixaDeTexto 23"/>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25" name="CaixaDeTexto 24"/>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sp>
        <p:nvSpPr>
          <p:cNvPr id="26" name="Retângulo de cantos arredondados 25"/>
          <p:cNvSpPr/>
          <p:nvPr/>
        </p:nvSpPr>
        <p:spPr>
          <a:xfrm>
            <a:off x="793800" y="3967380"/>
            <a:ext cx="2012769" cy="653984"/>
          </a:xfrm>
          <a:prstGeom prst="roundRect">
            <a:avLst/>
          </a:prstGeom>
          <a:solidFill>
            <a:srgbClr val="92D050"/>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a:t>
            </a:r>
            <a:r>
              <a:rPr lang="pt-BR" sz="1400" b="1" dirty="0" smtClean="0">
                <a:latin typeface="Calibri" panose="020F0502020204030204" pitchFamily="34" charset="0"/>
                <a:cs typeface="Calibri" panose="020F0502020204030204" pitchFamily="34" charset="0"/>
              </a:rPr>
              <a:t>76.911,88</a:t>
            </a: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r>
              <a:rPr lang="pt-BR" sz="1400" dirty="0" smtClean="0">
                <a:solidFill>
                  <a:schemeClr val="tx1"/>
                </a:solidFill>
                <a:latin typeface="Calibri" panose="020F0502020204030204" pitchFamily="34" charset="0"/>
                <a:cs typeface="Calibri" panose="020F0502020204030204" pitchFamily="34" charset="0"/>
              </a:rPr>
              <a:t>82.93% </a:t>
            </a:r>
            <a:r>
              <a:rPr lang="pt-BR" sz="1400" dirty="0">
                <a:solidFill>
                  <a:schemeClr val="tx1"/>
                </a:solidFill>
                <a:latin typeface="Calibri" panose="020F0502020204030204" pitchFamily="34" charset="0"/>
                <a:cs typeface="Calibri" panose="020F0502020204030204" pitchFamily="34" charset="0"/>
              </a:rPr>
              <a:t>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27" name="Retângulo 26"/>
          <p:cNvSpPr/>
          <p:nvPr/>
        </p:nvSpPr>
        <p:spPr>
          <a:xfrm>
            <a:off x="793800" y="2281662"/>
            <a:ext cx="2055617" cy="307777"/>
          </a:xfrm>
          <a:prstGeom prst="rect">
            <a:avLst/>
          </a:prstGeom>
          <a:solidFill>
            <a:schemeClr val="bg1"/>
          </a:solidFill>
        </p:spPr>
        <p:txBody>
          <a:bodyPr wrap="square" numCol="1" spcCol="360000">
            <a:spAutoFit/>
          </a:bodyPr>
          <a:lstStyle/>
          <a:p>
            <a:r>
              <a:rPr lang="pt-BR" sz="1400" b="1" dirty="0">
                <a:solidFill>
                  <a:srgbClr val="FF0000"/>
                </a:solidFill>
                <a:latin typeface="Calibri" panose="020F0502020204030204" pitchFamily="34" charset="0"/>
                <a:cs typeface="Calibri" panose="020F0502020204030204" pitchFamily="34" charset="0"/>
              </a:rPr>
              <a:t>LIMITE ALCANÇADO</a:t>
            </a:r>
            <a:endParaRPr lang="pt-BR" sz="1100" b="1" dirty="0">
              <a:solidFill>
                <a:srgbClr val="FF0000"/>
              </a:solidFill>
              <a:latin typeface="Calibri" panose="020F0502020204030204" pitchFamily="34" charset="0"/>
              <a:cs typeface="Calibri" panose="020F0502020204030204" pitchFamily="34" charset="0"/>
            </a:endParaRPr>
          </a:p>
        </p:txBody>
      </p:sp>
      <p:sp>
        <p:nvSpPr>
          <p:cNvPr id="28" name="Retângulo de cantos arredondados 27"/>
          <p:cNvSpPr/>
          <p:nvPr/>
        </p:nvSpPr>
        <p:spPr>
          <a:xfrm>
            <a:off x="793800" y="2569653"/>
            <a:ext cx="2075073" cy="738209"/>
          </a:xfrm>
          <a:prstGeom prst="roundRect">
            <a:avLst/>
          </a:prstGeom>
          <a:solidFill>
            <a:srgbClr val="92D050"/>
          </a:solidFill>
          <a:ln w="28575">
            <a:solidFill>
              <a:srgbClr val="FF0000"/>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dirty="0">
                <a:solidFill>
                  <a:schemeClr val="tx1"/>
                </a:solidFill>
                <a:latin typeface="Calibri" panose="020F0502020204030204" pitchFamily="34" charset="0"/>
                <a:cs typeface="Calibri" panose="020F0502020204030204" pitchFamily="34" charset="0"/>
              </a:rPr>
              <a:t>2023</a:t>
            </a:r>
            <a:r>
              <a:rPr lang="pt-BR" sz="1400" b="1" dirty="0">
                <a:solidFill>
                  <a:schemeClr val="tx1"/>
                </a:solidFill>
                <a:latin typeface="Calibri" panose="020F0502020204030204" pitchFamily="34" charset="0"/>
                <a:cs typeface="Calibri" panose="020F0502020204030204" pitchFamily="34" charset="0"/>
              </a:rPr>
              <a:t>:</a:t>
            </a:r>
          </a:p>
          <a:p>
            <a:r>
              <a:rPr lang="pt-BR" sz="1400" b="1" dirty="0" smtClean="0">
                <a:solidFill>
                  <a:schemeClr val="tx1"/>
                </a:solidFill>
                <a:latin typeface="Calibri" panose="020F0502020204030204" pitchFamily="34" charset="0"/>
                <a:cs typeface="Calibri" panose="020F0502020204030204" pitchFamily="34" charset="0"/>
              </a:rPr>
              <a:t>3,22 </a:t>
            </a:r>
            <a:r>
              <a:rPr lang="pt-BR" sz="1400" b="1" dirty="0">
                <a:solidFill>
                  <a:schemeClr val="tx1"/>
                </a:solidFill>
                <a:latin typeface="Calibri" panose="020F0502020204030204" pitchFamily="34" charset="0"/>
                <a:cs typeface="Calibri" panose="020F0502020204030204" pitchFamily="34" charset="0"/>
              </a:rPr>
              <a:t>% </a:t>
            </a:r>
            <a:r>
              <a:rPr lang="pt-BR" sz="1400" dirty="0">
                <a:solidFill>
                  <a:schemeClr val="tx1"/>
                </a:solidFill>
                <a:latin typeface="Calibri" panose="020F0502020204030204" pitchFamily="34" charset="0"/>
                <a:cs typeface="Calibri" panose="020F0502020204030204" pitchFamily="34" charset="0"/>
              </a:rPr>
              <a:t>da RAL</a:t>
            </a:r>
          </a:p>
          <a:p>
            <a:r>
              <a:rPr lang="pt-BR" sz="1000" dirty="0">
                <a:solidFill>
                  <a:schemeClr val="tx1"/>
                </a:solidFill>
                <a:latin typeface="Calibri" panose="020F0502020204030204" pitchFamily="34" charset="0"/>
                <a:cs typeface="Calibri" panose="020F0502020204030204" pitchFamily="34" charset="0"/>
              </a:rPr>
              <a:t>% da Receita Arrecadação Líquid</a:t>
            </a:r>
            <a:r>
              <a:rPr lang="pt-BR" sz="1100" dirty="0">
                <a:solidFill>
                  <a:schemeClr val="tx1"/>
                </a:solidFill>
                <a:latin typeface="Calibri" panose="020F0502020204030204" pitchFamily="34" charset="0"/>
                <a:cs typeface="Calibri" panose="020F0502020204030204" pitchFamily="34" charset="0"/>
              </a:rPr>
              <a:t>a</a:t>
            </a:r>
            <a:endParaRPr lang="pt-BR" sz="700" dirty="0">
              <a:solidFill>
                <a:schemeClr val="tx1"/>
              </a:solidFill>
              <a:latin typeface="Calibri" panose="020F0502020204030204" pitchFamily="34" charset="0"/>
              <a:cs typeface="Calibri" panose="020F0502020204030204" pitchFamily="34" charset="0"/>
            </a:endParaRPr>
          </a:p>
        </p:txBody>
      </p:sp>
      <p:sp>
        <p:nvSpPr>
          <p:cNvPr id="29" name="Retângulo 28"/>
          <p:cNvSpPr/>
          <p:nvPr/>
        </p:nvSpPr>
        <p:spPr>
          <a:xfrm>
            <a:off x="793800" y="3625726"/>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pic>
        <p:nvPicPr>
          <p:cNvPr id="12" name="Imagem 11"/>
          <p:cNvPicPr>
            <a:picLocks noChangeAspect="1"/>
          </p:cNvPicPr>
          <p:nvPr/>
        </p:nvPicPr>
        <p:blipFill rotWithShape="1">
          <a:blip r:embed="rId5"/>
          <a:srcRect l="22105" t="29230" r="49737" b="34964"/>
          <a:stretch/>
        </p:blipFill>
        <p:spPr>
          <a:xfrm>
            <a:off x="3208978" y="2003969"/>
            <a:ext cx="5774045" cy="4128173"/>
          </a:xfrm>
          <a:prstGeom prst="rect">
            <a:avLst/>
          </a:prstGeom>
        </p:spPr>
      </p:pic>
      <p:grpSp>
        <p:nvGrpSpPr>
          <p:cNvPr id="30" name="Grupo 29"/>
          <p:cNvGrpSpPr/>
          <p:nvPr/>
        </p:nvGrpSpPr>
        <p:grpSpPr>
          <a:xfrm>
            <a:off x="2897415" y="744031"/>
            <a:ext cx="7391775" cy="1374522"/>
            <a:chOff x="2907054" y="1112997"/>
            <a:chExt cx="7391775" cy="1374522"/>
          </a:xfrm>
          <a:noFill/>
        </p:grpSpPr>
        <p:grpSp>
          <p:nvGrpSpPr>
            <p:cNvPr id="31" name="Grupo 30"/>
            <p:cNvGrpSpPr/>
            <p:nvPr/>
          </p:nvGrpSpPr>
          <p:grpSpPr>
            <a:xfrm>
              <a:off x="2907054" y="1112997"/>
              <a:ext cx="3053196" cy="1303414"/>
              <a:chOff x="505044" y="1184105"/>
              <a:chExt cx="3053196" cy="1303414"/>
            </a:xfrm>
            <a:grpFill/>
          </p:grpSpPr>
          <p:sp>
            <p:nvSpPr>
              <p:cNvPr id="35" name="Retângulo de cantos arredondados 34"/>
              <p:cNvSpPr/>
              <p:nvPr/>
            </p:nvSpPr>
            <p:spPr>
              <a:xfrm>
                <a:off x="505044" y="1540498"/>
                <a:ext cx="3053196" cy="947021"/>
              </a:xfrm>
              <a:prstGeom prst="roundRect">
                <a:avLst/>
              </a:prstGeom>
              <a:grp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Assegurar a eficácia no relacionamento e comunicação</a:t>
                </a:r>
              </a:p>
              <a:p>
                <a:pPr algn="ctr"/>
                <a:r>
                  <a:rPr lang="pt-BR" sz="1400" dirty="0">
                    <a:solidFill>
                      <a:schemeClr val="tx1"/>
                    </a:solidFill>
                    <a:latin typeface="Calibri" panose="020F0502020204030204" pitchFamily="34" charset="0"/>
                    <a:cs typeface="Calibri" panose="020F0502020204030204" pitchFamily="34" charset="0"/>
                  </a:rPr>
                  <a:t>com a Sociedade</a:t>
                </a:r>
                <a:endParaRPr lang="pt-BR" sz="1400" dirty="0">
                  <a:solidFill>
                    <a:schemeClr val="bg1"/>
                  </a:solidFill>
                  <a:latin typeface="Calibri" panose="020F0502020204030204" pitchFamily="34" charset="0"/>
                  <a:cs typeface="Calibri" panose="020F0502020204030204" pitchFamily="34" charset="0"/>
                </a:endParaRPr>
              </a:p>
            </p:txBody>
          </p:sp>
          <p:sp>
            <p:nvSpPr>
              <p:cNvPr id="36" name="Retângulo 35"/>
              <p:cNvSpPr/>
              <p:nvPr/>
            </p:nvSpPr>
            <p:spPr>
              <a:xfrm>
                <a:off x="505044" y="1184105"/>
                <a:ext cx="2008815" cy="307777"/>
              </a:xfrm>
              <a:prstGeom prst="rect">
                <a:avLst/>
              </a:prstGeom>
              <a:solidFill>
                <a:srgbClr val="92D05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OBJETIVO ESTRATÉGICO</a:t>
                </a:r>
                <a:endParaRPr lang="pt-BR" sz="1100" b="1" dirty="0">
                  <a:solidFill>
                    <a:schemeClr val="bg1"/>
                  </a:solidFill>
                  <a:latin typeface="Calibri" panose="020F0502020204030204" pitchFamily="34" charset="0"/>
                  <a:cs typeface="Calibri" panose="020F0502020204030204" pitchFamily="34" charset="0"/>
                </a:endParaRPr>
              </a:p>
            </p:txBody>
          </p:sp>
        </p:grpSp>
        <p:grpSp>
          <p:nvGrpSpPr>
            <p:cNvPr id="32" name="Grupo 31"/>
            <p:cNvGrpSpPr/>
            <p:nvPr/>
          </p:nvGrpSpPr>
          <p:grpSpPr>
            <a:xfrm>
              <a:off x="6677966" y="1112997"/>
              <a:ext cx="3620863" cy="1374522"/>
              <a:chOff x="7182938" y="1112997"/>
              <a:chExt cx="3620863" cy="1374522"/>
            </a:xfrm>
            <a:grpFill/>
          </p:grpSpPr>
          <p:sp>
            <p:nvSpPr>
              <p:cNvPr id="33" name="Retângulo 32"/>
              <p:cNvSpPr/>
              <p:nvPr/>
            </p:nvSpPr>
            <p:spPr>
              <a:xfrm>
                <a:off x="7182938" y="1112997"/>
                <a:ext cx="2055617" cy="307777"/>
              </a:xfrm>
              <a:prstGeom prst="rect">
                <a:avLst/>
              </a:prstGeom>
              <a:solidFill>
                <a:srgbClr val="00B0F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INICIATIVA</a:t>
                </a:r>
                <a:endParaRPr lang="pt-BR" sz="1100" b="1" dirty="0">
                  <a:solidFill>
                    <a:schemeClr val="bg1"/>
                  </a:solidFill>
                  <a:latin typeface="Calibri" panose="020F0502020204030204" pitchFamily="34" charset="0"/>
                  <a:cs typeface="Calibri" panose="020F0502020204030204" pitchFamily="34" charset="0"/>
                </a:endParaRPr>
              </a:p>
            </p:txBody>
          </p:sp>
          <p:sp>
            <p:nvSpPr>
              <p:cNvPr id="34" name="Retângulo de cantos arredondados 33"/>
              <p:cNvSpPr/>
              <p:nvPr/>
            </p:nvSpPr>
            <p:spPr>
              <a:xfrm>
                <a:off x="7182938" y="1400988"/>
                <a:ext cx="3620863" cy="1086531"/>
              </a:xfrm>
              <a:prstGeom prst="roundRect">
                <a:avLst/>
              </a:prstGeom>
              <a:grpFill/>
              <a:ln w="28575">
                <a:solidFill>
                  <a:srgbClr val="00B0F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Manutenção do projeto de comunicação e publicidade do Conselho</a:t>
                </a:r>
              </a:p>
            </p:txBody>
          </p:sp>
        </p:grpSp>
      </p:grpSp>
    </p:spTree>
    <p:extLst>
      <p:ext uri="{BB962C8B-B14F-4D97-AF65-F5344CB8AC3E}">
        <p14:creationId xmlns:p14="http://schemas.microsoft.com/office/powerpoint/2010/main" val="6064156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xmlns="" id="{0C272953-E351-2281-D04B-ED3711692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119" y="1858300"/>
            <a:ext cx="4219448" cy="4219448"/>
          </a:xfrm>
          <a:prstGeom prst="rect">
            <a:avLst/>
          </a:prstGeom>
        </p:spPr>
      </p:pic>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01584"/>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90518" y="6401584"/>
            <a:ext cx="683339" cy="365125"/>
          </a:xfrm>
        </p:spPr>
        <p:txBody>
          <a:bodyPr/>
          <a:lstStyle/>
          <a:p>
            <a:pPr rtl="0"/>
            <a:fld id="{5A4A7955-6230-48B4-BD8B-A7C460F75945}" type="slidenum">
              <a:rPr lang="pt-BR" noProof="0" smtClean="0">
                <a:solidFill>
                  <a:srgbClr val="002060"/>
                </a:solidFill>
              </a:rPr>
              <a:t>81</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461748" y="1339995"/>
            <a:ext cx="11320819" cy="5262979"/>
          </a:xfrm>
          <a:prstGeom prst="rect">
            <a:avLst/>
          </a:prstGeom>
        </p:spPr>
        <p:txBody>
          <a:bodyPr wrap="square" numCol="3" spcCol="360000">
            <a:spAutoFit/>
          </a:bodyPr>
          <a:lstStyle/>
          <a:p>
            <a:pPr algn="just"/>
            <a:r>
              <a:rPr lang="pt-BR" sz="1400" b="1" dirty="0">
                <a:latin typeface="Calibri" panose="020F0502020204030204" pitchFamily="34" charset="0"/>
                <a:cs typeface="Calibri" panose="020F0502020204030204" pitchFamily="34" charset="0"/>
              </a:rPr>
              <a:t>Apresentação</a:t>
            </a:r>
          </a:p>
          <a:p>
            <a:pPr algn="just"/>
            <a:r>
              <a:rPr lang="pt-BR" sz="1400" dirty="0">
                <a:latin typeface="Calibri" panose="020F0502020204030204" pitchFamily="34" charset="0"/>
                <a:cs typeface="Calibri" panose="020F0502020204030204" pitchFamily="34" charset="0"/>
              </a:rPr>
              <a:t>A Assessoria de Comunicação (Ascom) tem como objetivo promover a comunicação do CAU/PB junto à mídia, aos arquitetos e urbanistas e às demais entidades do setor, difundindo e esclarecendo as ações e políticas do conselho, objetivando o reconhecimento da instituição pela sociedade, em geral, e pelo público profissional, em particular.</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ações:</a:t>
            </a:r>
            <a:r>
              <a:rPr lang="pt-BR" sz="1400" dirty="0">
                <a:latin typeface="Calibri" panose="020F0502020204030204" pitchFamily="34" charset="0"/>
                <a:cs typeface="Calibri" panose="020F0502020204030204" pitchFamily="34" charset="0"/>
              </a:rPr>
              <a:t> </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A Assessoria de Comunicação divulgou 45 (quarenta e cinco) releases sobre as ações do CAU nos nove primeiros meses de 2023, intermediou diversas entrevistas para jornais e portais de circulação estadual (mídias espontâneas). </a:t>
            </a:r>
            <a:endParaRPr lang="pt-BR" sz="1400" dirty="0" smtClean="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pt-BR" sz="1400" dirty="0" smtClean="0">
                <a:latin typeface="Calibri" panose="020F0502020204030204" pitchFamily="34" charset="0"/>
                <a:cs typeface="Calibri" panose="020F0502020204030204" pitchFamily="34" charset="0"/>
              </a:rPr>
              <a:t>Eventos </a:t>
            </a:r>
            <a:r>
              <a:rPr lang="pt-BR" sz="1400" dirty="0">
                <a:latin typeface="Calibri" panose="020F0502020204030204" pitchFamily="34" charset="0"/>
                <a:cs typeface="Calibri" panose="020F0502020204030204" pitchFamily="34" charset="0"/>
              </a:rPr>
              <a:t>– Fórum de Presidentes 2023.</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Clube CAU – </a:t>
            </a:r>
            <a:r>
              <a:rPr lang="pt-BR" sz="1400" dirty="0">
                <a:latin typeface="Calibri" panose="020F0502020204030204" pitchFamily="34" charset="0"/>
                <a:cs typeface="Calibri" panose="020F0502020204030204" pitchFamily="34" charset="0"/>
              </a:rPr>
              <a:t>O Clube CAU visa conceder aos Arquitetos e Urbanistas inscritos e em dia com o Conselho descontos e vantagens em produtos e serviços, oferecidos por empresas parceiras dos mais diversos segmentos. Quatro novos parceiros se cadastraram no Clube CAU.</a:t>
            </a:r>
          </a:p>
          <a:p>
            <a:pPr algn="just"/>
            <a:r>
              <a:rPr lang="pt-BR" sz="1400" dirty="0">
                <a:latin typeface="Calibri" panose="020F0502020204030204" pitchFamily="34" charset="0"/>
                <a:cs typeface="Calibri" panose="020F0502020204030204" pitchFamily="34" charset="0"/>
              </a:rPr>
              <a:t> </a:t>
            </a:r>
          </a:p>
          <a:p>
            <a:pPr algn="just"/>
            <a:r>
              <a:rPr lang="pt-BR" sz="1400" b="1" dirty="0">
                <a:latin typeface="Calibri" panose="020F0502020204030204" pitchFamily="34" charset="0"/>
                <a:cs typeface="Calibri" panose="020F0502020204030204" pitchFamily="34" charset="0"/>
              </a:rPr>
              <a:t>Eleições do CAU 2023</a:t>
            </a:r>
            <a:r>
              <a:rPr lang="pt-BR" sz="1400" dirty="0">
                <a:latin typeface="Calibri" panose="020F0502020204030204" pitchFamily="34" charset="0"/>
                <a:cs typeface="Calibri" panose="020F0502020204030204" pitchFamily="34" charset="0"/>
              </a:rPr>
              <a:t> – Este ano acontecem as Eleições do CAU para o triênio 2024 – 2026</a:t>
            </a:r>
            <a:r>
              <a:rPr lang="pt-BR" sz="1400" dirty="0" smtClean="0">
                <a:latin typeface="Calibri" panose="020F0502020204030204" pitchFamily="34" charset="0"/>
                <a:cs typeface="Calibri" panose="020F0502020204030204" pitchFamily="34" charset="0"/>
              </a:rPr>
              <a:t>. </a:t>
            </a:r>
            <a:r>
              <a:rPr lang="pt-BR" sz="1400" dirty="0">
                <a:latin typeface="Calibri" panose="020F0502020204030204" pitchFamily="34" charset="0"/>
                <a:cs typeface="Calibri" panose="020F0502020204030204" pitchFamily="34" charset="0"/>
              </a:rPr>
              <a:t>As postagens de divulgação tiveram início no dia 12 de maio de 2023 e se estenderão por todo o ano até a finalização do processo eleitoral.</a:t>
            </a:r>
          </a:p>
          <a:p>
            <a:pPr lvl="0"/>
            <a:endParaRPr lang="pt-BR" sz="1400" dirty="0">
              <a:latin typeface="Calibri" panose="020F0502020204030204" pitchFamily="34" charset="0"/>
              <a:cs typeface="Calibri" panose="020F0502020204030204" pitchFamily="34" charset="0"/>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1" name="Retângulo 10"/>
          <p:cNvSpPr/>
          <p:nvPr/>
        </p:nvSpPr>
        <p:spPr>
          <a:xfrm>
            <a:off x="4379415" y="2332176"/>
            <a:ext cx="5636525" cy="1015663"/>
          </a:xfrm>
          <a:prstGeom prst="rect">
            <a:avLst/>
          </a:prstGeom>
          <a:no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DESAFIOS</a:t>
            </a:r>
            <a:endParaRPr lang="pt-BR" b="1" dirty="0">
              <a:solidFill>
                <a:schemeClr val="accent6"/>
              </a:solidFill>
              <a:latin typeface="Calibri" panose="020F0502020204030204" pitchFamily="34" charset="0"/>
              <a:cs typeface="Calibri" panose="020F0502020204030204" pitchFamily="34" charset="0"/>
            </a:endParaRPr>
          </a:p>
        </p:txBody>
      </p:sp>
      <p:sp>
        <p:nvSpPr>
          <p:cNvPr id="12" name="Retângulo 11"/>
          <p:cNvSpPr/>
          <p:nvPr/>
        </p:nvSpPr>
        <p:spPr>
          <a:xfrm>
            <a:off x="4355814" y="3277847"/>
            <a:ext cx="3532685" cy="2246769"/>
          </a:xfrm>
          <a:prstGeom prst="rect">
            <a:avLst/>
          </a:prstGeom>
        </p:spPr>
        <p:txBody>
          <a:bodyPr wrap="square" numCol="1" spcCol="360000">
            <a:spAutoFit/>
          </a:bodyPr>
          <a:lstStyle/>
          <a:p>
            <a:pPr algn="just"/>
            <a:r>
              <a:rPr lang="pt-BR" sz="1400" dirty="0">
                <a:latin typeface="Calibri" panose="020F0502020204030204" pitchFamily="34" charset="0"/>
                <a:ea typeface="Calibri" panose="020F0502020204030204" pitchFamily="34" charset="0"/>
                <a:cs typeface="Calibri" panose="020F0502020204030204" pitchFamily="34" charset="0"/>
              </a:rPr>
              <a:t>Um dos desafios da Comunicação do CAU/PB é estruturar a equipe, com pessoas e equipamentos adequados para o desenvolvimento das ações com maior agilidade e eficiência.</a:t>
            </a:r>
          </a:p>
          <a:p>
            <a:pPr algn="just"/>
            <a:r>
              <a:rPr lang="pt-BR" sz="1400" dirty="0">
                <a:latin typeface="Calibri" panose="020F0502020204030204" pitchFamily="34" charset="0"/>
                <a:ea typeface="Calibri" panose="020F0502020204030204" pitchFamily="34" charset="0"/>
                <a:cs typeface="Calibri" panose="020F0502020204030204" pitchFamily="34" charset="0"/>
              </a:rPr>
              <a:t>Apesar de ter sido reservado orçamento para a aquisição de equipamentos, o setor ainda não abriu processo com as especificações para a aquisição dos equipamentos. </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83871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65563" y="6435062"/>
            <a:ext cx="683339" cy="365125"/>
          </a:xfrm>
        </p:spPr>
        <p:txBody>
          <a:bodyPr/>
          <a:lstStyle/>
          <a:p>
            <a:pPr rtl="0"/>
            <a:fld id="{5A4A7955-6230-48B4-BD8B-A7C460F75945}" type="slidenum">
              <a:rPr lang="pt-BR" noProof="0" smtClean="0">
                <a:solidFill>
                  <a:srgbClr val="002060"/>
                </a:solidFill>
              </a:rPr>
              <a:t>82</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2" name="Retângulo 11"/>
          <p:cNvSpPr/>
          <p:nvPr/>
        </p:nvSpPr>
        <p:spPr>
          <a:xfrm>
            <a:off x="472721" y="1384996"/>
            <a:ext cx="5190130" cy="5262979"/>
          </a:xfrm>
          <a:prstGeom prst="rect">
            <a:avLst/>
          </a:prstGeom>
        </p:spPr>
        <p:txBody>
          <a:bodyPr wrap="square" numCol="1" spcCol="360000">
            <a:spAutoFit/>
          </a:bodyPr>
          <a:lstStyle/>
          <a:p>
            <a:pPr algn="just"/>
            <a:r>
              <a:rPr lang="pt-BR" sz="1400" dirty="0" smtClean="0">
                <a:latin typeface="Calibri" panose="020F0502020204030204" pitchFamily="34" charset="0"/>
                <a:cs typeface="Calibri" panose="020F0502020204030204" pitchFamily="34" charset="0"/>
              </a:rPr>
              <a:t>Em 2023 foram realizadas 2 (duas) seleções públicas para estagiário(a) para o setor de comunicação. Foram necessárias duas seleções porque o primeiro selecionado desistiu do estágio passados alguns meses.</a:t>
            </a:r>
          </a:p>
          <a:p>
            <a:pPr algn="just"/>
            <a:endParaRPr lang="pt-BR" sz="1400" dirty="0">
              <a:latin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cs typeface="Calibri" panose="020F0502020204030204" pitchFamily="34" charset="0"/>
              </a:rPr>
              <a:t>Também foram realizadas duas grandes campanhas durante o ano, uma com custo zero, no dia das mulheres e a outra, mais estruturada e com mídia física e digital para o Dia </a:t>
            </a:r>
            <a:r>
              <a:rPr lang="pt-BR" sz="1400" dirty="0">
                <a:latin typeface="Calibri" panose="020F0502020204030204" pitchFamily="34" charset="0"/>
                <a:cs typeface="Calibri" panose="020F0502020204030204" pitchFamily="34" charset="0"/>
              </a:rPr>
              <a:t>do Arquiteto e Urbanista, celebrado em 15 de dezembro. Na campanha, o CAU/PB </a:t>
            </a:r>
            <a:r>
              <a:rPr lang="pt-BR" sz="1400" dirty="0" smtClean="0">
                <a:latin typeface="Calibri" panose="020F0502020204030204" pitchFamily="34" charset="0"/>
                <a:cs typeface="Calibri" panose="020F0502020204030204" pitchFamily="34" charset="0"/>
              </a:rPr>
              <a:t>trouxe </a:t>
            </a:r>
            <a:r>
              <a:rPr lang="pt-BR" sz="1400" dirty="0">
                <a:latin typeface="Calibri" panose="020F0502020204030204" pitchFamily="34" charset="0"/>
                <a:cs typeface="Calibri" panose="020F0502020204030204" pitchFamily="34" charset="0"/>
              </a:rPr>
              <a:t>a mensagem que uma arquitetura funcional é essencial e cabe em todos os lares. Com o propósito de aproximar toda a sociedade da arquitetura, o CAU/PB destaca que ela é a chave para qualidade de vida, em casa e na cidade.</a:t>
            </a:r>
          </a:p>
          <a:p>
            <a:pPr algn="just"/>
            <a:r>
              <a:rPr lang="pt-BR" sz="1400" dirty="0">
                <a:latin typeface="Calibri" panose="020F0502020204030204" pitchFamily="34" charset="0"/>
                <a:cs typeface="Calibri" panose="020F0502020204030204" pitchFamily="34" charset="0"/>
              </a:rPr>
              <a:t>“A Arquitetura e Urbanismo pode melhorar sua saúde, sua rotina, e até mesmo as relações com sua comunidade, pois é um instrumento de transformação de interesse geral. A cidade e todos os lares merecem uma arquitetura funcional”, </a:t>
            </a:r>
            <a:r>
              <a:rPr lang="pt-BR" sz="1400" dirty="0" smtClean="0">
                <a:latin typeface="Calibri" panose="020F0502020204030204" pitchFamily="34" charset="0"/>
                <a:cs typeface="Calibri" panose="020F0502020204030204" pitchFamily="34" charset="0"/>
              </a:rPr>
              <a:t>destacou o Presidente </a:t>
            </a:r>
            <a:r>
              <a:rPr lang="pt-BR" sz="1400" dirty="0">
                <a:latin typeface="Calibri" panose="020F0502020204030204" pitchFamily="34" charset="0"/>
                <a:cs typeface="Calibri" panose="020F0502020204030204" pitchFamily="34" charset="0"/>
              </a:rPr>
              <a:t>do CAU/PB.</a:t>
            </a:r>
          </a:p>
          <a:p>
            <a:pPr algn="just"/>
            <a:r>
              <a:rPr lang="pt-BR" sz="1400" dirty="0">
                <a:latin typeface="Calibri" panose="020F0502020204030204" pitchFamily="34" charset="0"/>
                <a:cs typeface="Calibri" panose="020F0502020204030204" pitchFamily="34" charset="0"/>
              </a:rPr>
              <a:t>A campanha do CAU/PB </a:t>
            </a:r>
            <a:r>
              <a:rPr lang="pt-BR" sz="1400" dirty="0" smtClean="0">
                <a:latin typeface="Calibri" panose="020F0502020204030204" pitchFamily="34" charset="0"/>
                <a:cs typeface="Calibri" panose="020F0502020204030204" pitchFamily="34" charset="0"/>
              </a:rPr>
              <a:t>foi </a:t>
            </a:r>
            <a:r>
              <a:rPr lang="pt-BR" sz="1400" dirty="0">
                <a:latin typeface="Calibri" panose="020F0502020204030204" pitchFamily="34" charset="0"/>
                <a:cs typeface="Calibri" panose="020F0502020204030204" pitchFamily="34" charset="0"/>
              </a:rPr>
              <a:t>veiculada durante o mês de dezembro na TV Cabo Branco, na rádio CBN, em outdoors espalhados pelas cidades de João Pessoa, Campina Grande, Patos e Cajazeiras além do nosso site e redes sociais.</a:t>
            </a: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p:txBody>
      </p:sp>
      <p:pic>
        <p:nvPicPr>
          <p:cNvPr id="9" name="Tk7VT6uVNaw"/>
          <p:cNvPicPr>
            <a:picLocks noRot="1" noChangeAspect="1"/>
          </p:cNvPicPr>
          <p:nvPr>
            <a:videoFile r:link="rId1"/>
          </p:nvPr>
        </p:nvPicPr>
        <p:blipFill>
          <a:blip r:embed="rId4"/>
          <a:stretch>
            <a:fillRect/>
          </a:stretch>
        </p:blipFill>
        <p:spPr>
          <a:xfrm>
            <a:off x="6026033" y="674487"/>
            <a:ext cx="4572000" cy="257175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16" name="CaixaDeTexto 15"/>
          <p:cNvSpPr txBox="1"/>
          <p:nvPr/>
        </p:nvSpPr>
        <p:spPr>
          <a:xfrm>
            <a:off x="10769885" y="1221698"/>
            <a:ext cx="857249" cy="1477328"/>
          </a:xfrm>
          <a:prstGeom prst="rect">
            <a:avLst/>
          </a:prstGeom>
          <a:noFill/>
        </p:spPr>
        <p:txBody>
          <a:bodyPr wrap="square" rtlCol="0">
            <a:spAutoFit/>
          </a:bodyPr>
          <a:lstStyle/>
          <a:p>
            <a:r>
              <a:rPr lang="pt-BR" sz="1000" dirty="0" smtClean="0">
                <a:latin typeface="Calibri" panose="020F0502020204030204" pitchFamily="34" charset="0"/>
                <a:cs typeface="Calibri" panose="020F0502020204030204" pitchFamily="34" charset="0"/>
              </a:rPr>
              <a:t>Vídeo: Exemplo de 1 dos 6 vídeos produzidos em comemoração ao Dia da Mulher</a:t>
            </a:r>
            <a:endParaRPr lang="pt-BR" sz="1000" dirty="0">
              <a:latin typeface="Calibri" panose="020F0502020204030204" pitchFamily="34" charset="0"/>
              <a:cs typeface="Calibri" panose="020F0502020204030204" pitchFamily="34" charset="0"/>
            </a:endParaRPr>
          </a:p>
        </p:txBody>
      </p:sp>
      <p:pic>
        <p:nvPicPr>
          <p:cNvPr id="17" name="Imagem 16">
            <a:hlinkClick r:id="rId5"/>
          </p:cNvPr>
          <p:cNvPicPr>
            <a:picLocks noChangeAspect="1"/>
          </p:cNvPicPr>
          <p:nvPr/>
        </p:nvPicPr>
        <p:blipFill rotWithShape="1">
          <a:blip r:embed="rId6"/>
          <a:srcRect l="24167" t="26285" r="32188" b="30175"/>
          <a:stretch/>
        </p:blipFill>
        <p:spPr>
          <a:xfrm>
            <a:off x="6081579" y="3753517"/>
            <a:ext cx="4572000" cy="2564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aixaDeTexto 19"/>
          <p:cNvSpPr txBox="1"/>
          <p:nvPr/>
        </p:nvSpPr>
        <p:spPr>
          <a:xfrm>
            <a:off x="10769885" y="4604754"/>
            <a:ext cx="857249" cy="861774"/>
          </a:xfrm>
          <a:prstGeom prst="rect">
            <a:avLst/>
          </a:prstGeom>
          <a:noFill/>
        </p:spPr>
        <p:txBody>
          <a:bodyPr wrap="square" rtlCol="0">
            <a:spAutoFit/>
          </a:bodyPr>
          <a:lstStyle/>
          <a:p>
            <a:r>
              <a:rPr lang="pt-BR" sz="1000" dirty="0" smtClean="0">
                <a:latin typeface="Calibri" panose="020F0502020204030204" pitchFamily="34" charset="0"/>
                <a:cs typeface="Calibri" panose="020F0502020204030204" pitchFamily="34" charset="0"/>
              </a:rPr>
              <a:t>Vídeo: Campanha do Dia do Arquiteto e Urbanista.</a:t>
            </a:r>
            <a:endParaRPr lang="pt-BR"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10096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65563" y="6435062"/>
            <a:ext cx="683339" cy="365125"/>
          </a:xfrm>
        </p:spPr>
        <p:txBody>
          <a:bodyPr/>
          <a:lstStyle/>
          <a:p>
            <a:pPr rtl="0"/>
            <a:fld id="{5A4A7955-6230-48B4-BD8B-A7C460F75945}" type="slidenum">
              <a:rPr lang="pt-BR" noProof="0" smtClean="0">
                <a:solidFill>
                  <a:srgbClr val="002060"/>
                </a:solidFill>
              </a:rPr>
              <a:t>83</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graphicFrame>
        <p:nvGraphicFramePr>
          <p:cNvPr id="13" name="Tabela 12"/>
          <p:cNvGraphicFramePr>
            <a:graphicFrameLocks noGrp="1"/>
          </p:cNvGraphicFramePr>
          <p:nvPr>
            <p:extLst>
              <p:ext uri="{D42A27DB-BD31-4B8C-83A1-F6EECF244321}">
                <p14:modId xmlns:p14="http://schemas.microsoft.com/office/powerpoint/2010/main" val="3394248156"/>
              </p:ext>
            </p:extLst>
          </p:nvPr>
        </p:nvGraphicFramePr>
        <p:xfrm>
          <a:off x="1177064" y="1775340"/>
          <a:ext cx="5877560" cy="4023360"/>
        </p:xfrm>
        <a:graphic>
          <a:graphicData uri="http://schemas.openxmlformats.org/drawingml/2006/table">
            <a:tbl>
              <a:tblPr/>
              <a:tblGrid>
                <a:gridCol w="2879090"/>
                <a:gridCol w="2998470"/>
              </a:tblGrid>
              <a:tr h="208280">
                <a:tc gridSpan="2">
                  <a:txBody>
                    <a:bodyPr/>
                    <a:lstStyle/>
                    <a:p>
                      <a:pPr marL="68580" algn="ctr">
                        <a:spcAft>
                          <a:spcPts val="0"/>
                        </a:spcAft>
                      </a:pPr>
                      <a:r>
                        <a:rPr lang="pt-BR" sz="1200" b="1" dirty="0">
                          <a:effectLst/>
                          <a:latin typeface="Cambria" panose="02040503050406030204" pitchFamily="18" charset="0"/>
                          <a:ea typeface="MS Mincho"/>
                          <a:cs typeface="Cambria" panose="02040503050406030204" pitchFamily="18" charset="0"/>
                        </a:rPr>
                        <a:t/>
                      </a:r>
                      <a:br>
                        <a:rPr lang="pt-BR" sz="1200" b="1" dirty="0">
                          <a:effectLst/>
                          <a:latin typeface="Cambria" panose="02040503050406030204" pitchFamily="18" charset="0"/>
                          <a:ea typeface="MS Mincho"/>
                          <a:cs typeface="Cambria" panose="02040503050406030204" pitchFamily="18" charset="0"/>
                        </a:rPr>
                      </a:br>
                      <a:r>
                        <a:rPr lang="pt-BR" sz="1200" b="1" dirty="0" smtClean="0">
                          <a:effectLst/>
                          <a:latin typeface="Cambria" panose="02040503050406030204" pitchFamily="18" charset="0"/>
                          <a:ea typeface="MS Mincho"/>
                          <a:cs typeface="Cambria" panose="02040503050406030204" pitchFamily="18" charset="0"/>
                        </a:rPr>
                        <a:t>A</a:t>
                      </a:r>
                      <a:r>
                        <a:rPr lang="pt-BR" sz="1200" b="1" baseline="0" dirty="0" smtClean="0">
                          <a:effectLst/>
                          <a:latin typeface="Cambria" panose="02040503050406030204" pitchFamily="18" charset="0"/>
                          <a:ea typeface="MS Mincho"/>
                          <a:cs typeface="Cambria" panose="02040503050406030204" pitchFamily="18" charset="0"/>
                        </a:rPr>
                        <a:t> </a:t>
                      </a:r>
                      <a:r>
                        <a:rPr lang="pt-BR" sz="1200" b="1" dirty="0" smtClean="0">
                          <a:effectLst/>
                          <a:latin typeface="Cambria" panose="02040503050406030204" pitchFamily="18" charset="0"/>
                          <a:ea typeface="MS Mincho"/>
                          <a:cs typeface="Cambria" panose="02040503050406030204" pitchFamily="18" charset="0"/>
                        </a:rPr>
                        <a:t>COMUNICAÇÃO EM NÚMEROS – </a:t>
                      </a:r>
                      <a:r>
                        <a:rPr lang="pt-BR" sz="1200" b="1" dirty="0">
                          <a:effectLst/>
                          <a:latin typeface="Cambria" panose="02040503050406030204" pitchFamily="18" charset="0"/>
                          <a:ea typeface="MS Mincho"/>
                          <a:cs typeface="Cambria" panose="02040503050406030204" pitchFamily="18" charset="0"/>
                        </a:rPr>
                        <a:t>2023</a:t>
                      </a:r>
                      <a:endParaRPr lang="pt-BR" sz="1200" dirty="0">
                        <a:effectLst/>
                        <a:latin typeface="Cambria" panose="02040503050406030204" pitchFamily="18" charset="0"/>
                        <a:ea typeface="MS Mincho"/>
                        <a:cs typeface="Cambria" panose="02040503050406030204" pitchFamily="18" charset="0"/>
                      </a:endParaRPr>
                    </a:p>
                    <a:p>
                      <a:pPr marL="68580" algn="ctr">
                        <a:spcAft>
                          <a:spcPts val="0"/>
                        </a:spcAft>
                      </a:pPr>
                      <a:r>
                        <a:rPr lang="pt-BR" sz="1200" b="1" dirty="0">
                          <a:effectLst/>
                          <a:latin typeface="Cambria" panose="02040503050406030204" pitchFamily="18" charset="0"/>
                          <a:ea typeface="MS Mincho"/>
                          <a:cs typeface="Cambria" panose="02040503050406030204" pitchFamily="18" charset="0"/>
                        </a:rPr>
                        <a:t> </a:t>
                      </a:r>
                      <a:endParaRPr lang="pt-BR" sz="1200" dirty="0">
                        <a:effectLst/>
                        <a:latin typeface="Cambria" panose="02040503050406030204" pitchFamily="18" charset="0"/>
                        <a:ea typeface="MS Mincho"/>
                        <a:cs typeface="Cambria" panose="020405030504060302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r>
              <a:tr h="189230">
                <a:tc>
                  <a:txBody>
                    <a:bodyPr/>
                    <a:lstStyle/>
                    <a:p>
                      <a:pPr algn="just">
                        <a:spcAft>
                          <a:spcPts val="0"/>
                        </a:spcAft>
                      </a:pPr>
                      <a:r>
                        <a:rPr lang="pt-BR" sz="1200" b="1" dirty="0">
                          <a:effectLst/>
                          <a:latin typeface="Cambria" panose="02040503050406030204" pitchFamily="18" charset="0"/>
                          <a:ea typeface="MS Mincho"/>
                          <a:cs typeface="Cambria" panose="02040503050406030204" pitchFamily="18" charset="0"/>
                        </a:rPr>
                        <a:t> </a:t>
                      </a:r>
                      <a:endParaRPr lang="pt-BR" sz="1200" dirty="0">
                        <a:effectLst/>
                        <a:latin typeface="Cambria" panose="02040503050406030204" pitchFamily="18" charset="0"/>
                        <a:ea typeface="MS Mincho"/>
                        <a:cs typeface="Cambria" panose="02040503050406030204" pitchFamily="18" charset="0"/>
                      </a:endParaRPr>
                    </a:p>
                    <a:p>
                      <a:pPr algn="just">
                        <a:spcAft>
                          <a:spcPts val="0"/>
                        </a:spcAft>
                      </a:pPr>
                      <a:r>
                        <a:rPr lang="pt-BR" sz="1200" b="1" dirty="0">
                          <a:effectLst/>
                          <a:latin typeface="Cambria" panose="02040503050406030204" pitchFamily="18" charset="0"/>
                          <a:ea typeface="MS Mincho"/>
                          <a:cs typeface="Cambria" panose="02040503050406030204" pitchFamily="18" charset="0"/>
                        </a:rPr>
                        <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POSTAGENS</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200" b="1" dirty="0">
                          <a:effectLst/>
                          <a:latin typeface="Cambria" panose="02040503050406030204" pitchFamily="18" charset="0"/>
                          <a:ea typeface="MS Mincho"/>
                          <a:cs typeface="Cambria" panose="02040503050406030204" pitchFamily="18" charset="0"/>
                        </a:rPr>
                        <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SITE</a:t>
                      </a:r>
                      <a:r>
                        <a:rPr lang="pt-BR" sz="1200" b="1" dirty="0" smtClean="0">
                          <a:effectLst/>
                          <a:latin typeface="Cambria" panose="02040503050406030204" pitchFamily="18" charset="0"/>
                          <a:ea typeface="MS Mincho"/>
                          <a:cs typeface="Cambria" panose="02040503050406030204" pitchFamily="18" charset="0"/>
                        </a:rPr>
                        <a:t>: 247</a:t>
                      </a:r>
                      <a:r>
                        <a:rPr lang="pt-BR" sz="1200" b="1" dirty="0">
                          <a:effectLst/>
                          <a:latin typeface="Cambria" panose="02040503050406030204" pitchFamily="18" charset="0"/>
                          <a:ea typeface="MS Mincho"/>
                          <a:cs typeface="Cambria" panose="02040503050406030204" pitchFamily="18" charset="0"/>
                        </a:rPr>
                        <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FACEBOOK</a:t>
                      </a:r>
                      <a:r>
                        <a:rPr lang="pt-BR" sz="1200" b="1" dirty="0" smtClean="0">
                          <a:effectLst/>
                          <a:latin typeface="Cambria" panose="02040503050406030204" pitchFamily="18" charset="0"/>
                          <a:ea typeface="MS Mincho"/>
                          <a:cs typeface="Cambria" panose="02040503050406030204" pitchFamily="18" charset="0"/>
                        </a:rPr>
                        <a:t>: 317</a:t>
                      </a:r>
                      <a:r>
                        <a:rPr lang="pt-BR" sz="1200" b="1" dirty="0">
                          <a:effectLst/>
                          <a:latin typeface="Cambria" panose="02040503050406030204" pitchFamily="18" charset="0"/>
                          <a:ea typeface="MS Mincho"/>
                          <a:cs typeface="Cambria" panose="02040503050406030204" pitchFamily="18" charset="0"/>
                        </a:rPr>
                        <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INSTAGRAM</a:t>
                      </a:r>
                      <a:r>
                        <a:rPr lang="pt-BR" sz="1200" b="1" dirty="0" smtClean="0">
                          <a:effectLst/>
                          <a:latin typeface="Cambria" panose="02040503050406030204" pitchFamily="18" charset="0"/>
                          <a:ea typeface="MS Mincho"/>
                          <a:cs typeface="Cambria" panose="02040503050406030204" pitchFamily="18" charset="0"/>
                        </a:rPr>
                        <a:t>: 317</a:t>
                      </a:r>
                      <a:r>
                        <a:rPr lang="pt-BR" sz="1200" b="1" dirty="0">
                          <a:effectLst/>
                          <a:latin typeface="Cambria" panose="02040503050406030204" pitchFamily="18" charset="0"/>
                          <a:ea typeface="MS Mincho"/>
                          <a:cs typeface="Cambria" panose="02040503050406030204" pitchFamily="18" charset="0"/>
                        </a:rPr>
                        <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TWITTER</a:t>
                      </a:r>
                      <a:r>
                        <a:rPr lang="pt-BR" sz="1200" b="1" dirty="0" smtClean="0">
                          <a:effectLst/>
                          <a:latin typeface="Cambria" panose="02040503050406030204" pitchFamily="18" charset="0"/>
                          <a:ea typeface="MS Mincho"/>
                          <a:cs typeface="Cambria" panose="02040503050406030204" pitchFamily="18" charset="0"/>
                        </a:rPr>
                        <a:t>: 302</a:t>
                      </a:r>
                      <a:r>
                        <a:rPr lang="pt-BR" sz="1200" b="1" dirty="0">
                          <a:effectLst/>
                          <a:latin typeface="Cambria" panose="02040503050406030204" pitchFamily="18" charset="0"/>
                          <a:ea typeface="MS Mincho"/>
                          <a:cs typeface="Cambria" panose="02040503050406030204" pitchFamily="18" charset="0"/>
                        </a:rPr>
                        <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WHATSAPP</a:t>
                      </a:r>
                      <a:r>
                        <a:rPr lang="pt-BR" sz="1200" b="1" dirty="0" smtClean="0">
                          <a:effectLst/>
                          <a:latin typeface="Cambria" panose="02040503050406030204" pitchFamily="18" charset="0"/>
                          <a:ea typeface="MS Mincho"/>
                          <a:cs typeface="Cambria" panose="02040503050406030204" pitchFamily="18" charset="0"/>
                        </a:rPr>
                        <a:t>: 302</a:t>
                      </a:r>
                      <a:r>
                        <a:rPr lang="pt-BR" sz="1200" b="1" dirty="0">
                          <a:effectLst/>
                          <a:latin typeface="Cambria" panose="02040503050406030204" pitchFamily="18" charset="0"/>
                          <a:ea typeface="MS Mincho"/>
                          <a:cs typeface="Cambria" panose="02040503050406030204" pitchFamily="18" charset="0"/>
                        </a:rPr>
                        <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TELEGRAM: 302</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pt-BR" sz="1200" b="1" dirty="0">
                          <a:effectLst/>
                          <a:latin typeface="Cambria" panose="02040503050406030204" pitchFamily="18" charset="0"/>
                          <a:ea typeface="MS Mincho"/>
                          <a:cs typeface="Cambria" panose="02040503050406030204" pitchFamily="18" charset="0"/>
                        </a:rPr>
                        <a:t>RELEASES</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200" b="1" dirty="0">
                          <a:effectLst/>
                          <a:latin typeface="Cambria" panose="02040503050406030204" pitchFamily="18" charset="0"/>
                          <a:ea typeface="MS Mincho"/>
                          <a:cs typeface="Cambria" panose="02040503050406030204" pitchFamily="18" charset="0"/>
                        </a:rPr>
                        <a:t>IMPRENSA: 189</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pt-BR" sz="1200" b="1" dirty="0">
                          <a:effectLst/>
                          <a:latin typeface="Cambria" panose="02040503050406030204" pitchFamily="18" charset="0"/>
                          <a:ea typeface="MS Mincho"/>
                          <a:cs typeface="Cambria" panose="02040503050406030204" pitchFamily="18" charset="0"/>
                        </a:rPr>
                        <a:t>ENTREVISTAS</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200" b="1" dirty="0">
                          <a:effectLst/>
                          <a:latin typeface="Cambria" panose="02040503050406030204" pitchFamily="18" charset="0"/>
                          <a:ea typeface="MS Mincho"/>
                          <a:cs typeface="Cambria" panose="02040503050406030204" pitchFamily="18" charset="0"/>
                        </a:rPr>
                        <a:t>35</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pt-BR" sz="1200" b="1" dirty="0">
                          <a:effectLst/>
                          <a:latin typeface="Cambria" panose="02040503050406030204" pitchFamily="18" charset="0"/>
                          <a:ea typeface="MS Mincho"/>
                          <a:cs typeface="Cambria" panose="02040503050406030204" pitchFamily="18" charset="0"/>
                        </a:rPr>
                        <a:t> </a:t>
                      </a:r>
                      <a:endParaRPr lang="pt-BR" sz="1200" dirty="0">
                        <a:effectLst/>
                        <a:latin typeface="Cambria" panose="02040503050406030204" pitchFamily="18" charset="0"/>
                        <a:ea typeface="MS Mincho"/>
                        <a:cs typeface="Cambria" panose="02040503050406030204" pitchFamily="18" charset="0"/>
                      </a:endParaRPr>
                    </a:p>
                    <a:p>
                      <a:pPr algn="just">
                        <a:spcAft>
                          <a:spcPts val="0"/>
                        </a:spcAft>
                      </a:pPr>
                      <a:r>
                        <a:rPr lang="pt-BR" sz="1200" b="1" dirty="0">
                          <a:effectLst/>
                          <a:latin typeface="Cambria" panose="02040503050406030204" pitchFamily="18" charset="0"/>
                          <a:ea typeface="MS Mincho"/>
                          <a:cs typeface="Cambria" panose="02040503050406030204" pitchFamily="18" charset="0"/>
                        </a:rPr>
                        <a:t>PUBLICIDADE (Dezembro – Campanha do Dia do Arquiteto e Urbanista)</a:t>
                      </a:r>
                      <a:endParaRPr lang="pt-BR" sz="1200" dirty="0">
                        <a:effectLst/>
                        <a:latin typeface="Cambria" panose="02040503050406030204" pitchFamily="18" charset="0"/>
                        <a:ea typeface="MS Mincho"/>
                        <a:cs typeface="Cambria" panose="02040503050406030204" pitchFamily="18" charset="0"/>
                      </a:endParaRPr>
                    </a:p>
                    <a:p>
                      <a:pPr algn="just">
                        <a:spcAft>
                          <a:spcPts val="0"/>
                        </a:spcAft>
                      </a:pPr>
                      <a:r>
                        <a:rPr lang="pt-BR" sz="1200" b="1" dirty="0">
                          <a:effectLst/>
                          <a:latin typeface="Cambria" panose="02040503050406030204" pitchFamily="18" charset="0"/>
                          <a:ea typeface="MS Mincho"/>
                          <a:cs typeface="Cambria" panose="02040503050406030204" pitchFamily="18" charset="0"/>
                        </a:rPr>
                        <a:t> </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200" b="1" dirty="0">
                          <a:effectLst/>
                          <a:latin typeface="Cambria" panose="02040503050406030204" pitchFamily="18" charset="0"/>
                          <a:ea typeface="MS Mincho"/>
                          <a:cs typeface="Cambria" panose="02040503050406030204" pitchFamily="18" charset="0"/>
                        </a:rPr>
                        <a:t>RÁDIO</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OUTDOOR</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TV</a:t>
                      </a:r>
                      <a:br>
                        <a:rPr lang="pt-BR" sz="1200" b="1" dirty="0">
                          <a:effectLst/>
                          <a:latin typeface="Cambria" panose="02040503050406030204" pitchFamily="18" charset="0"/>
                          <a:ea typeface="MS Mincho"/>
                          <a:cs typeface="Cambria" panose="02040503050406030204" pitchFamily="18" charset="0"/>
                        </a:rPr>
                      </a:br>
                      <a:r>
                        <a:rPr lang="pt-BR" sz="1200" b="1" dirty="0">
                          <a:effectLst/>
                          <a:latin typeface="Cambria" panose="02040503050406030204" pitchFamily="18" charset="0"/>
                          <a:ea typeface="MS Mincho"/>
                          <a:cs typeface="Cambria" panose="02040503050406030204" pitchFamily="18" charset="0"/>
                        </a:rPr>
                        <a:t>INTERNET (SITE E REDES SOCIAIS)</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pt-BR" sz="1200" b="1" dirty="0">
                          <a:effectLst/>
                          <a:latin typeface="Cambria" panose="02040503050406030204" pitchFamily="18" charset="0"/>
                          <a:ea typeface="MS Mincho"/>
                          <a:cs typeface="Cambria" panose="02040503050406030204" pitchFamily="18" charset="0"/>
                        </a:rPr>
                        <a:t>EVENTOS</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200" b="1" dirty="0">
                          <a:effectLst/>
                          <a:latin typeface="Cambria" panose="02040503050406030204" pitchFamily="18" charset="0"/>
                          <a:ea typeface="MS Mincho"/>
                          <a:cs typeface="Cambria" panose="02040503050406030204" pitchFamily="18" charset="0"/>
                        </a:rPr>
                        <a:t>FÓRUM DE PRESIDENTES 2023</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pt-BR" sz="1200" b="1" dirty="0" smtClean="0">
                          <a:effectLst/>
                          <a:latin typeface="Cambria" panose="02040503050406030204" pitchFamily="18" charset="0"/>
                          <a:ea typeface="MS Mincho"/>
                          <a:cs typeface="Cambria" panose="02040503050406030204" pitchFamily="18" charset="0"/>
                        </a:rPr>
                        <a:t>CONTRATAÇÃO ESTAGIÁRIOS</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200" b="1" dirty="0" smtClean="0">
                          <a:effectLst/>
                          <a:latin typeface="Cambria" panose="02040503050406030204" pitchFamily="18" charset="0"/>
                          <a:ea typeface="MS Mincho"/>
                          <a:cs typeface="Cambria" panose="02040503050406030204" pitchFamily="18" charset="0"/>
                        </a:rPr>
                        <a:t>1 MARCELA </a:t>
                      </a:r>
                      <a:r>
                        <a:rPr lang="pt-BR" sz="1200" b="1" dirty="0">
                          <a:effectLst/>
                          <a:latin typeface="Cambria" panose="02040503050406030204" pitchFamily="18" charset="0"/>
                          <a:ea typeface="MS Mincho"/>
                          <a:cs typeface="Cambria" panose="02040503050406030204" pitchFamily="18" charset="0"/>
                        </a:rPr>
                        <a:t>FERRAZ (Nov. 22 a Nov. 23</a:t>
                      </a:r>
                      <a:r>
                        <a:rPr lang="pt-BR" sz="1200" b="1" dirty="0" smtClean="0">
                          <a:effectLst/>
                          <a:latin typeface="Cambria" panose="02040503050406030204" pitchFamily="18" charset="0"/>
                          <a:ea typeface="MS Mincho"/>
                          <a:cs typeface="Cambria" panose="02040503050406030204" pitchFamily="18" charset="0"/>
                        </a:rPr>
                        <a:t>)</a:t>
                      </a:r>
                    </a:p>
                    <a:p>
                      <a:pPr algn="ctr">
                        <a:spcAft>
                          <a:spcPts val="0"/>
                        </a:spcAft>
                      </a:pPr>
                      <a:r>
                        <a:rPr lang="pt-BR" sz="1200" b="1" dirty="0" smtClean="0">
                          <a:effectLst/>
                          <a:latin typeface="Cambria" panose="02040503050406030204" pitchFamily="18" charset="0"/>
                          <a:ea typeface="MS Mincho"/>
                          <a:cs typeface="Cambria" panose="02040503050406030204" pitchFamily="18" charset="0"/>
                        </a:rPr>
                        <a:t>2 KAMILLY FERNANDES (Dez. 23 até o momento) </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pt-BR" sz="1200" b="1" dirty="0">
                          <a:effectLst/>
                          <a:latin typeface="Cambria" panose="02040503050406030204" pitchFamily="18" charset="0"/>
                          <a:ea typeface="MS Mincho"/>
                          <a:cs typeface="Cambria" panose="02040503050406030204" pitchFamily="18" charset="0"/>
                        </a:rPr>
                        <a:t>PORTAL DA TRANSPARÊNCIA</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200" b="1" dirty="0">
                          <a:effectLst/>
                          <a:latin typeface="Cambria" panose="02040503050406030204" pitchFamily="18" charset="0"/>
                          <a:ea typeface="MS Mincho"/>
                          <a:cs typeface="Cambria" panose="02040503050406030204" pitchFamily="18" charset="0"/>
                        </a:rPr>
                        <a:t>ATUALIZAÇÃO CONSTANTE</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pt-BR" sz="1200" b="1" dirty="0">
                          <a:effectLst/>
                          <a:latin typeface="Cambria" panose="02040503050406030204" pitchFamily="18" charset="0"/>
                          <a:ea typeface="MS Mincho"/>
                          <a:cs typeface="Cambria" panose="02040503050406030204" pitchFamily="18" charset="0"/>
                        </a:rPr>
                        <a:t>E-MAIL MARKETING</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1200" b="1" dirty="0">
                          <a:effectLst/>
                          <a:latin typeface="Cambria" panose="02040503050406030204" pitchFamily="18" charset="0"/>
                          <a:ea typeface="MS Mincho"/>
                          <a:cs typeface="Cambria" panose="02040503050406030204" pitchFamily="18" charset="0"/>
                        </a:rPr>
                        <a:t>ENVIO DE 73 E-MAILS</a:t>
                      </a:r>
                      <a:endParaRPr lang="pt-BR" sz="1200" dirty="0">
                        <a:effectLst/>
                        <a:latin typeface="Cambria" panose="02040503050406030204" pitchFamily="18" charset="0"/>
                        <a:ea typeface="MS Mincho"/>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11" name="Grupo 10"/>
          <p:cNvGrpSpPr/>
          <p:nvPr/>
        </p:nvGrpSpPr>
        <p:grpSpPr>
          <a:xfrm>
            <a:off x="7297514" y="3030515"/>
            <a:ext cx="2093786" cy="1547540"/>
            <a:chOff x="9301347" y="2583745"/>
            <a:chExt cx="2093786" cy="1547540"/>
          </a:xfrm>
        </p:grpSpPr>
        <p:sp>
          <p:nvSpPr>
            <p:cNvPr id="12" name="Retângulo de cantos arredondados 11"/>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100" b="1" dirty="0">
                  <a:latin typeface="Calibri" panose="020F0502020204030204" pitchFamily="34" charset="0"/>
                  <a:cs typeface="Calibri" panose="020F0502020204030204" pitchFamily="34" charset="0"/>
                </a:rPr>
                <a:t>Número de  visualizações das publicações </a:t>
              </a:r>
              <a:r>
                <a:rPr lang="pt-BR" sz="1100" b="1" dirty="0" smtClean="0">
                  <a:latin typeface="Calibri" panose="020F0502020204030204" pitchFamily="34" charset="0"/>
                  <a:cs typeface="Calibri" panose="020F0502020204030204" pitchFamily="34" charset="0"/>
                </a:rPr>
                <a:t>nas </a:t>
              </a:r>
              <a:r>
                <a:rPr lang="pt-BR" sz="1100" b="1" dirty="0">
                  <a:latin typeface="Calibri" panose="020F0502020204030204" pitchFamily="34" charset="0"/>
                  <a:cs typeface="Calibri" panose="020F0502020204030204" pitchFamily="34" charset="0"/>
                </a:rPr>
                <a:t>redes sociais</a:t>
              </a:r>
              <a:endParaRPr lang="pt-BR" sz="12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14" name="Gráfico 13"/>
            <p:cNvGraphicFramePr/>
            <p:nvPr>
              <p:extLst>
                <p:ext uri="{D42A27DB-BD31-4B8C-83A1-F6EECF244321}">
                  <p14:modId xmlns:p14="http://schemas.microsoft.com/office/powerpoint/2010/main" val="3913807652"/>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3"/>
            </a:graphicData>
          </a:graphic>
        </p:graphicFrame>
        <p:sp>
          <p:nvSpPr>
            <p:cNvPr id="15" name="CaixaDeTexto 14"/>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16" name="CaixaDeTexto 15"/>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grpSp>
        <p:nvGrpSpPr>
          <p:cNvPr id="17" name="Grupo 16"/>
          <p:cNvGrpSpPr/>
          <p:nvPr/>
        </p:nvGrpSpPr>
        <p:grpSpPr>
          <a:xfrm>
            <a:off x="9445891" y="3030515"/>
            <a:ext cx="2093786" cy="1547540"/>
            <a:chOff x="9301347" y="2583745"/>
            <a:chExt cx="2093786" cy="1547540"/>
          </a:xfrm>
        </p:grpSpPr>
        <p:sp>
          <p:nvSpPr>
            <p:cNvPr id="19" name="Retângulo de cantos arredondados 18"/>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200" b="1" dirty="0">
                  <a:latin typeface="Calibri" panose="020F0502020204030204" pitchFamily="34" charset="0"/>
                  <a:cs typeface="Calibri" panose="020F0502020204030204" pitchFamily="34" charset="0"/>
                </a:rPr>
                <a:t>Índice de inserções positivas na mídia (%)</a:t>
              </a: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0" name="Gráfico 19"/>
            <p:cNvGraphicFramePr/>
            <p:nvPr>
              <p:extLst>
                <p:ext uri="{D42A27DB-BD31-4B8C-83A1-F6EECF244321}">
                  <p14:modId xmlns:p14="http://schemas.microsoft.com/office/powerpoint/2010/main" val="2938226600"/>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21" name="CaixaDeTexto 20"/>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22" name="CaixaDeTexto 21"/>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spTree>
    <p:extLst>
      <p:ext uri="{BB962C8B-B14F-4D97-AF65-F5344CB8AC3E}">
        <p14:creationId xmlns:p14="http://schemas.microsoft.com/office/powerpoint/2010/main" val="150859025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3"/>
          <a:srcRect l="13544" t="20483" r="41008" b="25958"/>
          <a:stretch/>
        </p:blipFill>
        <p:spPr>
          <a:xfrm>
            <a:off x="2632200" y="1906165"/>
            <a:ext cx="6927600" cy="4589962"/>
          </a:xfrm>
          <a:prstGeom prst="rect">
            <a:avLst/>
          </a:prstGeom>
          <a:ln>
            <a:noFill/>
          </a:ln>
          <a:effectLst>
            <a:softEdge rad="112500"/>
          </a:effectLst>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969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52863" y="6396962"/>
            <a:ext cx="683339" cy="365125"/>
          </a:xfrm>
        </p:spPr>
        <p:txBody>
          <a:bodyPr/>
          <a:lstStyle/>
          <a:p>
            <a:pPr rtl="0"/>
            <a:fld id="{5A4A7955-6230-48B4-BD8B-A7C460F75945}" type="slidenum">
              <a:rPr lang="pt-BR" noProof="0" smtClean="0">
                <a:solidFill>
                  <a:srgbClr val="002060"/>
                </a:solidFill>
              </a:rPr>
              <a:t>84</a:t>
            </a:fld>
            <a:endParaRPr lang="pt-BR" noProof="0" dirty="0">
              <a:solidFill>
                <a:srgbClr val="002060"/>
              </a:solidFill>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4" name="Retângulo 13"/>
          <p:cNvSpPr/>
          <p:nvPr/>
        </p:nvSpPr>
        <p:spPr>
          <a:xfrm>
            <a:off x="422363" y="1"/>
            <a:ext cx="11564920" cy="1015663"/>
          </a:xfrm>
          <a:prstGeom prst="rect">
            <a:avLst/>
          </a:prstGeom>
          <a:no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POLÍTICA URBANA</a:t>
            </a:r>
            <a:endParaRPr lang="pt-BR" b="1" dirty="0">
              <a:solidFill>
                <a:srgbClr val="C0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15" name="Grupo 14"/>
          <p:cNvGrpSpPr/>
          <p:nvPr/>
        </p:nvGrpSpPr>
        <p:grpSpPr>
          <a:xfrm>
            <a:off x="9542545" y="2361338"/>
            <a:ext cx="2093786" cy="1547540"/>
            <a:chOff x="9291124" y="805218"/>
            <a:chExt cx="2093786" cy="1547540"/>
          </a:xfrm>
        </p:grpSpPr>
        <p:sp>
          <p:nvSpPr>
            <p:cNvPr id="16" name="Retângulo de cantos arredondados 15"/>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50" b="1" dirty="0">
                  <a:latin typeface="Calibri" panose="020F0502020204030204" pitchFamily="34" charset="0"/>
                  <a:cs typeface="Calibri" panose="020F0502020204030204" pitchFamily="34" charset="0"/>
                </a:rPr>
                <a:t>Participação do CAU na elaboração ou regulamentação da Lei da Assistência Técnica Gratuita (Lei nº 11.888/08) (%)</a:t>
              </a:r>
              <a:endParaRPr lang="pt-BR" sz="12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17" name="Gráfico 16"/>
            <p:cNvGraphicFramePr/>
            <p:nvPr>
              <p:extLst>
                <p:ext uri="{D42A27DB-BD31-4B8C-83A1-F6EECF244321}">
                  <p14:modId xmlns:p14="http://schemas.microsoft.com/office/powerpoint/2010/main" val="1482363856"/>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19" name="CaixaDeTexto 18"/>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20" name="CaixaDeTexto 19"/>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grpSp>
        <p:nvGrpSpPr>
          <p:cNvPr id="21" name="Grupo 20"/>
          <p:cNvGrpSpPr/>
          <p:nvPr/>
        </p:nvGrpSpPr>
        <p:grpSpPr>
          <a:xfrm>
            <a:off x="9542545" y="4117095"/>
            <a:ext cx="2093786" cy="1547540"/>
            <a:chOff x="9301347" y="2583745"/>
            <a:chExt cx="2093786" cy="1547540"/>
          </a:xfrm>
        </p:grpSpPr>
        <p:sp>
          <p:nvSpPr>
            <p:cNvPr id="22" name="Retângulo de cantos arredondados 21"/>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100" b="1" dirty="0">
                  <a:latin typeface="Calibri" panose="020F0502020204030204" pitchFamily="34" charset="0"/>
                  <a:cs typeface="Calibri" panose="020F0502020204030204" pitchFamily="34" charset="0"/>
                </a:rPr>
                <a:t>Índice de ações realizadas destinadas à Assistência Técnica (%)</a:t>
              </a:r>
              <a:endParaRPr lang="pt-BR" sz="12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3" name="Gráfico 22"/>
            <p:cNvGraphicFramePr/>
            <p:nvPr>
              <p:extLst>
                <p:ext uri="{D42A27DB-BD31-4B8C-83A1-F6EECF244321}">
                  <p14:modId xmlns:p14="http://schemas.microsoft.com/office/powerpoint/2010/main" val="301413074"/>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5"/>
            </a:graphicData>
          </a:graphic>
        </p:graphicFrame>
        <p:sp>
          <p:nvSpPr>
            <p:cNvPr id="24" name="CaixaDeTexto 23"/>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25" name="CaixaDeTexto 24"/>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sp>
        <p:nvSpPr>
          <p:cNvPr id="26" name="Retângulo de cantos arredondados 25"/>
          <p:cNvSpPr/>
          <p:nvPr/>
        </p:nvSpPr>
        <p:spPr>
          <a:xfrm>
            <a:off x="493544" y="3967380"/>
            <a:ext cx="2012769" cy="653984"/>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R$ 0,00</a:t>
            </a:r>
          </a:p>
          <a:p>
            <a:r>
              <a:rPr lang="pt-BR" sz="1400" dirty="0">
                <a:solidFill>
                  <a:schemeClr val="tx1"/>
                </a:solidFill>
                <a:latin typeface="Calibri" panose="020F0502020204030204" pitchFamily="34" charset="0"/>
                <a:cs typeface="Calibri" panose="020F0502020204030204" pitchFamily="34" charset="0"/>
              </a:rPr>
              <a:t>0% 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29" name="Retângulo 28"/>
          <p:cNvSpPr/>
          <p:nvPr/>
        </p:nvSpPr>
        <p:spPr>
          <a:xfrm>
            <a:off x="493544" y="3625726"/>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nvGrpSpPr>
          <p:cNvPr id="30" name="Grupo 29"/>
          <p:cNvGrpSpPr/>
          <p:nvPr/>
        </p:nvGrpSpPr>
        <p:grpSpPr>
          <a:xfrm>
            <a:off x="2897415" y="744031"/>
            <a:ext cx="7391775" cy="1374522"/>
            <a:chOff x="2907054" y="1112997"/>
            <a:chExt cx="7391775" cy="1374522"/>
          </a:xfrm>
          <a:noFill/>
        </p:grpSpPr>
        <p:grpSp>
          <p:nvGrpSpPr>
            <p:cNvPr id="31" name="Grupo 30"/>
            <p:cNvGrpSpPr/>
            <p:nvPr/>
          </p:nvGrpSpPr>
          <p:grpSpPr>
            <a:xfrm>
              <a:off x="2907054" y="1112997"/>
              <a:ext cx="3053196" cy="1303414"/>
              <a:chOff x="505044" y="1184105"/>
              <a:chExt cx="3053196" cy="1303414"/>
            </a:xfrm>
            <a:grpFill/>
          </p:grpSpPr>
          <p:sp>
            <p:nvSpPr>
              <p:cNvPr id="35" name="Retângulo de cantos arredondados 34"/>
              <p:cNvSpPr/>
              <p:nvPr/>
            </p:nvSpPr>
            <p:spPr>
              <a:xfrm>
                <a:off x="505044" y="1540498"/>
                <a:ext cx="3053196" cy="947021"/>
              </a:xfrm>
              <a:prstGeom prst="roundRect">
                <a:avLst/>
              </a:prstGeom>
              <a:grp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Estimular a produção da Arquitetura e Urbanismo como política de Estado</a:t>
                </a:r>
                <a:endParaRPr lang="pt-BR" sz="1400" dirty="0">
                  <a:solidFill>
                    <a:schemeClr val="bg1"/>
                  </a:solidFill>
                  <a:latin typeface="Calibri" panose="020F0502020204030204" pitchFamily="34" charset="0"/>
                  <a:cs typeface="Calibri" panose="020F0502020204030204" pitchFamily="34" charset="0"/>
                </a:endParaRPr>
              </a:p>
            </p:txBody>
          </p:sp>
          <p:sp>
            <p:nvSpPr>
              <p:cNvPr id="36" name="Retângulo 35"/>
              <p:cNvSpPr/>
              <p:nvPr/>
            </p:nvSpPr>
            <p:spPr>
              <a:xfrm>
                <a:off x="505044" y="1184105"/>
                <a:ext cx="2008815" cy="307777"/>
              </a:xfrm>
              <a:prstGeom prst="rect">
                <a:avLst/>
              </a:prstGeom>
              <a:solidFill>
                <a:srgbClr val="92D05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OBJETIVO ESTRATÉGICO</a:t>
                </a:r>
                <a:endParaRPr lang="pt-BR" sz="1100" b="1" dirty="0">
                  <a:solidFill>
                    <a:schemeClr val="bg1"/>
                  </a:solidFill>
                  <a:latin typeface="Calibri" panose="020F0502020204030204" pitchFamily="34" charset="0"/>
                  <a:cs typeface="Calibri" panose="020F0502020204030204" pitchFamily="34" charset="0"/>
                </a:endParaRPr>
              </a:p>
            </p:txBody>
          </p:sp>
        </p:grpSp>
        <p:grpSp>
          <p:nvGrpSpPr>
            <p:cNvPr id="32" name="Grupo 31"/>
            <p:cNvGrpSpPr/>
            <p:nvPr/>
          </p:nvGrpSpPr>
          <p:grpSpPr>
            <a:xfrm>
              <a:off x="6677966" y="1112997"/>
              <a:ext cx="3620863" cy="1374522"/>
              <a:chOff x="7182938" y="1112997"/>
              <a:chExt cx="3620863" cy="1374522"/>
            </a:xfrm>
            <a:grpFill/>
          </p:grpSpPr>
          <p:sp>
            <p:nvSpPr>
              <p:cNvPr id="33" name="Retângulo 32"/>
              <p:cNvSpPr/>
              <p:nvPr/>
            </p:nvSpPr>
            <p:spPr>
              <a:xfrm>
                <a:off x="7182938" y="1112997"/>
                <a:ext cx="2055617" cy="307777"/>
              </a:xfrm>
              <a:prstGeom prst="rect">
                <a:avLst/>
              </a:prstGeom>
              <a:solidFill>
                <a:srgbClr val="00B0F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INICIATIVA</a:t>
                </a:r>
                <a:endParaRPr lang="pt-BR" sz="1100" b="1" dirty="0">
                  <a:solidFill>
                    <a:schemeClr val="bg1"/>
                  </a:solidFill>
                  <a:latin typeface="Calibri" panose="020F0502020204030204" pitchFamily="34" charset="0"/>
                  <a:cs typeface="Calibri" panose="020F0502020204030204" pitchFamily="34" charset="0"/>
                </a:endParaRPr>
              </a:p>
            </p:txBody>
          </p:sp>
          <p:sp>
            <p:nvSpPr>
              <p:cNvPr id="34" name="Retângulo de cantos arredondados 33"/>
              <p:cNvSpPr/>
              <p:nvPr/>
            </p:nvSpPr>
            <p:spPr>
              <a:xfrm>
                <a:off x="7182938" y="1400988"/>
                <a:ext cx="3620863" cy="1086531"/>
              </a:xfrm>
              <a:prstGeom prst="roundRect">
                <a:avLst/>
              </a:prstGeom>
              <a:grpFill/>
              <a:ln w="28575">
                <a:solidFill>
                  <a:srgbClr val="00B0F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Representação em Instâncias Públicas</a:t>
                </a:r>
              </a:p>
            </p:txBody>
          </p:sp>
        </p:grpSp>
      </p:grpSp>
    </p:spTree>
    <p:extLst>
      <p:ext uri="{BB962C8B-B14F-4D97-AF65-F5344CB8AC3E}">
        <p14:creationId xmlns:p14="http://schemas.microsoft.com/office/powerpoint/2010/main" val="6260514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985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1029063" y="6498562"/>
            <a:ext cx="683339" cy="365125"/>
          </a:xfrm>
        </p:spPr>
        <p:txBody>
          <a:bodyPr/>
          <a:lstStyle/>
          <a:p>
            <a:pPr rtl="0"/>
            <a:fld id="{5A4A7955-6230-48B4-BD8B-A7C460F75945}" type="slidenum">
              <a:rPr lang="pt-BR" noProof="0" smtClean="0">
                <a:solidFill>
                  <a:srgbClr val="002060"/>
                </a:solidFill>
              </a:rPr>
              <a:t>85</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461749" y="1339999"/>
            <a:ext cx="11211636" cy="5478423"/>
          </a:xfrm>
          <a:prstGeom prst="rect">
            <a:avLst/>
          </a:prstGeom>
        </p:spPr>
        <p:txBody>
          <a:bodyPr wrap="square" numCol="3" spcCol="360000">
            <a:spAutoFit/>
          </a:bodyPr>
          <a:lstStyle/>
          <a:p>
            <a:pPr algn="just"/>
            <a:r>
              <a:rPr lang="pt-BR" sz="1400" b="1" dirty="0">
                <a:latin typeface="Calibri" panose="020F0502020204030204" pitchFamily="34" charset="0"/>
                <a:cs typeface="Calibri" panose="020F0502020204030204" pitchFamily="34" charset="0"/>
              </a:rPr>
              <a:t>Apresentação</a:t>
            </a:r>
          </a:p>
          <a:p>
            <a:pPr algn="just"/>
            <a:r>
              <a:rPr lang="pt-BR" sz="1400" dirty="0">
                <a:latin typeface="Calibri" panose="020F0502020204030204" pitchFamily="34" charset="0"/>
                <a:cs typeface="Calibri" panose="020F0502020204030204" pitchFamily="34" charset="0"/>
              </a:rPr>
              <a:t>O CAU/PB não possui Comissão de Política Urbana e Ambiental (CPUA), que tem o objetivo de zelar pelo planejamento territorial, defender a participação dos arquitetos e urbanistas na gestão urbana e ambiental, além de estimular a produção de Arquitetura e Urbanismo como política de Estado. Contudo, possui representação em alguns conselhos municipais.</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ações:</a:t>
            </a:r>
            <a:r>
              <a:rPr lang="pt-BR" sz="1400" dirty="0">
                <a:latin typeface="Calibri" panose="020F0502020204030204" pitchFamily="34" charset="0"/>
                <a:cs typeface="Calibri" panose="020F0502020204030204" pitchFamily="34" charset="0"/>
              </a:rPr>
              <a:t> </a:t>
            </a:r>
          </a:p>
          <a:p>
            <a:pPr algn="just"/>
            <a:r>
              <a:rPr lang="pt-BR" sz="1400" u="sng" dirty="0">
                <a:latin typeface="Calibri" panose="020F0502020204030204" pitchFamily="34" charset="0"/>
                <a:cs typeface="Calibri" panose="020F0502020204030204" pitchFamily="34" charset="0"/>
              </a:rPr>
              <a:t>Participação em Conselhos Municipais</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Conselho de Desenvolvimento Urbano da Prefeitura de João Pessoa-PB – CDU;</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Conselho Gestor do Fundo de Habitação de Interesse Social – Cabedelo;</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Conselho de Proteção dos Bens Históricos Culturais - CONPEC 2021/2023;</a:t>
            </a:r>
          </a:p>
          <a:p>
            <a:pPr marL="285750" indent="-285750" algn="just">
              <a:buFont typeface="Arial" panose="020B0604020202020204" pitchFamily="34" charset="0"/>
              <a:buChar char="•"/>
            </a:pPr>
            <a:r>
              <a:rPr lang="pt-BR" sz="1400" dirty="0">
                <a:latin typeface="Calibri" panose="020F0502020204030204" pitchFamily="34" charset="0"/>
                <a:cs typeface="Calibri" panose="020F0502020204030204" pitchFamily="34" charset="0"/>
              </a:rPr>
              <a:t>Comissão Especial de Revisão e Alteração do Plano Diretor da Cidade de Campina Grande – PB</a:t>
            </a:r>
          </a:p>
          <a:p>
            <a:pPr marL="285750" indent="-285750" algn="just">
              <a:buFont typeface="Arial" panose="020B0604020202020204" pitchFamily="34" charset="0"/>
              <a:buChar char="•"/>
            </a:pPr>
            <a:endParaRPr lang="pt-BR" sz="1400" dirty="0" smtClean="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pt-BR" sz="14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pt-BR" sz="1400" dirty="0">
              <a:latin typeface="Calibri" panose="020F0502020204030204" pitchFamily="34" charset="0"/>
              <a:cs typeface="Calibri" panose="020F0502020204030204" pitchFamily="34" charset="0"/>
            </a:endParaRPr>
          </a:p>
          <a:p>
            <a:pPr algn="just"/>
            <a:r>
              <a:rPr lang="pt-BR" sz="1400" u="sng" dirty="0">
                <a:latin typeface="Calibri" panose="020F0502020204030204" pitchFamily="34" charset="0"/>
                <a:cs typeface="Calibri" panose="020F0502020204030204" pitchFamily="34" charset="0"/>
              </a:rPr>
              <a:t>Ações do CAU/PB junto a municípios</a:t>
            </a:r>
          </a:p>
          <a:p>
            <a:pPr lvl="5" algn="just"/>
            <a:r>
              <a:rPr lang="pt-BR" sz="1400" u="sng" dirty="0" smtClean="0">
                <a:solidFill>
                  <a:srgbClr val="000000"/>
                </a:solidFill>
                <a:latin typeface="Calibri" panose="020F0502020204030204" pitchFamily="34" charset="0"/>
                <a:cs typeface="Calibri" panose="020F0502020204030204" pitchFamily="34" charset="0"/>
              </a:rPr>
              <a:t>O </a:t>
            </a:r>
            <a:r>
              <a:rPr lang="pt-BR" sz="1400" u="sng" dirty="0">
                <a:solidFill>
                  <a:srgbClr val="000000"/>
                </a:solidFill>
                <a:latin typeface="Calibri" panose="020F0502020204030204" pitchFamily="34" charset="0"/>
                <a:cs typeface="Calibri" panose="020F0502020204030204" pitchFamily="34" charset="0"/>
              </a:rPr>
              <a:t>CAU/PB participa do lançamento do Concurso Nacional de Projetos da Feira Central de </a:t>
            </a:r>
            <a:r>
              <a:rPr lang="pt-BR" sz="1400" u="sng" dirty="0" smtClean="0">
                <a:solidFill>
                  <a:srgbClr val="000000"/>
                </a:solidFill>
                <a:latin typeface="Calibri" panose="020F0502020204030204" pitchFamily="34" charset="0"/>
                <a:cs typeface="Calibri" panose="020F0502020204030204" pitchFamily="34" charset="0"/>
              </a:rPr>
              <a:t>Campina Grande</a:t>
            </a: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endParaRPr lang="pt-BR" sz="1400" dirty="0">
              <a:latin typeface="Calibri" panose="020F0502020204030204" pitchFamily="34" charset="0"/>
              <a:cs typeface="Calibri" panose="020F0502020204030204" pitchFamily="34" charset="0"/>
            </a:endParaRPr>
          </a:p>
          <a:p>
            <a:pPr algn="just"/>
            <a:r>
              <a:rPr lang="pt-BR" sz="1400" dirty="0" smtClean="0">
                <a:solidFill>
                  <a:srgbClr val="000000"/>
                </a:solidFill>
                <a:latin typeface="Calibri" panose="020F0502020204030204" pitchFamily="34" charset="0"/>
                <a:cs typeface="Calibri" panose="020F0502020204030204" pitchFamily="34" charset="0"/>
              </a:rPr>
              <a:t>O </a:t>
            </a:r>
            <a:r>
              <a:rPr lang="pt-BR" sz="1400" dirty="0">
                <a:solidFill>
                  <a:srgbClr val="000000"/>
                </a:solidFill>
                <a:latin typeface="Calibri" panose="020F0502020204030204" pitchFamily="34" charset="0"/>
                <a:cs typeface="Calibri" panose="020F0502020204030204" pitchFamily="34" charset="0"/>
              </a:rPr>
              <a:t>presidente do CAU/PB, Eduardo Nóbrega, juntamente com a conselheira federal, Camila Leal, participaram no mês de fevereiro do lançamento do Edital do Concurso Nacional de Projetos para requalificação da Feira Central de Campina Grande.</a:t>
            </a: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r>
              <a:rPr lang="pt-BR" sz="1400" dirty="0">
                <a:solidFill>
                  <a:srgbClr val="000000"/>
                </a:solidFill>
                <a:latin typeface="Calibri" panose="020F0502020204030204" pitchFamily="34" charset="0"/>
                <a:cs typeface="Calibri" panose="020F0502020204030204" pitchFamily="34" charset="0"/>
              </a:rPr>
              <a:t>O Concurso pretende requalificar os 40 mil </a:t>
            </a:r>
          </a:p>
          <a:p>
            <a:pPr algn="just"/>
            <a:endParaRPr lang="pt-BR" sz="1400" dirty="0">
              <a:solidFill>
                <a:srgbClr val="000000"/>
              </a:solidFill>
              <a:latin typeface="Calibri" panose="020F0502020204030204" pitchFamily="34" charset="0"/>
              <a:cs typeface="Calibri" panose="020F0502020204030204" pitchFamily="34" charset="0"/>
            </a:endParaRPr>
          </a:p>
          <a:p>
            <a:pPr algn="just"/>
            <a:r>
              <a:rPr lang="pt-BR" sz="1400" dirty="0">
                <a:solidFill>
                  <a:srgbClr val="000000"/>
                </a:solidFill>
                <a:latin typeface="Calibri" panose="020F0502020204030204" pitchFamily="34" charset="0"/>
                <a:cs typeface="Calibri" panose="020F0502020204030204" pitchFamily="34" charset="0"/>
              </a:rPr>
              <a:t>metros quadrados da Feira Central, considerada o coração da cidade. As propostas de projetos podem ser submetidas até o dia 18 de abril.</a:t>
            </a:r>
          </a:p>
          <a:p>
            <a:pPr algn="just"/>
            <a:endParaRPr lang="pt-BR" sz="1400" u="sng" dirty="0">
              <a:latin typeface="Calibri" panose="020F0502020204030204" pitchFamily="34" charset="0"/>
              <a:cs typeface="Calibri" panose="020F0502020204030204" pitchFamily="34" charset="0"/>
            </a:endParaRPr>
          </a:p>
          <a:p>
            <a:pPr algn="just"/>
            <a:endParaRPr lang="pt-BR" sz="1400" u="sng" dirty="0">
              <a:latin typeface="Calibri" panose="020F0502020204030204" pitchFamily="34" charset="0"/>
              <a:cs typeface="Calibri" panose="020F0502020204030204" pitchFamily="34" charset="0"/>
            </a:endParaRPr>
          </a:p>
          <a:p>
            <a:pPr algn="just"/>
            <a:r>
              <a:rPr lang="pt-BR" sz="1400" u="sng" dirty="0">
                <a:latin typeface="Calibri" panose="020F0502020204030204" pitchFamily="34" charset="0"/>
                <a:cs typeface="Calibri" panose="020F0502020204030204" pitchFamily="34" charset="0"/>
              </a:rPr>
              <a:t>O CAU/PB participa da 24ª Marcha a Brasília em Defesa dos Municípios</a:t>
            </a: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O CAU/PB participou, de 27 a 30 de março, da 24ª Marcha a Brasília em Defesa dos Municípios. O evento contou com a participação de cerca de dez mil prefeitos, secretários, vereadores e outros gestores.</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O CAU Brasil aproveita a oportunidade para</a:t>
            </a:r>
          </a:p>
          <a:p>
            <a:pPr algn="just"/>
            <a:r>
              <a:rPr lang="pt-BR" sz="1400" dirty="0">
                <a:latin typeface="Calibri" panose="020F0502020204030204" pitchFamily="34" charset="0"/>
                <a:cs typeface="Calibri" panose="020F0502020204030204" pitchFamily="34" charset="0"/>
              </a:rPr>
              <a:t>apresentar as propostas dos arquitetos e urbanistas para melhorar as cidades brasileiras </a:t>
            </a:r>
          </a:p>
          <a:p>
            <a:pPr algn="just"/>
            <a:r>
              <a:rPr lang="pt-BR" sz="1400" dirty="0">
                <a:latin typeface="Calibri" panose="020F0502020204030204" pitchFamily="34" charset="0"/>
                <a:cs typeface="Calibri" panose="020F0502020204030204" pitchFamily="34" charset="0"/>
              </a:rPr>
              <a:t>com um estande </a:t>
            </a:r>
          </a:p>
          <a:p>
            <a:pPr algn="just"/>
            <a:r>
              <a:rPr lang="pt-BR" sz="1400" dirty="0">
                <a:latin typeface="Calibri" panose="020F0502020204030204" pitchFamily="34" charset="0"/>
                <a:cs typeface="Calibri" panose="020F0502020204030204" pitchFamily="34" charset="0"/>
              </a:rPr>
              <a:t>no evento, localizado</a:t>
            </a:r>
          </a:p>
          <a:p>
            <a:pPr algn="just"/>
            <a:r>
              <a:rPr lang="pt-BR" sz="1400" dirty="0">
                <a:latin typeface="Calibri" panose="020F0502020204030204" pitchFamily="34" charset="0"/>
                <a:cs typeface="Calibri" panose="020F0502020204030204" pitchFamily="34" charset="0"/>
              </a:rPr>
              <a:t>no Centro Interna-</a:t>
            </a:r>
          </a:p>
          <a:p>
            <a:pPr algn="just"/>
            <a:r>
              <a:rPr lang="pt-BR" sz="1400" dirty="0">
                <a:latin typeface="Calibri" panose="020F0502020204030204" pitchFamily="34" charset="0"/>
                <a:cs typeface="Calibri" panose="020F0502020204030204" pitchFamily="34" charset="0"/>
              </a:rPr>
              <a:t>cional de Con-</a:t>
            </a:r>
          </a:p>
          <a:p>
            <a:pPr algn="just"/>
            <a:r>
              <a:rPr lang="pt-BR" sz="1400" dirty="0">
                <a:latin typeface="Calibri" panose="020F0502020204030204" pitchFamily="34" charset="0"/>
                <a:cs typeface="Calibri" panose="020F0502020204030204" pitchFamily="34" charset="0"/>
              </a:rPr>
              <a:t>venções do Brasil.</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endParaRPr lang="pt-BR" sz="1400" dirty="0">
              <a:latin typeface="Calibri" panose="020F0502020204030204" pitchFamily="34" charset="0"/>
              <a:cs typeface="Calibri" panose="020F0502020204030204" pitchFamily="34" charset="0"/>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pic>
        <p:nvPicPr>
          <p:cNvPr id="6" name="Imagem 5"/>
          <p:cNvPicPr>
            <a:picLocks noChangeAspect="1"/>
          </p:cNvPicPr>
          <p:nvPr/>
        </p:nvPicPr>
        <p:blipFill rotWithShape="1">
          <a:blip r:embed="rId3"/>
          <a:srcRect l="8619" t="16700" r="47276" b="3858"/>
          <a:stretch/>
        </p:blipFill>
        <p:spPr>
          <a:xfrm>
            <a:off x="4503642" y="1717344"/>
            <a:ext cx="1651498" cy="16724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Imagem 10"/>
          <p:cNvPicPr>
            <a:picLocks noChangeAspect="1"/>
          </p:cNvPicPr>
          <p:nvPr/>
        </p:nvPicPr>
        <p:blipFill rotWithShape="1">
          <a:blip r:embed="rId4"/>
          <a:srcRect l="8646" t="17207" r="46458" b="3866"/>
          <a:stretch/>
        </p:blipFill>
        <p:spPr>
          <a:xfrm>
            <a:off x="9806527" y="4310194"/>
            <a:ext cx="1771323" cy="17507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39313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p:cNvSpPr/>
          <p:nvPr/>
        </p:nvSpPr>
        <p:spPr>
          <a:xfrm>
            <a:off x="660399" y="145853"/>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969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40163" y="6396962"/>
            <a:ext cx="683339" cy="365125"/>
          </a:xfrm>
        </p:spPr>
        <p:txBody>
          <a:bodyPr/>
          <a:lstStyle/>
          <a:p>
            <a:pPr rtl="0"/>
            <a:fld id="{5A4A7955-6230-48B4-BD8B-A7C460F75945}" type="slidenum">
              <a:rPr lang="pt-BR" noProof="0" smtClean="0">
                <a:solidFill>
                  <a:srgbClr val="002060"/>
                </a:solidFill>
              </a:rPr>
              <a:t>86</a:t>
            </a:fld>
            <a:endParaRPr lang="pt-BR" noProof="0" dirty="0">
              <a:solidFill>
                <a:srgbClr val="002060"/>
              </a:solidFill>
            </a:endParaRPr>
          </a:p>
        </p:txBody>
      </p:sp>
      <p:sp>
        <p:nvSpPr>
          <p:cNvPr id="13" name="Retângulo 12"/>
          <p:cNvSpPr/>
          <p:nvPr/>
        </p:nvSpPr>
        <p:spPr>
          <a:xfrm>
            <a:off x="660399" y="1339998"/>
            <a:ext cx="4320085" cy="4832092"/>
          </a:xfrm>
          <a:prstGeom prst="rect">
            <a:avLst/>
          </a:prstGeom>
        </p:spPr>
        <p:txBody>
          <a:bodyPr wrap="square" numCol="1" spcCol="360000">
            <a:spAutoFit/>
          </a:bodyPr>
          <a:lstStyle/>
          <a:p>
            <a:pPr algn="just"/>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Desde o primeiro dia do evento, os prefeitos das cidades paraibanas de Pitimbu, Conde, Santa Luzia, Jacaraú, Duas Estradas, Nova Floresta, Pedra Lavrada, Lucena e Borborema também receberam folders das mãos do presidente e da conselheira Camila Leal, onde são destacadas as ações do CAU em benefício dos municípios, como a implantação da Lei de ATHIS, entre outros temas</a:t>
            </a:r>
            <a:r>
              <a:rPr lang="pt-BR" sz="1400" dirty="0" smtClean="0">
                <a:latin typeface="Calibri" panose="020F0502020204030204" pitchFamily="34" charset="0"/>
                <a:cs typeface="Calibri" panose="020F0502020204030204" pitchFamily="34" charset="0"/>
              </a:rPr>
              <a:t>.</a:t>
            </a:r>
          </a:p>
          <a:p>
            <a:pPr algn="just"/>
            <a:endParaRPr lang="pt-BR" sz="1400" u="sng" dirty="0">
              <a:latin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cs typeface="Calibri" panose="020F0502020204030204" pitchFamily="34" charset="0"/>
              </a:rPr>
              <a:t>Em agosto de 2023 o CAU/PB foi convidado a integrar </a:t>
            </a:r>
            <a:r>
              <a:rPr lang="pt-BR" sz="1400" dirty="0">
                <a:latin typeface="Calibri" panose="020F0502020204030204" pitchFamily="34" charset="0"/>
                <a:cs typeface="Calibri" panose="020F0502020204030204" pitchFamily="34" charset="0"/>
              </a:rPr>
              <a:t>o Conselho Gestor do Fundo Municipal de Habitação de Interesse Social (CGFMHIS) do município de </a:t>
            </a:r>
            <a:r>
              <a:rPr lang="pt-BR" sz="1400" dirty="0" smtClean="0">
                <a:latin typeface="Calibri" panose="020F0502020204030204" pitchFamily="34" charset="0"/>
                <a:cs typeface="Calibri" panose="020F0502020204030204" pitchFamily="34" charset="0"/>
              </a:rPr>
              <a:t>Patos e no dia 12 de setembro, durante  a </a:t>
            </a:r>
            <a:r>
              <a:rPr lang="pt-BR" sz="1400" dirty="0">
                <a:latin typeface="Calibri" panose="020F0502020204030204" pitchFamily="34" charset="0"/>
                <a:cs typeface="Calibri" panose="020F0502020204030204" pitchFamily="34" charset="0"/>
              </a:rPr>
              <a:t>conselheira estadual do CAU/PB, Renata Nóbrega, foi eleita presidente </a:t>
            </a:r>
            <a:r>
              <a:rPr lang="pt-BR" sz="1400" dirty="0" smtClean="0">
                <a:latin typeface="Calibri" panose="020F0502020204030204" pitchFamily="34" charset="0"/>
                <a:cs typeface="Calibri" panose="020F0502020204030204" pitchFamily="34" charset="0"/>
              </a:rPr>
              <a:t>do Conselho Gestor, que estabelecerá </a:t>
            </a:r>
            <a:r>
              <a:rPr lang="pt-BR" sz="1400" dirty="0">
                <a:latin typeface="Calibri" panose="020F0502020204030204" pitchFamily="34" charset="0"/>
                <a:cs typeface="Calibri" panose="020F0502020204030204" pitchFamily="34" charset="0"/>
              </a:rPr>
              <a:t>diretrizes e fixará critérios para a priorização de linhas de ação, alocação de recursos do FMHIS e atendimento dos beneficiários dos programas habitacionais, observando o disposto da Lei Municipal nº 5.933/2023.</a:t>
            </a:r>
          </a:p>
          <a:p>
            <a:pPr marL="342900" indent="-342900" algn="just">
              <a:buFont typeface="+mj-lt"/>
              <a:buAutoNum type="arabicPeriod"/>
            </a:pPr>
            <a:endParaRPr lang="pt-BR" sz="1400" dirty="0">
              <a:latin typeface="Calibri" panose="020F0502020204030204" pitchFamily="34" charset="0"/>
              <a:cs typeface="Calibri" panose="020F0502020204030204" pitchFamily="34" charset="0"/>
            </a:endParaRPr>
          </a:p>
        </p:txBody>
      </p:sp>
      <p:pic>
        <p:nvPicPr>
          <p:cNvPr id="10242" name="Picture 2" descr="https://patos.pb.gov.br/images/fotos_p2_news/6500c20818811_WhatsApp_Image_2023-09-12_at_15.21.17.jpeg"/>
          <p:cNvPicPr>
            <a:picLocks noChangeAspect="1" noChangeArrowheads="1"/>
          </p:cNvPicPr>
          <p:nvPr/>
        </p:nvPicPr>
        <p:blipFill rotWithShape="1">
          <a:blip r:embed="rId3">
            <a:extLst>
              <a:ext uri="{28A0092B-C50C-407E-A947-70E740481C1C}">
                <a14:useLocalDpi xmlns:a14="http://schemas.microsoft.com/office/drawing/2010/main" val="0"/>
              </a:ext>
            </a:extLst>
          </a:blip>
          <a:srcRect t="30462" b="40371"/>
          <a:stretch/>
        </p:blipFill>
        <p:spPr bwMode="auto">
          <a:xfrm>
            <a:off x="5363648" y="2295602"/>
            <a:ext cx="6204536" cy="24128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5363648" y="5016500"/>
            <a:ext cx="6009486" cy="177800"/>
          </a:xfrm>
          <a:prstGeom prst="rect">
            <a:avLst/>
          </a:prstGeom>
        </p:spPr>
        <p:txBody>
          <a:bodyPr wrap="square" numCol="1" spcCol="360000" rtlCol="0">
            <a:noAutofit/>
          </a:bodyPr>
          <a:lstStyle/>
          <a:p>
            <a:pPr algn="just"/>
            <a:r>
              <a:rPr lang="pt-BR" sz="1000" dirty="0" smtClean="0">
                <a:latin typeface="Calibri" panose="020F0502020204030204" pitchFamily="34" charset="0"/>
                <a:cs typeface="Calibri" panose="020F0502020204030204" pitchFamily="34" charset="0"/>
              </a:rPr>
              <a:t>Foto: </a:t>
            </a:r>
            <a:r>
              <a:rPr lang="pt-BR" sz="1000" b="1" dirty="0" smtClean="0">
                <a:latin typeface="Calibri" panose="020F0502020204030204" pitchFamily="34" charset="0"/>
                <a:cs typeface="Calibri" panose="020F0502020204030204" pitchFamily="34" charset="0"/>
              </a:rPr>
              <a:t>Coordecom</a:t>
            </a:r>
            <a:r>
              <a:rPr lang="pt-BR" sz="1000" dirty="0" smtClean="0">
                <a:latin typeface="Calibri" panose="020F0502020204030204" pitchFamily="34" charset="0"/>
                <a:cs typeface="Calibri" panose="020F0502020204030204" pitchFamily="34" charset="0"/>
              </a:rPr>
              <a:t> </a:t>
            </a:r>
            <a:r>
              <a:rPr lang="pt-BR" sz="1000" dirty="0">
                <a:latin typeface="Calibri" panose="020F0502020204030204" pitchFamily="34" charset="0"/>
                <a:cs typeface="Calibri" panose="020F0502020204030204" pitchFamily="34" charset="0"/>
              </a:rPr>
              <a:t>- https://patos.pb.gov.br/noticias/conselho-gestor-do-a14228.html</a:t>
            </a:r>
          </a:p>
        </p:txBody>
      </p:sp>
    </p:spTree>
    <p:extLst>
      <p:ext uri="{BB962C8B-B14F-4D97-AF65-F5344CB8AC3E}">
        <p14:creationId xmlns:p14="http://schemas.microsoft.com/office/powerpoint/2010/main" val="40196910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latin typeface="Calibri" panose="020F0502020204030204" pitchFamily="34" charset="0"/>
                <a:cs typeface="Calibri" panose="020F0502020204030204" pitchFamily="34" charset="0"/>
              </a:rPr>
              <a:t>87</a:t>
            </a:fld>
            <a:endParaRPr lang="pt-BR" noProof="0" dirty="0">
              <a:latin typeface="Calibri" panose="020F0502020204030204" pitchFamily="34" charset="0"/>
              <a:cs typeface="Calibri" panose="020F0502020204030204" pitchFamily="34" charset="0"/>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4" name="Retângulo 13"/>
          <p:cNvSpPr/>
          <p:nvPr/>
        </p:nvSpPr>
        <p:spPr>
          <a:xfrm>
            <a:off x="422363" y="1"/>
            <a:ext cx="11564920" cy="1015663"/>
          </a:xfrm>
          <a:prstGeom prst="rect">
            <a:avLst/>
          </a:prstGeom>
          <a:no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CEAU-CAU/PB</a:t>
            </a:r>
            <a:endParaRPr lang="pt-BR" b="1" dirty="0">
              <a:solidFill>
                <a:srgbClr val="C0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26" name="Retângulo de cantos arredondados 25"/>
          <p:cNvSpPr/>
          <p:nvPr/>
        </p:nvSpPr>
        <p:spPr>
          <a:xfrm>
            <a:off x="493544" y="3967380"/>
            <a:ext cx="2012769" cy="653984"/>
          </a:xfrm>
          <a:prstGeom prst="roundRect">
            <a:avLst/>
          </a:prstGeom>
          <a:solidFill>
            <a:srgbClr val="FF0000"/>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a:t>
            </a:r>
            <a:r>
              <a:rPr lang="pt-BR" sz="1400" b="1" dirty="0" smtClean="0">
                <a:solidFill>
                  <a:schemeClr val="tx1"/>
                </a:solidFill>
                <a:latin typeface="Calibri" panose="020F0502020204030204" pitchFamily="34" charset="0"/>
                <a:cs typeface="Calibri" panose="020F0502020204030204" pitchFamily="34" charset="0"/>
              </a:rPr>
              <a:t>1.200,00</a:t>
            </a:r>
            <a:endParaRPr lang="pt-BR" sz="1400" b="1" dirty="0">
              <a:solidFill>
                <a:schemeClr val="tx1"/>
              </a:solidFill>
              <a:latin typeface="Calibri" panose="020F0502020204030204" pitchFamily="34" charset="0"/>
              <a:cs typeface="Calibri" panose="020F0502020204030204" pitchFamily="34" charset="0"/>
            </a:endParaRPr>
          </a:p>
          <a:p>
            <a:r>
              <a:rPr lang="pt-BR" sz="1400" dirty="0" smtClean="0">
                <a:solidFill>
                  <a:schemeClr val="tx1"/>
                </a:solidFill>
                <a:latin typeface="Calibri" panose="020F0502020204030204" pitchFamily="34" charset="0"/>
                <a:cs typeface="Calibri" panose="020F0502020204030204" pitchFamily="34" charset="0"/>
              </a:rPr>
              <a:t>15,8 % </a:t>
            </a:r>
            <a:r>
              <a:rPr lang="pt-BR" sz="1400" dirty="0">
                <a:solidFill>
                  <a:schemeClr val="tx1"/>
                </a:solidFill>
                <a:latin typeface="Calibri" panose="020F0502020204030204" pitchFamily="34" charset="0"/>
                <a:cs typeface="Calibri" panose="020F0502020204030204" pitchFamily="34" charset="0"/>
              </a:rPr>
              <a:t>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29" name="Retângulo 28"/>
          <p:cNvSpPr/>
          <p:nvPr/>
        </p:nvSpPr>
        <p:spPr>
          <a:xfrm>
            <a:off x="493544" y="3625726"/>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nvGrpSpPr>
          <p:cNvPr id="30" name="Grupo 29"/>
          <p:cNvGrpSpPr/>
          <p:nvPr/>
        </p:nvGrpSpPr>
        <p:grpSpPr>
          <a:xfrm>
            <a:off x="2897415" y="744031"/>
            <a:ext cx="7391775" cy="1374522"/>
            <a:chOff x="2907054" y="1112997"/>
            <a:chExt cx="7391775" cy="1374522"/>
          </a:xfrm>
          <a:noFill/>
        </p:grpSpPr>
        <p:grpSp>
          <p:nvGrpSpPr>
            <p:cNvPr id="31" name="Grupo 30"/>
            <p:cNvGrpSpPr/>
            <p:nvPr/>
          </p:nvGrpSpPr>
          <p:grpSpPr>
            <a:xfrm>
              <a:off x="2907054" y="1112997"/>
              <a:ext cx="3053196" cy="1303414"/>
              <a:chOff x="505044" y="1184105"/>
              <a:chExt cx="3053196" cy="1303414"/>
            </a:xfrm>
            <a:grpFill/>
          </p:grpSpPr>
          <p:sp>
            <p:nvSpPr>
              <p:cNvPr id="35" name="Retângulo de cantos arredondados 34"/>
              <p:cNvSpPr/>
              <p:nvPr/>
            </p:nvSpPr>
            <p:spPr>
              <a:xfrm>
                <a:off x="505044" y="1540498"/>
                <a:ext cx="3053196" cy="947021"/>
              </a:xfrm>
              <a:prstGeom prst="roundRect">
                <a:avLst/>
              </a:prstGeom>
              <a:grp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Influenciar as diretrizes do ensino de Arquitetura e Urbanismo e sua formação continuada</a:t>
                </a:r>
                <a:endParaRPr lang="pt-BR" sz="1400" dirty="0">
                  <a:solidFill>
                    <a:schemeClr val="bg1"/>
                  </a:solidFill>
                  <a:latin typeface="Calibri" panose="020F0502020204030204" pitchFamily="34" charset="0"/>
                  <a:cs typeface="Calibri" panose="020F0502020204030204" pitchFamily="34" charset="0"/>
                </a:endParaRPr>
              </a:p>
            </p:txBody>
          </p:sp>
          <p:sp>
            <p:nvSpPr>
              <p:cNvPr id="36" name="Retângulo 35"/>
              <p:cNvSpPr/>
              <p:nvPr/>
            </p:nvSpPr>
            <p:spPr>
              <a:xfrm>
                <a:off x="505044" y="1184105"/>
                <a:ext cx="2008815" cy="307777"/>
              </a:xfrm>
              <a:prstGeom prst="rect">
                <a:avLst/>
              </a:prstGeom>
              <a:solidFill>
                <a:srgbClr val="92D05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OBJETIVO ESTRATÉGICO</a:t>
                </a:r>
                <a:endParaRPr lang="pt-BR" sz="1100" b="1" dirty="0">
                  <a:solidFill>
                    <a:schemeClr val="bg1"/>
                  </a:solidFill>
                  <a:latin typeface="Calibri" panose="020F0502020204030204" pitchFamily="34" charset="0"/>
                  <a:cs typeface="Calibri" panose="020F0502020204030204" pitchFamily="34" charset="0"/>
                </a:endParaRPr>
              </a:p>
            </p:txBody>
          </p:sp>
        </p:grpSp>
        <p:grpSp>
          <p:nvGrpSpPr>
            <p:cNvPr id="32" name="Grupo 31"/>
            <p:cNvGrpSpPr/>
            <p:nvPr/>
          </p:nvGrpSpPr>
          <p:grpSpPr>
            <a:xfrm>
              <a:off x="6677966" y="1112997"/>
              <a:ext cx="3620863" cy="1374522"/>
              <a:chOff x="7182938" y="1112997"/>
              <a:chExt cx="3620863" cy="1374522"/>
            </a:xfrm>
            <a:grpFill/>
          </p:grpSpPr>
          <p:sp>
            <p:nvSpPr>
              <p:cNvPr id="33" name="Retângulo 32"/>
              <p:cNvSpPr/>
              <p:nvPr/>
            </p:nvSpPr>
            <p:spPr>
              <a:xfrm>
                <a:off x="7182938" y="1112997"/>
                <a:ext cx="2055617" cy="307777"/>
              </a:xfrm>
              <a:prstGeom prst="rect">
                <a:avLst/>
              </a:prstGeom>
              <a:solidFill>
                <a:srgbClr val="00B0F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INICIATIVA</a:t>
                </a:r>
                <a:endParaRPr lang="pt-BR" sz="1100" b="1" dirty="0">
                  <a:solidFill>
                    <a:schemeClr val="bg1"/>
                  </a:solidFill>
                  <a:latin typeface="Calibri" panose="020F0502020204030204" pitchFamily="34" charset="0"/>
                  <a:cs typeface="Calibri" panose="020F0502020204030204" pitchFamily="34" charset="0"/>
                </a:endParaRPr>
              </a:p>
            </p:txBody>
          </p:sp>
          <p:sp>
            <p:nvSpPr>
              <p:cNvPr id="34" name="Retângulo de cantos arredondados 33"/>
              <p:cNvSpPr/>
              <p:nvPr/>
            </p:nvSpPr>
            <p:spPr>
              <a:xfrm>
                <a:off x="7182938" y="1400988"/>
                <a:ext cx="3620863" cy="1086531"/>
              </a:xfrm>
              <a:prstGeom prst="roundRect">
                <a:avLst/>
              </a:prstGeom>
              <a:grpFill/>
              <a:ln w="28575">
                <a:solidFill>
                  <a:srgbClr val="00B0F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Projeto:  III Fórum de Coordenações dos cursos de Arquitetura e Urbanismo da Paraíba</a:t>
                </a:r>
              </a:p>
            </p:txBody>
          </p:sp>
        </p:grpSp>
      </p:grpSp>
      <p:pic>
        <p:nvPicPr>
          <p:cNvPr id="11" name="Imagem 10">
            <a:extLst>
              <a:ext uri="{FF2B5EF4-FFF2-40B4-BE49-F238E27FC236}">
                <a16:creationId xmlns:a16="http://schemas.microsoft.com/office/drawing/2014/main" xmlns="" id="{EE3C38E5-6DC7-C6C8-4272-EE33E5AD0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746" y="2149522"/>
            <a:ext cx="7444312" cy="4253893"/>
          </a:xfrm>
          <a:prstGeom prst="rect">
            <a:avLst/>
          </a:prstGeom>
          <a:ln>
            <a:noFill/>
          </a:ln>
        </p:spPr>
      </p:pic>
      <p:sp>
        <p:nvSpPr>
          <p:cNvPr id="13" name="CaixaDeTexto 12">
            <a:extLst>
              <a:ext uri="{FF2B5EF4-FFF2-40B4-BE49-F238E27FC236}">
                <a16:creationId xmlns:a16="http://schemas.microsoft.com/office/drawing/2014/main" xmlns="" id="{7617809B-08B1-3FA0-D2C5-B2FB40DAACE0}"/>
              </a:ext>
            </a:extLst>
          </p:cNvPr>
          <p:cNvSpPr txBox="1"/>
          <p:nvPr/>
        </p:nvSpPr>
        <p:spPr>
          <a:xfrm>
            <a:off x="8019195" y="5287018"/>
            <a:ext cx="2269995" cy="923330"/>
          </a:xfrm>
          <a:prstGeom prst="rect">
            <a:avLst/>
          </a:prstGeom>
          <a:solidFill>
            <a:srgbClr val="F9CB88"/>
          </a:solidFill>
        </p:spPr>
        <p:txBody>
          <a:bodyPr wrap="square">
            <a:spAutoFit/>
          </a:bodyPr>
          <a:lstStyle/>
          <a:p>
            <a:r>
              <a:rPr lang="pt-BR" b="0" i="0" dirty="0">
                <a:solidFill>
                  <a:srgbClr val="F9CB88"/>
                </a:solidFill>
                <a:effectLst/>
                <a:latin typeface="Calibri" panose="020F0502020204030204" pitchFamily="34" charset="0"/>
                <a:cs typeface="Calibri" panose="020F0502020204030204" pitchFamily="34" charset="0"/>
              </a:rPr>
              <a:t>Imagem de macrovector no Freepik</a:t>
            </a:r>
            <a:endParaRPr lang="pt-BR" dirty="0">
              <a:solidFill>
                <a:srgbClr val="F9CB88"/>
              </a:solidFill>
              <a:latin typeface="Calibri" panose="020F0502020204030204" pitchFamily="34" charset="0"/>
              <a:cs typeface="Calibri" panose="020F0502020204030204" pitchFamily="34" charset="0"/>
            </a:endParaRPr>
          </a:p>
        </p:txBody>
      </p:sp>
      <p:sp>
        <p:nvSpPr>
          <p:cNvPr id="18" name="Paralelogramo 17">
            <a:extLst>
              <a:ext uri="{FF2B5EF4-FFF2-40B4-BE49-F238E27FC236}">
                <a16:creationId xmlns:a16="http://schemas.microsoft.com/office/drawing/2014/main" xmlns="" id="{0B10FAB9-D4D3-A259-B70E-2E2F7F3B6C14}"/>
              </a:ext>
            </a:extLst>
          </p:cNvPr>
          <p:cNvSpPr/>
          <p:nvPr/>
        </p:nvSpPr>
        <p:spPr>
          <a:xfrm flipV="1">
            <a:off x="7696135" y="5823283"/>
            <a:ext cx="2298257" cy="290686"/>
          </a:xfrm>
          <a:prstGeom prst="parallelogram">
            <a:avLst/>
          </a:prstGeom>
          <a:solidFill>
            <a:srgbClr val="FFBA69"/>
          </a:solidFill>
          <a:ln w="3175">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xmlns="" id="{A0B8AEB4-D2B5-F7ED-EEFF-81CE52E80656}"/>
              </a:ext>
            </a:extLst>
          </p:cNvPr>
          <p:cNvSpPr txBox="1"/>
          <p:nvPr/>
        </p:nvSpPr>
        <p:spPr>
          <a:xfrm>
            <a:off x="10487194" y="4195846"/>
            <a:ext cx="2269995" cy="369332"/>
          </a:xfrm>
          <a:prstGeom prst="rect">
            <a:avLst/>
          </a:prstGeom>
          <a:noFill/>
        </p:spPr>
        <p:txBody>
          <a:bodyPr wrap="square">
            <a:spAutoFit/>
          </a:bodyPr>
          <a:lstStyle/>
          <a:p>
            <a:endParaRPr lang="pt-BR" dirty="0"/>
          </a:p>
        </p:txBody>
      </p:sp>
      <p:sp>
        <p:nvSpPr>
          <p:cNvPr id="37" name="CaixaDeTexto 36">
            <a:extLst>
              <a:ext uri="{FF2B5EF4-FFF2-40B4-BE49-F238E27FC236}">
                <a16:creationId xmlns:a16="http://schemas.microsoft.com/office/drawing/2014/main" xmlns="" id="{ABAD9121-6821-23AE-54DE-0458896D732F}"/>
              </a:ext>
            </a:extLst>
          </p:cNvPr>
          <p:cNvSpPr txBox="1"/>
          <p:nvPr/>
        </p:nvSpPr>
        <p:spPr>
          <a:xfrm>
            <a:off x="950908" y="6196084"/>
            <a:ext cx="6377940" cy="246221"/>
          </a:xfrm>
          <a:prstGeom prst="rect">
            <a:avLst/>
          </a:prstGeom>
          <a:noFill/>
        </p:spPr>
        <p:txBody>
          <a:bodyPr wrap="square">
            <a:spAutoFit/>
          </a:bodyPr>
          <a:lstStyle/>
          <a:p>
            <a:r>
              <a:rPr lang="pt-BR" sz="1000" b="0" i="0" dirty="0">
                <a:effectLst/>
                <a:latin typeface="Calibri" panose="020F0502020204030204" pitchFamily="34" charset="0"/>
                <a:cs typeface="Calibri" panose="020F0502020204030204" pitchFamily="34" charset="0"/>
              </a:rPr>
              <a:t>Imagem de macrovector no Freepik</a:t>
            </a:r>
            <a:endParaRPr lang="pt-BR"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99779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3842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40163" y="6384262"/>
            <a:ext cx="683339" cy="365125"/>
          </a:xfrm>
        </p:spPr>
        <p:txBody>
          <a:bodyPr/>
          <a:lstStyle/>
          <a:p>
            <a:pPr rtl="0"/>
            <a:fld id="{5A4A7955-6230-48B4-BD8B-A7C460F75945}" type="slidenum">
              <a:rPr lang="pt-BR" noProof="0" smtClean="0">
                <a:solidFill>
                  <a:srgbClr val="002060"/>
                </a:solidFill>
              </a:rPr>
              <a:t>88</a:t>
            </a:fld>
            <a:endParaRPr lang="pt-BR" noProof="0" dirty="0">
              <a:solidFill>
                <a:srgbClr val="002060"/>
              </a:solidFill>
            </a:endParaRPr>
          </a:p>
        </p:txBody>
      </p:sp>
      <p:sp>
        <p:nvSpPr>
          <p:cNvPr id="18" name="Retângulo 17"/>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13" name="Retângulo 12"/>
          <p:cNvSpPr/>
          <p:nvPr/>
        </p:nvSpPr>
        <p:spPr>
          <a:xfrm>
            <a:off x="461749" y="1340000"/>
            <a:ext cx="11000149" cy="5016354"/>
          </a:xfrm>
          <a:prstGeom prst="rect">
            <a:avLst/>
          </a:prstGeom>
        </p:spPr>
        <p:txBody>
          <a:bodyPr wrap="square" numCol="3" spcCol="360000">
            <a:spAutoFit/>
          </a:bodyPr>
          <a:lstStyle/>
          <a:p>
            <a:pPr algn="just"/>
            <a:r>
              <a:rPr lang="pt-BR" sz="1400" b="1" dirty="0">
                <a:latin typeface="Calibri" panose="020F0502020204030204" pitchFamily="34" charset="0"/>
                <a:cs typeface="Calibri" panose="020F0502020204030204" pitchFamily="34" charset="0"/>
              </a:rPr>
              <a:t>Apresentação</a:t>
            </a:r>
          </a:p>
          <a:p>
            <a:pPr algn="just"/>
            <a:r>
              <a:rPr lang="pt-BR" sz="1400" dirty="0">
                <a:latin typeface="Calibri" panose="020F0502020204030204" pitchFamily="34" charset="0"/>
                <a:cs typeface="Calibri" panose="020F0502020204030204" pitchFamily="34" charset="0"/>
              </a:rPr>
              <a:t>A questão da qualidade do ensino e o exercício profissional vêm sondando diversos espaços deliberativos e de debate das entidades de arquitetura e urbanismo. A partir do contexto enfrentado devido à pandemia do novo Coronavírus, tornou-se evidente a necessidade de discussão sobre as formas de acesso, modalidades de ensino e reestruturação curricular na formação de profissionais de arquitetura e urbanismo. Além disso, se faz necessário discutir sobre a curricularização da extensão e as deficiências e estratégias de Ensino no contexto pós-pandemia, temáticas relevantes para uma melhor relação com os próprios alunos e comunidade em geral.</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Principais ações projetadas mas </a:t>
            </a:r>
            <a:r>
              <a:rPr lang="pt-BR" sz="1400" b="1" dirty="0" smtClean="0">
                <a:latin typeface="Calibri" panose="020F0502020204030204" pitchFamily="34" charset="0"/>
                <a:cs typeface="Calibri" panose="020F0502020204030204" pitchFamily="34" charset="0"/>
              </a:rPr>
              <a:t>não </a:t>
            </a:r>
            <a:r>
              <a:rPr lang="pt-BR" sz="1400" b="1" dirty="0">
                <a:latin typeface="Calibri" panose="020F0502020204030204" pitchFamily="34" charset="0"/>
                <a:cs typeface="Calibri" panose="020F0502020204030204" pitchFamily="34" charset="0"/>
              </a:rPr>
              <a:t>realizadas:</a:t>
            </a:r>
            <a:r>
              <a:rPr lang="pt-BR" sz="1400" dirty="0">
                <a:latin typeface="Calibri" panose="020F0502020204030204" pitchFamily="34" charset="0"/>
                <a:cs typeface="Calibri" panose="020F0502020204030204" pitchFamily="34" charset="0"/>
              </a:rPr>
              <a:t> </a:t>
            </a:r>
          </a:p>
          <a:p>
            <a:pPr algn="just"/>
            <a:r>
              <a:rPr lang="pt-BR" sz="1400" u="sng" dirty="0">
                <a:latin typeface="Calibri" panose="020F0502020204030204" pitchFamily="34" charset="0"/>
                <a:cs typeface="Calibri" panose="020F0502020204030204" pitchFamily="34" charset="0"/>
              </a:rPr>
              <a:t>As ações informadas a seguir estão em fase de preparação para possibilitar a realização do Fórum de Coordenações dos Cursos de Arquitetura e Urbanismo da Paraíba </a:t>
            </a:r>
            <a:r>
              <a:rPr lang="pt-BR" sz="1400" dirty="0">
                <a:latin typeface="Calibri" panose="020F0502020204030204" pitchFamily="34" charset="0"/>
                <a:cs typeface="Calibri" panose="020F0502020204030204" pitchFamily="34" charset="0"/>
              </a:rPr>
              <a:t>– a ação possui o intuito de estabelecer relação de proximidade entre as coordenações e as entidades que compõem o CEAU - CAU/PB, a fim de fortalecer o compartilhamento de experiências e conhecimentos e promover diretrizes e ações que possam ser trabalhadas em conjunto. O evento serve de base para o desenvolvimento do Fórum, que possui a perspectiva de manter suas atividades de forma contínua. Além das entidades que compõem o CEAU, contará com a presença de coordenadores, professores representantes do NDE e representantes discentes.</a:t>
            </a:r>
          </a:p>
          <a:p>
            <a:pPr algn="just"/>
            <a:r>
              <a:rPr lang="pt-BR" sz="1400" dirty="0">
                <a:latin typeface="Calibri" panose="020F0502020204030204" pitchFamily="34" charset="0"/>
                <a:cs typeface="Calibri" panose="020F0502020204030204" pitchFamily="34" charset="0"/>
              </a:rPr>
              <a:t>Ação 1: Estabelecer relação de proximidade entre as coordenações e as entidades que compõem o CEAU - CAU/PB, a fim de fortalecer o compartilhamento de experiências e conhecimentos e promover diretrizes e ações que possam ser trabalhadas em conjunto.</a:t>
            </a:r>
          </a:p>
          <a:p>
            <a:pPr algn="just"/>
            <a:r>
              <a:rPr lang="pt-BR" sz="1400" dirty="0">
                <a:latin typeface="Calibri" panose="020F0502020204030204" pitchFamily="34" charset="0"/>
                <a:cs typeface="Calibri" panose="020F0502020204030204" pitchFamily="34" charset="0"/>
              </a:rPr>
              <a:t>Ação 2: A construção de um debate acerca da relação do CAU com as IES e como o Conselho atua na pauta de ensino e formação, sobretudo no contexto do EAD</a:t>
            </a:r>
            <a:r>
              <a:rPr lang="pt-BR" sz="1400" dirty="0" smtClean="0">
                <a:latin typeface="Calibri" panose="020F0502020204030204" pitchFamily="34" charset="0"/>
                <a:cs typeface="Calibri" panose="020F0502020204030204" pitchFamily="34" charset="0"/>
              </a:rPr>
              <a:t>.</a:t>
            </a:r>
          </a:p>
          <a:p>
            <a:pPr algn="just"/>
            <a:endParaRPr lang="pt-BR" sz="1400" dirty="0">
              <a:latin typeface="Calibri" panose="020F0502020204030204" pitchFamily="34" charset="0"/>
              <a:cs typeface="Calibri" panose="020F0502020204030204" pitchFamily="34" charset="0"/>
            </a:endParaRPr>
          </a:p>
          <a:p>
            <a:pPr algn="just"/>
            <a:r>
              <a:rPr lang="pt-BR" sz="1400" b="1" dirty="0" smtClean="0">
                <a:latin typeface="Calibri" panose="020F0502020204030204" pitchFamily="34" charset="0"/>
                <a:cs typeface="Calibri" panose="020F0502020204030204" pitchFamily="34" charset="0"/>
              </a:rPr>
              <a:t>Ação realizada: </a:t>
            </a:r>
            <a:r>
              <a:rPr lang="pt-BR" sz="1400" dirty="0" smtClean="0">
                <a:latin typeface="Calibri" panose="020F0502020204030204" pitchFamily="34" charset="0"/>
                <a:cs typeface="Calibri" panose="020F0502020204030204" pitchFamily="34" charset="0"/>
              </a:rPr>
              <a:t>Contribuição para o evento de premiação do Edital de TCC realizado pelo CAU. Uma iniciativa de aproximação do Conselhos com as instituições de ensino superior e de valorização do ensino da arquitetura e urbanismo.</a:t>
            </a:r>
            <a:endParaRPr lang="pt-BR" sz="1400" b="1"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 </a:t>
            </a:r>
            <a:br>
              <a:rPr lang="pt-BR" sz="1400" dirty="0">
                <a:latin typeface="Calibri" panose="020F0502020204030204" pitchFamily="34" charset="0"/>
                <a:cs typeface="Calibri" panose="020F0502020204030204" pitchFamily="34" charset="0"/>
              </a:rPr>
            </a:b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endParaRPr lang="pt-BR" sz="1400" dirty="0">
              <a:latin typeface="Calibri" panose="020F0502020204030204" pitchFamily="34" charset="0"/>
              <a:cs typeface="Calibri" panose="020F0502020204030204" pitchFamily="34" charset="0"/>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Tree>
    <p:extLst>
      <p:ext uri="{BB962C8B-B14F-4D97-AF65-F5344CB8AC3E}">
        <p14:creationId xmlns:p14="http://schemas.microsoft.com/office/powerpoint/2010/main" val="15232843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t="12395"/>
          <a:stretch/>
        </p:blipFill>
        <p:spPr>
          <a:xfrm>
            <a:off x="2548077" y="862023"/>
            <a:ext cx="7095847" cy="5995977"/>
          </a:xfrm>
          <a:prstGeom prst="rect">
            <a:avLst/>
          </a:prstGeom>
          <a:ln>
            <a:noFill/>
          </a:ln>
          <a:effectLst>
            <a:softEdge rad="112500"/>
          </a:effectLst>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990963" y="6435062"/>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89</a:t>
            </a:fld>
            <a:endParaRPr lang="pt-BR" noProof="0" dirty="0">
              <a:solidFill>
                <a:srgbClr val="002060"/>
              </a:solidFill>
              <a:latin typeface="Calibri" panose="020F0502020204030204" pitchFamily="34" charset="0"/>
              <a:cs typeface="Calibri" panose="020F0502020204030204" pitchFamily="34" charset="0"/>
            </a:endParaRPr>
          </a:p>
        </p:txBody>
      </p:sp>
      <p:sp>
        <p:nvSpPr>
          <p:cNvPr id="14" name="Retângulo 13"/>
          <p:cNvSpPr/>
          <p:nvPr/>
        </p:nvSpPr>
        <p:spPr>
          <a:xfrm>
            <a:off x="422363" y="1"/>
            <a:ext cx="11564920" cy="1015663"/>
          </a:xfrm>
          <a:prstGeom prst="rect">
            <a:avLst/>
          </a:prstGeom>
          <a:no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SUSTENTABILIDADE FINANCEIRA</a:t>
            </a:r>
            <a:endParaRPr lang="pt-BR" b="1" dirty="0">
              <a:solidFill>
                <a:srgbClr val="C0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13" name="Grupo 12"/>
          <p:cNvGrpSpPr/>
          <p:nvPr/>
        </p:nvGrpSpPr>
        <p:grpSpPr>
          <a:xfrm>
            <a:off x="540692" y="2437977"/>
            <a:ext cx="2465051" cy="3679527"/>
            <a:chOff x="9138804" y="1306875"/>
            <a:chExt cx="2465051" cy="3679527"/>
          </a:xfrm>
        </p:grpSpPr>
        <p:grpSp>
          <p:nvGrpSpPr>
            <p:cNvPr id="11" name="Grupo 10"/>
            <p:cNvGrpSpPr/>
            <p:nvPr/>
          </p:nvGrpSpPr>
          <p:grpSpPr>
            <a:xfrm>
              <a:off x="9138804" y="1306875"/>
              <a:ext cx="2439046" cy="1303414"/>
              <a:chOff x="9138804" y="638130"/>
              <a:chExt cx="2439046" cy="1303414"/>
            </a:xfrm>
          </p:grpSpPr>
          <p:sp>
            <p:nvSpPr>
              <p:cNvPr id="35" name="Retângulo de cantos arredondados 34"/>
              <p:cNvSpPr/>
              <p:nvPr/>
            </p:nvSpPr>
            <p:spPr>
              <a:xfrm>
                <a:off x="9138804" y="994523"/>
                <a:ext cx="2439046" cy="947021"/>
              </a:xfrm>
              <a:prstGeom prst="roundRect">
                <a:avLst/>
              </a:prstGeom>
              <a:no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Assegurar a sustentabilidade financeira</a:t>
                </a:r>
                <a:endParaRPr lang="pt-BR" sz="1400" dirty="0">
                  <a:solidFill>
                    <a:schemeClr val="bg1"/>
                  </a:solidFill>
                  <a:latin typeface="Calibri" panose="020F0502020204030204" pitchFamily="34" charset="0"/>
                  <a:cs typeface="Calibri" panose="020F0502020204030204" pitchFamily="34" charset="0"/>
                </a:endParaRPr>
              </a:p>
            </p:txBody>
          </p:sp>
          <p:sp>
            <p:nvSpPr>
              <p:cNvPr id="36" name="Retângulo 35"/>
              <p:cNvSpPr/>
              <p:nvPr/>
            </p:nvSpPr>
            <p:spPr>
              <a:xfrm>
                <a:off x="9138804" y="638130"/>
                <a:ext cx="2008815" cy="307777"/>
              </a:xfrm>
              <a:prstGeom prst="rect">
                <a:avLst/>
              </a:prstGeom>
              <a:solidFill>
                <a:srgbClr val="92D05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OBJETIVO ESTRATÉGICO</a:t>
                </a:r>
                <a:endParaRPr lang="pt-BR" sz="1100" b="1" dirty="0">
                  <a:solidFill>
                    <a:schemeClr val="bg1"/>
                  </a:solidFill>
                  <a:latin typeface="Calibri" panose="020F0502020204030204" pitchFamily="34" charset="0"/>
                  <a:cs typeface="Calibri" panose="020F0502020204030204" pitchFamily="34" charset="0"/>
                </a:endParaRPr>
              </a:p>
            </p:txBody>
          </p:sp>
        </p:grpSp>
        <p:grpSp>
          <p:nvGrpSpPr>
            <p:cNvPr id="12" name="Grupo 11"/>
            <p:cNvGrpSpPr/>
            <p:nvPr/>
          </p:nvGrpSpPr>
          <p:grpSpPr>
            <a:xfrm>
              <a:off x="9138804" y="2832309"/>
              <a:ext cx="2465051" cy="2154093"/>
              <a:chOff x="9138804" y="2832309"/>
              <a:chExt cx="2465051" cy="2154093"/>
            </a:xfrm>
          </p:grpSpPr>
          <p:sp>
            <p:nvSpPr>
              <p:cNvPr id="33" name="Retângulo 32"/>
              <p:cNvSpPr/>
              <p:nvPr/>
            </p:nvSpPr>
            <p:spPr>
              <a:xfrm>
                <a:off x="9138804" y="2832309"/>
                <a:ext cx="2055617" cy="307777"/>
              </a:xfrm>
              <a:prstGeom prst="rect">
                <a:avLst/>
              </a:prstGeom>
              <a:solidFill>
                <a:srgbClr val="00B0F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PRINCIPAIS INICIATIVAS</a:t>
                </a:r>
                <a:endParaRPr lang="pt-BR" sz="1100" b="1" dirty="0">
                  <a:solidFill>
                    <a:schemeClr val="bg1"/>
                  </a:solidFill>
                  <a:latin typeface="Calibri" panose="020F0502020204030204" pitchFamily="34" charset="0"/>
                  <a:cs typeface="Calibri" panose="020F0502020204030204" pitchFamily="34" charset="0"/>
                </a:endParaRPr>
              </a:p>
            </p:txBody>
          </p:sp>
          <p:sp>
            <p:nvSpPr>
              <p:cNvPr id="34" name="Retângulo de cantos arredondados 33"/>
              <p:cNvSpPr/>
              <p:nvPr/>
            </p:nvSpPr>
            <p:spPr>
              <a:xfrm>
                <a:off x="9138805" y="3188540"/>
                <a:ext cx="2465050" cy="1797862"/>
              </a:xfrm>
              <a:prstGeom prst="roundRect">
                <a:avLst/>
              </a:prstGeom>
              <a:noFill/>
              <a:ln w="28575">
                <a:solidFill>
                  <a:srgbClr val="00B0F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Aporte ao Fundo de Apoio;</a:t>
                </a:r>
              </a:p>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Reserva de Contingência;</a:t>
                </a:r>
              </a:p>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Manutenção das atividades da Comissão de Planejamento e Finanças do CAU/PB</a:t>
                </a:r>
              </a:p>
            </p:txBody>
          </p:sp>
        </p:grpSp>
      </p:grpSp>
      <p:grpSp>
        <p:nvGrpSpPr>
          <p:cNvPr id="18" name="Grupo 17"/>
          <p:cNvGrpSpPr/>
          <p:nvPr/>
        </p:nvGrpSpPr>
        <p:grpSpPr>
          <a:xfrm>
            <a:off x="9419332" y="1647711"/>
            <a:ext cx="2240411" cy="979006"/>
            <a:chOff x="493544" y="3625726"/>
            <a:chExt cx="2240411" cy="979006"/>
          </a:xfrm>
        </p:grpSpPr>
        <p:sp>
          <p:nvSpPr>
            <p:cNvPr id="26" name="Retângulo de cantos arredondados 25"/>
            <p:cNvSpPr/>
            <p:nvPr/>
          </p:nvSpPr>
          <p:spPr>
            <a:xfrm>
              <a:off x="493544" y="3950748"/>
              <a:ext cx="2012769" cy="653984"/>
            </a:xfrm>
            <a:prstGeom prst="roundRect">
              <a:avLst/>
            </a:prstGeom>
            <a:solidFill>
              <a:srgbClr val="FF0000"/>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a:t>
              </a:r>
              <a:r>
                <a:rPr lang="pt-BR" sz="1400" b="1" dirty="0" smtClean="0">
                  <a:latin typeface="Calibri" panose="020F0502020204030204" pitchFamily="34" charset="0"/>
                  <a:cs typeface="Calibri" panose="020F0502020204030204" pitchFamily="34" charset="0"/>
                </a:rPr>
                <a:t>48.386,77</a:t>
              </a:r>
              <a:r>
                <a:rPr lang="pt-BR" sz="1400" dirty="0" smtClean="0">
                  <a:latin typeface="Calibri" panose="020F0502020204030204" pitchFamily="34" charset="0"/>
                  <a:cs typeface="Calibri" panose="020F0502020204030204" pitchFamily="34" charset="0"/>
                </a:rPr>
                <a:t> </a:t>
              </a: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r>
                <a:rPr lang="pt-BR" sz="1400" dirty="0" smtClean="0">
                  <a:solidFill>
                    <a:schemeClr val="tx1"/>
                  </a:solidFill>
                  <a:latin typeface="Calibri" panose="020F0502020204030204" pitchFamily="34" charset="0"/>
                  <a:cs typeface="Calibri" panose="020F0502020204030204" pitchFamily="34" charset="0"/>
                </a:rPr>
                <a:t>46.23 </a:t>
              </a:r>
              <a:r>
                <a:rPr lang="pt-BR" sz="1400" dirty="0">
                  <a:solidFill>
                    <a:schemeClr val="tx1"/>
                  </a:solidFill>
                  <a:latin typeface="Calibri" panose="020F0502020204030204" pitchFamily="34" charset="0"/>
                  <a:cs typeface="Calibri" panose="020F0502020204030204" pitchFamily="34" charset="0"/>
                </a:rPr>
                <a:t>% 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29" name="Retângulo 28"/>
            <p:cNvSpPr/>
            <p:nvPr/>
          </p:nvSpPr>
          <p:spPr>
            <a:xfrm>
              <a:off x="493544" y="3625726"/>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sp>
        <p:nvSpPr>
          <p:cNvPr id="22" name="Retângulo de cantos arredondados 21"/>
          <p:cNvSpPr/>
          <p:nvPr/>
        </p:nvSpPr>
        <p:spPr>
          <a:xfrm>
            <a:off x="8835657" y="2769015"/>
            <a:ext cx="2837728"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50" b="1" dirty="0">
                <a:latin typeface="Calibri" panose="020F0502020204030204" pitchFamily="34" charset="0"/>
                <a:cs typeface="Calibri" panose="020F0502020204030204" pitchFamily="34" charset="0"/>
              </a:rPr>
              <a:t>Índice de receita por arquiteto e urbanista </a:t>
            </a:r>
          </a:p>
          <a:p>
            <a:pPr algn="ctr"/>
            <a:endParaRPr lang="pt-BR" sz="105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3" name="Gráfico 22"/>
          <p:cNvGraphicFramePr/>
          <p:nvPr>
            <p:extLst>
              <p:ext uri="{D42A27DB-BD31-4B8C-83A1-F6EECF244321}">
                <p14:modId xmlns:p14="http://schemas.microsoft.com/office/powerpoint/2010/main" val="3501646288"/>
              </p:ext>
            </p:extLst>
          </p:nvPr>
        </p:nvGraphicFramePr>
        <p:xfrm>
          <a:off x="8995144" y="3442392"/>
          <a:ext cx="2517974" cy="771780"/>
        </p:xfrm>
        <a:graphic>
          <a:graphicData uri="http://schemas.openxmlformats.org/drawingml/2006/chart">
            <c:chart xmlns:c="http://schemas.openxmlformats.org/drawingml/2006/chart" xmlns:r="http://schemas.openxmlformats.org/officeDocument/2006/relationships" r:id="rId4"/>
          </a:graphicData>
        </a:graphic>
      </p:graphicFrame>
      <p:sp>
        <p:nvSpPr>
          <p:cNvPr id="24" name="CaixaDeTexto 23"/>
          <p:cNvSpPr txBox="1"/>
          <p:nvPr/>
        </p:nvSpPr>
        <p:spPr>
          <a:xfrm>
            <a:off x="9419332" y="3465325"/>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25" name="CaixaDeTexto 24"/>
          <p:cNvSpPr txBox="1"/>
          <p:nvPr/>
        </p:nvSpPr>
        <p:spPr>
          <a:xfrm>
            <a:off x="9419332" y="3956816"/>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nvGrpSpPr>
          <p:cNvPr id="27" name="Grupo 26"/>
          <p:cNvGrpSpPr/>
          <p:nvPr/>
        </p:nvGrpSpPr>
        <p:grpSpPr>
          <a:xfrm>
            <a:off x="9419332" y="4524772"/>
            <a:ext cx="2093786" cy="1547540"/>
            <a:chOff x="9301347" y="2583745"/>
            <a:chExt cx="2093786" cy="1547540"/>
          </a:xfrm>
        </p:grpSpPr>
        <p:sp>
          <p:nvSpPr>
            <p:cNvPr id="28" name="Retângulo de cantos arredondados 27"/>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100" b="1" dirty="0">
                  <a:latin typeface="Calibri" panose="020F0502020204030204" pitchFamily="34" charset="0"/>
                  <a:cs typeface="Calibri" panose="020F0502020204030204" pitchFamily="34" charset="0"/>
                </a:rPr>
                <a:t>Relação receita/custo total de pessoal (%)</a:t>
              </a:r>
            </a:p>
            <a:p>
              <a:pPr algn="ctr"/>
              <a:endParaRPr lang="pt-BR" sz="11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30" name="Gráfico 29"/>
            <p:cNvGraphicFramePr/>
            <p:nvPr>
              <p:extLst>
                <p:ext uri="{D42A27DB-BD31-4B8C-83A1-F6EECF244321}">
                  <p14:modId xmlns:p14="http://schemas.microsoft.com/office/powerpoint/2010/main" val="75941190"/>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5"/>
            </a:graphicData>
          </a:graphic>
        </p:graphicFrame>
        <p:sp>
          <p:nvSpPr>
            <p:cNvPr id="31" name="CaixaDeTexto 30"/>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32" name="CaixaDeTexto 31"/>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spTree>
    <p:extLst>
      <p:ext uri="{BB962C8B-B14F-4D97-AF65-F5344CB8AC3E}">
        <p14:creationId xmlns:p14="http://schemas.microsoft.com/office/powerpoint/2010/main" val="2623700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742667" y="989587"/>
            <a:ext cx="10930718" cy="5509200"/>
          </a:xfrm>
          <a:prstGeom prst="rect">
            <a:avLst/>
          </a:prstGeom>
          <a:noFill/>
        </p:spPr>
        <p:txBody>
          <a:bodyPr wrap="square" numCol="2" spcCol="360000">
            <a:spAutoFit/>
          </a:bodyPr>
          <a:lstStyle/>
          <a:p>
            <a:pPr algn="just">
              <a:spcAft>
                <a:spcPts val="600"/>
              </a:spcAft>
            </a:pPr>
            <a:r>
              <a:rPr lang="pt-BR" sz="1400" dirty="0">
                <a:latin typeface="Calibri" panose="020F0502020204030204" pitchFamily="34" charset="0"/>
                <a:cs typeface="Calibri" panose="020F0502020204030204" pitchFamily="34" charset="0"/>
              </a:rPr>
              <a:t>Este Relato Integrado baseia-se no conceito  de prestação de contas a ser feito na forma de relatório de atividades e suas respectivas análises, e tem por finalidade, tornar o mais claro e objetivo possível, as informações relativas à gestão do Conselho de Arquitetura e Urbanismo da Paraíba (CAU/PB), no ano de 2023. </a:t>
            </a:r>
          </a:p>
          <a:p>
            <a:pPr algn="just">
              <a:spcAft>
                <a:spcPts val="600"/>
              </a:spcAft>
            </a:pPr>
            <a:r>
              <a:rPr lang="pt-BR" sz="1400" dirty="0">
                <a:latin typeface="Calibri" panose="020F0502020204030204" pitchFamily="34" charset="0"/>
                <a:cs typeface="Calibri" panose="020F0502020204030204" pitchFamily="34" charset="0"/>
              </a:rPr>
              <a:t>A estrutura para a apresentação deste relatório está dividida em </a:t>
            </a:r>
            <a:r>
              <a:rPr lang="pt-BR" sz="1400" dirty="0" smtClean="0">
                <a:latin typeface="Calibri" panose="020F0502020204030204" pitchFamily="34" charset="0"/>
                <a:cs typeface="Calibri" panose="020F0502020204030204" pitchFamily="34" charset="0"/>
              </a:rPr>
              <a:t>5 </a:t>
            </a:r>
            <a:r>
              <a:rPr lang="pt-BR" sz="1400" dirty="0">
                <a:latin typeface="Calibri" panose="020F0502020204030204" pitchFamily="34" charset="0"/>
                <a:cs typeface="Calibri" panose="020F0502020204030204" pitchFamily="34" charset="0"/>
              </a:rPr>
              <a:t>partes e um Anexo, onde, na primeira parte descreve-se a estrutura organizacional, física e funcional do Conselho, assim como a descrição do modelo de negócios, organograma e distribuição das cadeiras para os Conselheiros e suplentes nas Comissões. </a:t>
            </a:r>
          </a:p>
          <a:p>
            <a:pPr algn="just">
              <a:spcAft>
                <a:spcPts val="600"/>
              </a:spcAft>
            </a:pPr>
            <a:r>
              <a:rPr lang="pt-BR" sz="1400" dirty="0">
                <a:latin typeface="Calibri" panose="020F0502020204030204" pitchFamily="34" charset="0"/>
                <a:cs typeface="Calibri" panose="020F0502020204030204" pitchFamily="34" charset="0"/>
              </a:rPr>
              <a:t>Em seguida, a estrutura e instâncias de governança relacionadas à autarquia e a proposta de Mapa Estratégico para gestão estão demonstradas em esquemas e gráficos, embasados nas estratégias combinadas com o CAU/BR. </a:t>
            </a:r>
            <a:endParaRPr lang="pt-BR" sz="1400" dirty="0" smtClean="0">
              <a:latin typeface="Calibri" panose="020F0502020204030204" pitchFamily="34" charset="0"/>
              <a:cs typeface="Calibri" panose="020F0502020204030204" pitchFamily="34" charset="0"/>
            </a:endParaRPr>
          </a:p>
          <a:p>
            <a:pPr algn="just">
              <a:spcAft>
                <a:spcPts val="600"/>
              </a:spcAft>
            </a:pPr>
            <a:r>
              <a:rPr lang="pt-BR" sz="1400" dirty="0" smtClean="0">
                <a:latin typeface="Calibri" panose="020F0502020204030204" pitchFamily="34" charset="0"/>
                <a:cs typeface="Calibri" panose="020F0502020204030204" pitchFamily="34" charset="0"/>
              </a:rPr>
              <a:t>No </a:t>
            </a:r>
            <a:r>
              <a:rPr lang="pt-BR" sz="1400" dirty="0">
                <a:latin typeface="Calibri" panose="020F0502020204030204" pitchFamily="34" charset="0"/>
                <a:cs typeface="Calibri" panose="020F0502020204030204" pitchFamily="34" charset="0"/>
              </a:rPr>
              <a:t>terceiro tópico </a:t>
            </a:r>
            <a:r>
              <a:rPr lang="pt-BR" sz="1400" dirty="0" smtClean="0">
                <a:latin typeface="Calibri" panose="020F0502020204030204" pitchFamily="34" charset="0"/>
                <a:cs typeface="Calibri" panose="020F0502020204030204" pitchFamily="34" charset="0"/>
              </a:rPr>
              <a:t>descrevemos </a:t>
            </a:r>
            <a:r>
              <a:rPr lang="pt-BR" sz="1400" dirty="0">
                <a:latin typeface="Calibri" panose="020F0502020204030204" pitchFamily="34" charset="0"/>
                <a:cs typeface="Calibri" panose="020F0502020204030204" pitchFamily="34" charset="0"/>
              </a:rPr>
              <a:t>os resultados e desempenho de cada área da gestão, que apresenta as Informações orçamentárias e contábeis, trazendo, cada uma, as informações consideradas mais relevantes para a avaliação sobre o trabalho realizado pela gestão. </a:t>
            </a:r>
            <a:endParaRPr lang="pt-BR" sz="1400" dirty="0" smtClean="0">
              <a:latin typeface="Calibri" panose="020F0502020204030204" pitchFamily="34" charset="0"/>
              <a:cs typeface="Calibri" panose="020F0502020204030204" pitchFamily="34" charset="0"/>
            </a:endParaRPr>
          </a:p>
          <a:p>
            <a:pPr algn="just">
              <a:spcAft>
                <a:spcPts val="600"/>
              </a:spcAft>
            </a:pPr>
            <a:r>
              <a:rPr lang="pt-BR" sz="1400" dirty="0" smtClean="0">
                <a:latin typeface="Calibri" panose="020F0502020204030204" pitchFamily="34" charset="0"/>
                <a:cs typeface="Calibri" panose="020F0502020204030204" pitchFamily="34" charset="0"/>
              </a:rPr>
              <a:t>No quarto, apresentamos onde estão alocados os recursos e como fazemos a gestão do quadro de pessoal.</a:t>
            </a:r>
          </a:p>
          <a:p>
            <a:pPr algn="just">
              <a:spcAft>
                <a:spcPts val="600"/>
              </a:spcAft>
            </a:pPr>
            <a:r>
              <a:rPr lang="pt-BR" sz="1400" dirty="0" smtClean="0">
                <a:latin typeface="Calibri" panose="020F0502020204030204" pitchFamily="34" charset="0"/>
                <a:cs typeface="Calibri" panose="020F0502020204030204" pitchFamily="34" charset="0"/>
              </a:rPr>
              <a:t>Na quinta parte, todas as informações orçamentárias e financeiras são apresentadas. </a:t>
            </a:r>
            <a:endParaRPr lang="pt-BR" sz="1400" dirty="0">
              <a:latin typeface="Calibri" panose="020F0502020204030204" pitchFamily="34" charset="0"/>
              <a:cs typeface="Calibri" panose="020F0502020204030204" pitchFamily="34" charset="0"/>
            </a:endParaRPr>
          </a:p>
          <a:p>
            <a:pPr algn="just">
              <a:spcAft>
                <a:spcPts val="600"/>
              </a:spcAft>
            </a:pPr>
            <a:r>
              <a:rPr lang="pt-BR" sz="1400" dirty="0" smtClean="0">
                <a:latin typeface="Calibri" panose="020F0502020204030204" pitchFamily="34" charset="0"/>
                <a:cs typeface="Calibri" panose="020F0502020204030204" pitchFamily="34" charset="0"/>
              </a:rPr>
              <a:t>Este </a:t>
            </a:r>
            <a:r>
              <a:rPr lang="pt-BR" sz="1400" dirty="0">
                <a:latin typeface="Calibri" panose="020F0502020204030204" pitchFamily="34" charset="0"/>
                <a:cs typeface="Calibri" panose="020F0502020204030204" pitchFamily="34" charset="0"/>
              </a:rPr>
              <a:t>documento está publicado no </a:t>
            </a:r>
            <a:r>
              <a:rPr lang="pt-BR" sz="1400" dirty="0">
                <a:latin typeface="Calibri" panose="020F0502020204030204" pitchFamily="34" charset="0"/>
                <a:cs typeface="Calibri" panose="020F0502020204030204" pitchFamily="34" charset="0"/>
                <a:hlinkClick r:id="rId3"/>
              </a:rPr>
              <a:t>https://transparencia.caupb.gov.br/ </a:t>
            </a:r>
            <a:endParaRPr lang="pt-BR" sz="1400" dirty="0">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772870" y="6423505"/>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56195" y="6423505"/>
            <a:ext cx="683339" cy="365125"/>
          </a:xfrm>
        </p:spPr>
        <p:txBody>
          <a:bodyPr/>
          <a:lstStyle/>
          <a:p>
            <a:pPr rtl="0"/>
            <a:fld id="{5A4A7955-6230-48B4-BD8B-A7C460F75945}" type="slidenum">
              <a:rPr lang="pt-BR" noProof="0" smtClean="0">
                <a:solidFill>
                  <a:srgbClr val="002060"/>
                </a:solidFill>
              </a:rPr>
              <a:t>9</a:t>
            </a:fld>
            <a:endParaRPr lang="pt-BR" noProof="0" dirty="0">
              <a:solidFill>
                <a:srgbClr val="002060"/>
              </a:solidFill>
            </a:endParaRPr>
          </a:p>
        </p:txBody>
      </p:sp>
      <p:sp>
        <p:nvSpPr>
          <p:cNvPr id="10" name="Retângulo 9"/>
          <p:cNvSpPr/>
          <p:nvPr/>
        </p:nvSpPr>
        <p:spPr>
          <a:xfrm>
            <a:off x="807371" y="397821"/>
            <a:ext cx="1710725" cy="369332"/>
          </a:xfrm>
          <a:prstGeom prst="rect">
            <a:avLst/>
          </a:prstGeom>
        </p:spPr>
        <p:txBody>
          <a:bodyPr wrap="none">
            <a:spAutoFit/>
          </a:bodyPr>
          <a:lstStyle/>
          <a:p>
            <a:r>
              <a:rPr lang="pt-BR" b="1" dirty="0">
                <a:solidFill>
                  <a:srgbClr val="B2160A"/>
                </a:solidFill>
                <a:latin typeface="AkzidenzGroteskBQ-BdCnd"/>
              </a:rPr>
              <a:t>Apresentação</a:t>
            </a:r>
          </a:p>
        </p:txBody>
      </p:sp>
    </p:spTree>
    <p:extLst>
      <p:ext uri="{BB962C8B-B14F-4D97-AF65-F5344CB8AC3E}">
        <p14:creationId xmlns:p14="http://schemas.microsoft.com/office/powerpoint/2010/main" val="13755249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096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876663" y="6409662"/>
            <a:ext cx="683339" cy="365125"/>
          </a:xfrm>
        </p:spPr>
        <p:txBody>
          <a:bodyPr/>
          <a:lstStyle/>
          <a:p>
            <a:pPr rtl="0"/>
            <a:fld id="{5A4A7955-6230-48B4-BD8B-A7C460F75945}" type="slidenum">
              <a:rPr lang="pt-BR" noProof="0" smtClean="0">
                <a:solidFill>
                  <a:srgbClr val="002060"/>
                </a:solidFill>
              </a:rPr>
              <a:t>90</a:t>
            </a:fld>
            <a:endParaRPr lang="pt-BR" noProof="0" dirty="0">
              <a:solidFill>
                <a:srgbClr val="002060"/>
              </a:solidFill>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15" name="Grupo 14"/>
          <p:cNvGrpSpPr/>
          <p:nvPr/>
        </p:nvGrpSpPr>
        <p:grpSpPr>
          <a:xfrm>
            <a:off x="9542545" y="1133036"/>
            <a:ext cx="2093786" cy="1547540"/>
            <a:chOff x="9291124" y="805218"/>
            <a:chExt cx="2093786" cy="1547540"/>
          </a:xfrm>
        </p:grpSpPr>
        <p:sp>
          <p:nvSpPr>
            <p:cNvPr id="16" name="Retângulo de cantos arredondados 15"/>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50" b="1" dirty="0">
                  <a:latin typeface="Calibri" panose="020F0502020204030204" pitchFamily="34" charset="0"/>
                  <a:cs typeface="Calibri" panose="020F0502020204030204" pitchFamily="34" charset="0"/>
                </a:rPr>
                <a:t>Índice de liquidez corrente</a:t>
              </a:r>
            </a:p>
            <a:p>
              <a:pPr algn="ctr"/>
              <a:endParaRPr lang="pt-BR" sz="105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17" name="Gráfico 16"/>
            <p:cNvGraphicFramePr/>
            <p:nvPr>
              <p:extLst>
                <p:ext uri="{D42A27DB-BD31-4B8C-83A1-F6EECF244321}">
                  <p14:modId xmlns:p14="http://schemas.microsoft.com/office/powerpoint/2010/main" val="1163206834"/>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3"/>
            </a:graphicData>
          </a:graphic>
        </p:graphicFrame>
        <p:sp>
          <p:nvSpPr>
            <p:cNvPr id="19" name="CaixaDeTexto 18"/>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20" name="CaixaDeTexto 19"/>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grpSp>
        <p:nvGrpSpPr>
          <p:cNvPr id="21" name="Grupo 20"/>
          <p:cNvGrpSpPr/>
          <p:nvPr/>
        </p:nvGrpSpPr>
        <p:grpSpPr>
          <a:xfrm>
            <a:off x="9542545" y="2888793"/>
            <a:ext cx="2093786" cy="1547540"/>
            <a:chOff x="9301347" y="2583745"/>
            <a:chExt cx="2093786" cy="1547540"/>
          </a:xfrm>
        </p:grpSpPr>
        <p:sp>
          <p:nvSpPr>
            <p:cNvPr id="22" name="Retângulo de cantos arredondados 21"/>
            <p:cNvSpPr/>
            <p:nvPr/>
          </p:nvSpPr>
          <p:spPr>
            <a:xfrm>
              <a:off x="9313123" y="2583745"/>
              <a:ext cx="2070234" cy="1547540"/>
            </a:xfrm>
            <a:prstGeom prst="roundRect">
              <a:avLst/>
            </a:prstGeom>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100" b="1" dirty="0">
                  <a:latin typeface="Calibri" panose="020F0502020204030204" pitchFamily="34" charset="0"/>
                  <a:cs typeface="Calibri" panose="020F0502020204030204" pitchFamily="34" charset="0"/>
                </a:rPr>
                <a:t>Índice de inadimplência pessoa física (%)</a:t>
              </a:r>
            </a:p>
            <a:p>
              <a:pPr algn="ctr"/>
              <a:endParaRPr lang="pt-BR" sz="11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3" name="Gráfico 22"/>
            <p:cNvGraphicFramePr/>
            <p:nvPr>
              <p:extLst>
                <p:ext uri="{D42A27DB-BD31-4B8C-83A1-F6EECF244321}">
                  <p14:modId xmlns:p14="http://schemas.microsoft.com/office/powerpoint/2010/main" val="3940907031"/>
                </p:ext>
              </p:extLst>
            </p:nvPr>
          </p:nvGraphicFramePr>
          <p:xfrm>
            <a:off x="9301347" y="3257122"/>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24" name="CaixaDeTexto 23"/>
            <p:cNvSpPr txBox="1"/>
            <p:nvPr/>
          </p:nvSpPr>
          <p:spPr>
            <a:xfrm>
              <a:off x="9351464" y="3259180"/>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0989B1"/>
                  </a:solidFill>
                  <a:latin typeface="Calibri" panose="020F0502020204030204" pitchFamily="34" charset="0"/>
                  <a:cs typeface="Calibri" panose="020F0502020204030204" pitchFamily="34" charset="0"/>
                </a:rPr>
                <a:t>REALIZADO</a:t>
              </a:r>
            </a:p>
          </p:txBody>
        </p:sp>
        <p:sp>
          <p:nvSpPr>
            <p:cNvPr id="25" name="CaixaDeTexto 24"/>
            <p:cNvSpPr txBox="1"/>
            <p:nvPr/>
          </p:nvSpPr>
          <p:spPr>
            <a:xfrm>
              <a:off x="9359839" y="376247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6">
                      <a:lumMod val="40000"/>
                      <a:lumOff val="60000"/>
                    </a:schemeClr>
                  </a:solidFill>
                  <a:latin typeface="Calibri" panose="020F0502020204030204" pitchFamily="34" charset="0"/>
                  <a:cs typeface="Calibri" panose="020F0502020204030204" pitchFamily="34" charset="0"/>
                </a:rPr>
                <a:t>META</a:t>
              </a:r>
            </a:p>
          </p:txBody>
        </p:sp>
      </p:grpSp>
      <p:sp>
        <p:nvSpPr>
          <p:cNvPr id="37" name="Retângulo 3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9" y="1339997"/>
            <a:ext cx="8983390" cy="5047536"/>
          </a:xfrm>
          <a:prstGeom prst="rect">
            <a:avLst/>
          </a:prstGeom>
        </p:spPr>
        <p:txBody>
          <a:bodyPr wrap="square" numCol="2" spcCol="360000">
            <a:spAutoFit/>
          </a:bodyPr>
          <a:lstStyle/>
          <a:p>
            <a:pPr algn="just"/>
            <a:r>
              <a:rPr lang="pt-BR" sz="1400" b="1" dirty="0">
                <a:latin typeface="Calibri" panose="020F0502020204030204" pitchFamily="34" charset="0"/>
                <a:cs typeface="Calibri" panose="020F0502020204030204" pitchFamily="34" charset="0"/>
              </a:rPr>
              <a:t>INICIATIVA 1 – APORTE AO FUNDO DE APOIO</a:t>
            </a:r>
          </a:p>
          <a:p>
            <a:pPr algn="just"/>
            <a:r>
              <a:rPr lang="pt-BR" sz="1400" b="1" dirty="0">
                <a:latin typeface="Calibri" panose="020F0502020204030204" pitchFamily="34" charset="0"/>
                <a:cs typeface="Calibri" panose="020F0502020204030204" pitchFamily="34" charset="0"/>
              </a:rPr>
              <a:t>Apresentação</a:t>
            </a:r>
          </a:p>
          <a:p>
            <a:pPr algn="just"/>
            <a:r>
              <a:rPr lang="pt-BR" sz="1400" dirty="0">
                <a:latin typeface="Calibri" panose="020F0502020204030204" pitchFamily="34" charset="0"/>
                <a:cs typeface="Calibri" panose="020F0502020204030204" pitchFamily="34" charset="0"/>
              </a:rPr>
              <a:t>O CAU/PB, em atividade específica no seu Plano de Ação, aportou recursos destinados a suportar o Fundo de Apoio Financeiro aos CAU/UF, na forma aprovada para o exercício de 2023. Esses recursos destinam-se a viabilizar a operação dos CAU/UF, enquadrados como CAU Básico, em prol do desenvolvimento e fortalecimento da profissão e da arquitetura e urbanismo.</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Ação:</a:t>
            </a:r>
            <a:r>
              <a:rPr lang="pt-BR" sz="1400" dirty="0">
                <a:latin typeface="Calibri" panose="020F0502020204030204" pitchFamily="34" charset="0"/>
                <a:cs typeface="Calibri" panose="020F0502020204030204" pitchFamily="34" charset="0"/>
              </a:rPr>
              <a:t> </a:t>
            </a:r>
          </a:p>
          <a:p>
            <a:pPr marL="342900" indent="-342900" algn="just">
              <a:buFont typeface="+mj-lt"/>
              <a:buAutoNum type="arabicPeriod"/>
            </a:pPr>
            <a:r>
              <a:rPr lang="pt-BR" sz="1400" dirty="0">
                <a:latin typeface="Calibri" panose="020F0502020204030204" pitchFamily="34" charset="0"/>
                <a:cs typeface="Calibri" panose="020F0502020204030204" pitchFamily="34" charset="0"/>
              </a:rPr>
              <a:t>Para o cálculo do Repasse do Fundo de Apoio, foi considerada e mantida a regra prevista na PROPOSTA Nº 6/2021 – CG-FA, especificamente no que se refere às receitas de exercícios anteriores: “...na elaboração do quadro do Fundo de Apoio para a Programação e Reprogramação Orçamentária de cada ano, serão considerados os exercícios anteriores na projeção de receitas de arrecadação conforme o limite mínimo de 10%, proposto pela CPFI-CAU/BR a todos os CAU/UF”.</a:t>
            </a:r>
          </a:p>
          <a:p>
            <a:pPr marL="342900" indent="-342900" algn="just">
              <a:buFont typeface="+mj-lt"/>
              <a:buAutoNum type="arabicPeriod"/>
            </a:pPr>
            <a:r>
              <a:rPr lang="pt-BR" sz="1400" dirty="0">
                <a:latin typeface="Calibri" panose="020F0502020204030204" pitchFamily="34" charset="0"/>
                <a:cs typeface="Calibri" panose="020F0502020204030204" pitchFamily="34" charset="0"/>
              </a:rPr>
              <a:t>O  custo  de  contribuição  do CAU/PB com  o  Fundo de Apoio, em 2023, </a:t>
            </a:r>
            <a:r>
              <a:rPr lang="pt-BR" sz="1400" dirty="0" smtClean="0">
                <a:latin typeface="Calibri" panose="020F0502020204030204" pitchFamily="34" charset="0"/>
                <a:cs typeface="Calibri" panose="020F0502020204030204" pitchFamily="34" charset="0"/>
              </a:rPr>
              <a:t>foi </a:t>
            </a:r>
            <a:r>
              <a:rPr lang="pt-BR" sz="1400" dirty="0">
                <a:latin typeface="Calibri" panose="020F0502020204030204" pitchFamily="34" charset="0"/>
                <a:cs typeface="Calibri" panose="020F0502020204030204" pitchFamily="34" charset="0"/>
              </a:rPr>
              <a:t>de R$ 31.839,55, representando um acréscimo de R$ 3.064,17 frente </a:t>
            </a:r>
            <a:r>
              <a:rPr lang="pt-BR" sz="1400" dirty="0" smtClean="0">
                <a:latin typeface="Calibri" panose="020F0502020204030204" pitchFamily="34" charset="0"/>
                <a:cs typeface="Calibri" panose="020F0502020204030204" pitchFamily="34" charset="0"/>
              </a:rPr>
              <a:t>à reprogramação </a:t>
            </a:r>
            <a:r>
              <a:rPr lang="pt-BR" sz="1400" dirty="0">
                <a:latin typeface="Calibri" panose="020F0502020204030204" pitchFamily="34" charset="0"/>
                <a:cs typeface="Calibri" panose="020F0502020204030204" pitchFamily="34" charset="0"/>
              </a:rPr>
              <a:t>de 2022. Desse </a:t>
            </a:r>
            <a:r>
              <a:rPr lang="pt-BR" sz="1400" dirty="0" smtClean="0">
                <a:latin typeface="Calibri" panose="020F0502020204030204" pitchFamily="34" charset="0"/>
                <a:cs typeface="Calibri" panose="020F0502020204030204" pitchFamily="34" charset="0"/>
              </a:rPr>
              <a:t>total </a:t>
            </a:r>
            <a:r>
              <a:rPr lang="pt-BR" sz="1400" dirty="0">
                <a:latin typeface="Calibri" panose="020F0502020204030204" pitchFamily="34" charset="0"/>
                <a:cs typeface="Calibri" panose="020F0502020204030204" pitchFamily="34" charset="0"/>
              </a:rPr>
              <a:t>foram repassados </a:t>
            </a:r>
            <a:r>
              <a:rPr lang="pt-BR" sz="1400" dirty="0" smtClean="0">
                <a:latin typeface="Calibri" panose="020F0502020204030204" pitchFamily="34" charset="0"/>
                <a:cs typeface="Calibri" panose="020F0502020204030204" pitchFamily="34" charset="0"/>
              </a:rPr>
              <a:t>100% </a:t>
            </a:r>
            <a:r>
              <a:rPr lang="pt-BR" sz="1400" dirty="0">
                <a:latin typeface="Calibri" panose="020F0502020204030204" pitchFamily="34" charset="0"/>
                <a:cs typeface="Calibri" panose="020F0502020204030204" pitchFamily="34" charset="0"/>
              </a:rPr>
              <a:t>do valor programado para o exercício de 2023.</a:t>
            </a:r>
          </a:p>
          <a:p>
            <a:pPr marL="342900" indent="-342900" algn="just">
              <a:buFont typeface="+mj-lt"/>
              <a:buAutoNum type="arabicPeriod"/>
            </a:pPr>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INICIATIVA 2 – RESERVA DE CONTINGÊNCIA</a:t>
            </a:r>
          </a:p>
          <a:p>
            <a:pPr algn="just"/>
            <a:r>
              <a:rPr lang="pt-BR" sz="1400" b="1" dirty="0">
                <a:latin typeface="Calibri" panose="020F0502020204030204" pitchFamily="34" charset="0"/>
                <a:cs typeface="Calibri" panose="020F0502020204030204" pitchFamily="34" charset="0"/>
              </a:rPr>
              <a:t>Apresentação</a:t>
            </a:r>
          </a:p>
          <a:p>
            <a:pPr algn="just"/>
            <a:r>
              <a:rPr lang="pt-BR" sz="1400" dirty="0">
                <a:latin typeface="Calibri" panose="020F0502020204030204" pitchFamily="34" charset="0"/>
                <a:cs typeface="Calibri" panose="020F0502020204030204" pitchFamily="34" charset="0"/>
              </a:rPr>
              <a:t>Compreende as despesas não previstas no plano de ação. objetivando suportar eventuais ações de natureza estratégica e operacionais não contempladas no Plano de Ação aprovado. Para essa finalidade, o CAU/PB, direcionou </a:t>
            </a:r>
            <a:r>
              <a:rPr lang="pt-BR" sz="1400" dirty="0" smtClean="0">
                <a:latin typeface="Calibri" panose="020F0502020204030204" pitchFamily="34" charset="0"/>
                <a:cs typeface="Calibri" panose="020F0502020204030204" pitchFamily="34" charset="0"/>
              </a:rPr>
              <a:t>1,8% </a:t>
            </a:r>
            <a:r>
              <a:rPr lang="pt-BR" sz="1400" dirty="0">
                <a:latin typeface="Calibri" panose="020F0502020204030204" pitchFamily="34" charset="0"/>
                <a:cs typeface="Calibri" panose="020F0502020204030204" pitchFamily="34" charset="0"/>
              </a:rPr>
              <a:t>do total dos recursos oriundos da sua expectativa de receita de arrecadação total (anuidades, RRT e taxas e multas) deduzidos os valores destinados ao Fundo de Apoio</a:t>
            </a:r>
            <a:r>
              <a:rPr lang="pt-BR" sz="1400" dirty="0" smtClean="0">
                <a:latin typeface="Calibri" panose="020F0502020204030204" pitchFamily="34" charset="0"/>
                <a:cs typeface="Calibri" panose="020F0502020204030204" pitchFamily="34" charset="0"/>
              </a:rPr>
              <a:t>.</a:t>
            </a:r>
          </a:p>
          <a:p>
            <a:pPr algn="just"/>
            <a:endParaRPr lang="pt-BR" sz="1400" dirty="0" smtClean="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Ação:</a:t>
            </a:r>
            <a:r>
              <a:rPr lang="pt-BR" sz="1400" dirty="0">
                <a:latin typeface="Calibri" panose="020F0502020204030204" pitchFamily="34" charset="0"/>
                <a:cs typeface="Calibri" panose="020F0502020204030204" pitchFamily="34" charset="0"/>
              </a:rPr>
              <a:t> </a:t>
            </a:r>
          </a:p>
          <a:p>
            <a:pPr marL="342900" indent="-342900" algn="just">
              <a:buFont typeface="+mj-lt"/>
              <a:buAutoNum type="arabicPeriod"/>
            </a:pPr>
            <a:r>
              <a:rPr lang="pt-BR" sz="1400" dirty="0">
                <a:latin typeface="Calibri" panose="020F0502020204030204" pitchFamily="34" charset="0"/>
                <a:cs typeface="Calibri" panose="020F0502020204030204" pitchFamily="34" charset="0"/>
              </a:rPr>
              <a:t>O CAU/PB não precisou lançar mão da sua reserva de contingência para atender dar suporte ações de natureza estratégica ou operacionais.</a:t>
            </a:r>
          </a:p>
        </p:txBody>
      </p:sp>
      <p:grpSp>
        <p:nvGrpSpPr>
          <p:cNvPr id="39" name="Grupo 38"/>
          <p:cNvGrpSpPr/>
          <p:nvPr/>
        </p:nvGrpSpPr>
        <p:grpSpPr>
          <a:xfrm>
            <a:off x="9554727" y="4570824"/>
            <a:ext cx="2093786" cy="1547540"/>
            <a:chOff x="9291124" y="805218"/>
            <a:chExt cx="2093786" cy="1547540"/>
          </a:xfrm>
        </p:grpSpPr>
        <p:sp>
          <p:nvSpPr>
            <p:cNvPr id="40" name="Retângulo de cantos arredondados 39"/>
            <p:cNvSpPr/>
            <p:nvPr/>
          </p:nvSpPr>
          <p:spPr>
            <a:xfrm>
              <a:off x="9302900" y="80521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50" b="1" dirty="0">
                  <a:latin typeface="Calibri" panose="020F0502020204030204" pitchFamily="34" charset="0"/>
                  <a:cs typeface="Calibri" panose="020F0502020204030204" pitchFamily="34" charset="0"/>
                </a:rPr>
                <a:t>Índice de inadimplência pessoa jurídica (%)</a:t>
              </a:r>
            </a:p>
            <a:p>
              <a:pPr algn="ctr"/>
              <a:endParaRPr lang="pt-BR" sz="1050" b="1" dirty="0">
                <a:latin typeface="Calibri" panose="020F0502020204030204" pitchFamily="34" charset="0"/>
                <a:cs typeface="Calibri" panose="020F0502020204030204" pitchFamily="34" charset="0"/>
              </a:endParaRPr>
            </a:p>
            <a:p>
              <a:pPr algn="ctr"/>
              <a:endParaRPr lang="pt-BR" sz="105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41" name="Gráfico 40"/>
            <p:cNvGraphicFramePr/>
            <p:nvPr>
              <p:extLst>
                <p:ext uri="{D42A27DB-BD31-4B8C-83A1-F6EECF244321}">
                  <p14:modId xmlns:p14="http://schemas.microsoft.com/office/powerpoint/2010/main" val="3560546497"/>
                </p:ext>
              </p:extLst>
            </p:nvPr>
          </p:nvGraphicFramePr>
          <p:xfrm>
            <a:off x="9291124" y="1478595"/>
            <a:ext cx="2093786" cy="771780"/>
          </p:xfrm>
          <a:graphic>
            <a:graphicData uri="http://schemas.openxmlformats.org/drawingml/2006/chart">
              <c:chart xmlns:c="http://schemas.openxmlformats.org/drawingml/2006/chart" xmlns:r="http://schemas.openxmlformats.org/officeDocument/2006/relationships" r:id="rId5"/>
            </a:graphicData>
          </a:graphic>
        </p:graphicFrame>
        <p:sp>
          <p:nvSpPr>
            <p:cNvPr id="42" name="CaixaDeTexto 41"/>
            <p:cNvSpPr txBox="1"/>
            <p:nvPr/>
          </p:nvSpPr>
          <p:spPr>
            <a:xfrm>
              <a:off x="9351464" y="150152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43" name="CaixaDeTexto 42"/>
            <p:cNvSpPr txBox="1"/>
            <p:nvPr/>
          </p:nvSpPr>
          <p:spPr>
            <a:xfrm>
              <a:off x="9351464" y="199301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spTree>
    <p:extLst>
      <p:ext uri="{BB962C8B-B14F-4D97-AF65-F5344CB8AC3E}">
        <p14:creationId xmlns:p14="http://schemas.microsoft.com/office/powerpoint/2010/main" val="23310755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978263" y="6435062"/>
            <a:ext cx="683339" cy="365125"/>
          </a:xfrm>
        </p:spPr>
        <p:txBody>
          <a:bodyPr/>
          <a:lstStyle/>
          <a:p>
            <a:pPr rtl="0"/>
            <a:fld id="{5A4A7955-6230-48B4-BD8B-A7C460F75945}" type="slidenum">
              <a:rPr lang="pt-BR" noProof="0" smtClean="0">
                <a:solidFill>
                  <a:srgbClr val="002060"/>
                </a:solidFill>
                <a:latin typeface="Calibri" panose="020F0502020204030204" pitchFamily="34" charset="0"/>
                <a:cs typeface="Calibri" panose="020F0502020204030204" pitchFamily="34" charset="0"/>
              </a:rPr>
              <a:t>91</a:t>
            </a:fld>
            <a:endParaRPr lang="pt-BR" noProof="0" dirty="0">
              <a:solidFill>
                <a:srgbClr val="00206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9" y="1819925"/>
            <a:ext cx="7276534" cy="523220"/>
          </a:xfrm>
          <a:prstGeom prst="rect">
            <a:avLst/>
          </a:prstGeom>
        </p:spPr>
        <p:txBody>
          <a:bodyPr wrap="square" numCol="1" spcCol="360000">
            <a:spAutoFit/>
          </a:bodyPr>
          <a:lstStyle/>
          <a:p>
            <a:pPr algn="just"/>
            <a:r>
              <a:rPr lang="pt-BR" sz="1400" b="1" dirty="0" smtClean="0">
                <a:latin typeface="Calibri" panose="020F0502020204030204" pitchFamily="34" charset="0"/>
                <a:cs typeface="Calibri" panose="020F0502020204030204" pitchFamily="34" charset="0"/>
              </a:rPr>
              <a:t>INICIATIVA </a:t>
            </a:r>
            <a:r>
              <a:rPr lang="pt-BR" sz="1400" b="1" dirty="0">
                <a:latin typeface="Calibri" panose="020F0502020204030204" pitchFamily="34" charset="0"/>
                <a:cs typeface="Calibri" panose="020F0502020204030204" pitchFamily="34" charset="0"/>
              </a:rPr>
              <a:t>3 – MANUTENÇÃO DAS </a:t>
            </a:r>
            <a:r>
              <a:rPr lang="pt-BR" sz="1400" b="1" dirty="0" smtClean="0">
                <a:latin typeface="Calibri" panose="020F0502020204030204" pitchFamily="34" charset="0"/>
                <a:cs typeface="Calibri" panose="020F0502020204030204" pitchFamily="34" charset="0"/>
              </a:rPr>
              <a:t>ATIVIDADES DA </a:t>
            </a:r>
            <a:r>
              <a:rPr lang="pt-BR" sz="1400" b="1" dirty="0">
                <a:latin typeface="Calibri" panose="020F0502020204030204" pitchFamily="34" charset="0"/>
                <a:cs typeface="Calibri" panose="020F0502020204030204" pitchFamily="34" charset="0"/>
              </a:rPr>
              <a:t>COMISSÃO DE PLANEJAMENTO E FINANÇAS DO CAU/PB</a:t>
            </a:r>
          </a:p>
        </p:txBody>
      </p:sp>
      <p:grpSp>
        <p:nvGrpSpPr>
          <p:cNvPr id="13" name="Grupo 12"/>
          <p:cNvGrpSpPr/>
          <p:nvPr/>
        </p:nvGrpSpPr>
        <p:grpSpPr>
          <a:xfrm>
            <a:off x="391237" y="2532203"/>
            <a:ext cx="7347045" cy="3985447"/>
            <a:chOff x="4434623" y="2274566"/>
            <a:chExt cx="7347045" cy="3985447"/>
          </a:xfrm>
        </p:grpSpPr>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graphicFrame>
          <p:nvGraphicFramePr>
            <p:cNvPr id="30" name="Diagrama 29"/>
            <p:cNvGraphicFramePr/>
            <p:nvPr>
              <p:extLst>
                <p:ext uri="{D42A27DB-BD31-4B8C-83A1-F6EECF244321}">
                  <p14:modId xmlns:p14="http://schemas.microsoft.com/office/powerpoint/2010/main" val="1538157942"/>
                </p:ext>
              </p:extLst>
            </p:nvPr>
          </p:nvGraphicFramePr>
          <p:xfrm>
            <a:off x="4434623" y="2274566"/>
            <a:ext cx="7347045" cy="3985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 name="Chave direita 30"/>
            <p:cNvSpPr/>
            <p:nvPr/>
          </p:nvSpPr>
          <p:spPr>
            <a:xfrm>
              <a:off x="5836578" y="3722213"/>
              <a:ext cx="72740" cy="2672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32" name="Chave direita 31"/>
            <p:cNvSpPr/>
            <p:nvPr/>
          </p:nvSpPr>
          <p:spPr>
            <a:xfrm>
              <a:off x="5850089" y="4018339"/>
              <a:ext cx="45719" cy="2022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34" name="Chave direita 33"/>
            <p:cNvSpPr/>
            <p:nvPr/>
          </p:nvSpPr>
          <p:spPr>
            <a:xfrm>
              <a:off x="5813719" y="4285754"/>
              <a:ext cx="118458" cy="4221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latin typeface="Calibri" panose="020F0502020204030204" pitchFamily="34" charset="0"/>
                <a:cs typeface="Calibri" panose="020F0502020204030204" pitchFamily="34" charset="0"/>
              </a:endParaRPr>
            </a:p>
          </p:txBody>
        </p:sp>
        <p:sp>
          <p:nvSpPr>
            <p:cNvPr id="35" name="Chave direita 34"/>
            <p:cNvSpPr/>
            <p:nvPr/>
          </p:nvSpPr>
          <p:spPr>
            <a:xfrm>
              <a:off x="5850089" y="4954366"/>
              <a:ext cx="45719" cy="2022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latin typeface="Calibri" panose="020F0502020204030204" pitchFamily="34" charset="0"/>
                <a:cs typeface="Calibri" panose="020F0502020204030204" pitchFamily="34" charset="0"/>
              </a:endParaRPr>
            </a:p>
          </p:txBody>
        </p:sp>
        <p:pic>
          <p:nvPicPr>
            <p:cNvPr id="36" name="Imagem 35"/>
            <p:cNvPicPr>
              <a:picLocks noChangeAspect="1"/>
            </p:cNvPicPr>
            <p:nvPr/>
          </p:nvPicPr>
          <p:blipFill rotWithShape="1">
            <a:blip r:embed="rId8"/>
            <a:srcRect l="15784" t="20483" r="53881" b="12220"/>
            <a:stretch/>
          </p:blipFill>
          <p:spPr>
            <a:xfrm>
              <a:off x="9551368" y="2978635"/>
              <a:ext cx="2152270" cy="26843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
        <p:nvSpPr>
          <p:cNvPr id="44" name="Retângulo 43"/>
          <p:cNvSpPr/>
          <p:nvPr/>
        </p:nvSpPr>
        <p:spPr>
          <a:xfrm>
            <a:off x="8371258" y="1388125"/>
            <a:ext cx="3333279" cy="4893647"/>
          </a:xfrm>
          <a:prstGeom prst="rect">
            <a:avLst/>
          </a:prstGeom>
        </p:spPr>
        <p:txBody>
          <a:bodyPr wrap="square" numCol="1" spcCol="360000">
            <a:spAutoFit/>
          </a:bodyPr>
          <a:lstStyle/>
          <a:p>
            <a:pPr algn="just"/>
            <a:endParaRPr lang="pt-BR" sz="1200" b="1" dirty="0">
              <a:latin typeface="Calibri" panose="020F0502020204030204" pitchFamily="34" charset="0"/>
              <a:cs typeface="Calibri" panose="020F0502020204030204" pitchFamily="34" charset="0"/>
            </a:endParaRPr>
          </a:p>
          <a:p>
            <a:pPr algn="just"/>
            <a:r>
              <a:rPr lang="pt-BR" sz="1200" b="1" dirty="0">
                <a:latin typeface="Calibri" panose="020F0502020204030204" pitchFamily="34" charset="0"/>
                <a:cs typeface="Calibri" panose="020F0502020204030204" pitchFamily="34" charset="0"/>
              </a:rPr>
              <a:t>Principais ações:</a:t>
            </a:r>
          </a:p>
          <a:p>
            <a:pPr algn="just"/>
            <a:r>
              <a:rPr lang="pt-BR" sz="1200" dirty="0">
                <a:latin typeface="Calibri" panose="020F0502020204030204" pitchFamily="34" charset="0"/>
                <a:cs typeface="Calibri" panose="020F0502020204030204" pitchFamily="34" charset="0"/>
              </a:rPr>
              <a:t>No ano de 2023 a COAPFI realizou 9 reuniões ordinárias e 1 reunião extraordinária, analisou </a:t>
            </a:r>
            <a:r>
              <a:rPr lang="pt-BR" sz="1200" dirty="0" smtClean="0">
                <a:latin typeface="Calibri" panose="020F0502020204030204" pitchFamily="34" charset="0"/>
                <a:cs typeface="Calibri" panose="020F0502020204030204" pitchFamily="34" charset="0"/>
              </a:rPr>
              <a:t>30 processos</a:t>
            </a:r>
            <a:r>
              <a:rPr lang="pt-BR" sz="1200" dirty="0">
                <a:latin typeface="Calibri" panose="020F0502020204030204" pitchFamily="34" charset="0"/>
                <a:cs typeface="Calibri" panose="020F0502020204030204" pitchFamily="34" charset="0"/>
              </a:rPr>
              <a:t>, além dos balancetes apreciados mensalmente, e emitiu 38 deliberações</a:t>
            </a:r>
            <a:r>
              <a:rPr lang="pt-BR" sz="1200" dirty="0" smtClean="0">
                <a:latin typeface="Calibri" panose="020F0502020204030204" pitchFamily="34" charset="0"/>
                <a:cs typeface="Calibri" panose="020F0502020204030204" pitchFamily="34" charset="0"/>
              </a:rPr>
              <a:t>.</a:t>
            </a:r>
          </a:p>
          <a:p>
            <a:pPr algn="just"/>
            <a:endParaRPr lang="pt-BR" sz="1200" dirty="0">
              <a:latin typeface="Calibri" panose="020F0502020204030204" pitchFamily="34" charset="0"/>
              <a:cs typeface="Calibri" panose="020F0502020204030204" pitchFamily="34" charset="0"/>
            </a:endParaRPr>
          </a:p>
          <a:p>
            <a:pPr algn="just"/>
            <a:r>
              <a:rPr lang="pt-BR" sz="1200" dirty="0">
                <a:latin typeface="Calibri" panose="020F0502020204030204" pitchFamily="34" charset="0"/>
                <a:cs typeface="Calibri" panose="020F0502020204030204" pitchFamily="34" charset="0"/>
              </a:rPr>
              <a:t>Os principais assuntos discutidos até então foram referentes à apreciação de balancetes, análises </a:t>
            </a:r>
            <a:r>
              <a:rPr lang="pt-BR" sz="1200" dirty="0" smtClean="0">
                <a:latin typeface="Calibri" panose="020F0502020204030204" pitchFamily="34" charset="0"/>
                <a:cs typeface="Calibri" panose="020F0502020204030204" pitchFamily="34" charset="0"/>
              </a:rPr>
              <a:t>de processos </a:t>
            </a:r>
            <a:r>
              <a:rPr lang="pt-BR" sz="1200" dirty="0">
                <a:latin typeface="Calibri" panose="020F0502020204030204" pitchFamily="34" charset="0"/>
                <a:cs typeface="Calibri" panose="020F0502020204030204" pitchFamily="34" charset="0"/>
              </a:rPr>
              <a:t>administrativos de cobrança, revisões de cobrança, solicitação de isenção por </a:t>
            </a:r>
            <a:r>
              <a:rPr lang="pt-BR" sz="1200" dirty="0" smtClean="0">
                <a:latin typeface="Calibri" panose="020F0502020204030204" pitchFamily="34" charset="0"/>
                <a:cs typeface="Calibri" panose="020F0502020204030204" pitchFamily="34" charset="0"/>
              </a:rPr>
              <a:t>doença grave</a:t>
            </a:r>
            <a:r>
              <a:rPr lang="pt-BR" sz="1200" dirty="0">
                <a:latin typeface="Calibri" panose="020F0502020204030204" pitchFamily="34" charset="0"/>
                <a:cs typeface="Calibri" panose="020F0502020204030204" pitchFamily="34" charset="0"/>
              </a:rPr>
              <a:t>, aprovação do relatório de gestão inerente ao exercício 2022 e análise da prestação de </a:t>
            </a:r>
            <a:r>
              <a:rPr lang="pt-BR" sz="1200" dirty="0" smtClean="0">
                <a:latin typeface="Calibri" panose="020F0502020204030204" pitchFamily="34" charset="0"/>
                <a:cs typeface="Calibri" panose="020F0502020204030204" pitchFamily="34" charset="0"/>
              </a:rPr>
              <a:t>contas dos </a:t>
            </a:r>
            <a:r>
              <a:rPr lang="pt-BR" sz="1200" dirty="0">
                <a:latin typeface="Calibri" panose="020F0502020204030204" pitchFamily="34" charset="0"/>
                <a:cs typeface="Calibri" panose="020F0502020204030204" pitchFamily="34" charset="0"/>
              </a:rPr>
              <a:t>projetos contemplados no edital de patrocínio do ano de 2021, análise de solicitação de </a:t>
            </a:r>
            <a:r>
              <a:rPr lang="pt-BR" sz="1200" dirty="0" smtClean="0">
                <a:latin typeface="Calibri" panose="020F0502020204030204" pitchFamily="34" charset="0"/>
                <a:cs typeface="Calibri" panose="020F0502020204030204" pitchFamily="34" charset="0"/>
              </a:rPr>
              <a:t>extensão de </a:t>
            </a:r>
            <a:r>
              <a:rPr lang="pt-BR" sz="1200" dirty="0">
                <a:latin typeface="Calibri" panose="020F0502020204030204" pitchFamily="34" charset="0"/>
                <a:cs typeface="Calibri" panose="020F0502020204030204" pitchFamily="34" charset="0"/>
              </a:rPr>
              <a:t>prazo do contemplado no edital de patrocínio 2022, aprovação do relatório do CAU/PB </a:t>
            </a:r>
            <a:r>
              <a:rPr lang="pt-BR" sz="1200" dirty="0" smtClean="0">
                <a:latin typeface="Calibri" panose="020F0502020204030204" pitchFamily="34" charset="0"/>
                <a:cs typeface="Calibri" panose="020F0502020204030204" pitchFamily="34" charset="0"/>
              </a:rPr>
              <a:t>referente ao </a:t>
            </a:r>
            <a:r>
              <a:rPr lang="pt-BR" sz="1200" dirty="0">
                <a:latin typeface="Calibri" panose="020F0502020204030204" pitchFamily="34" charset="0"/>
                <a:cs typeface="Calibri" panose="020F0502020204030204" pitchFamily="34" charset="0"/>
              </a:rPr>
              <a:t>1º e 3º trimestre, aprovação do relatório de gestão inerente ao 1º semestre, revisão da portaria </a:t>
            </a:r>
            <a:r>
              <a:rPr lang="pt-BR" sz="1200" dirty="0" smtClean="0">
                <a:latin typeface="Calibri" panose="020F0502020204030204" pitchFamily="34" charset="0"/>
                <a:cs typeface="Calibri" panose="020F0502020204030204" pitchFamily="34" charset="0"/>
              </a:rPr>
              <a:t>nº 04/2013 </a:t>
            </a:r>
            <a:r>
              <a:rPr lang="pt-BR" sz="1200" dirty="0">
                <a:latin typeface="Calibri" panose="020F0502020204030204" pitchFamily="34" charset="0"/>
                <a:cs typeface="Calibri" panose="020F0502020204030204" pitchFamily="34" charset="0"/>
              </a:rPr>
              <a:t>que institui as gratificações de função pagas pelo CAU/PB e análise dos editais de ATHIS </a:t>
            </a:r>
            <a:r>
              <a:rPr lang="pt-BR" sz="1200" dirty="0" smtClean="0">
                <a:latin typeface="Calibri" panose="020F0502020204030204" pitchFamily="34" charset="0"/>
                <a:cs typeface="Calibri" panose="020F0502020204030204" pitchFamily="34" charset="0"/>
              </a:rPr>
              <a:t>e Patrocínio </a:t>
            </a:r>
            <a:r>
              <a:rPr lang="pt-BR" sz="1200" dirty="0">
                <a:latin typeface="Calibri" panose="020F0502020204030204" pitchFamily="34" charset="0"/>
                <a:cs typeface="Calibri" panose="020F0502020204030204" pitchFamily="34" charset="0"/>
              </a:rPr>
              <a:t>a serem lançados no ano de 2023. No mês de novembro houve a aprovação </a:t>
            </a:r>
            <a:r>
              <a:rPr lang="pt-BR" sz="1200" dirty="0" smtClean="0">
                <a:latin typeface="Calibri" panose="020F0502020204030204" pitchFamily="34" charset="0"/>
                <a:cs typeface="Calibri" panose="020F0502020204030204" pitchFamily="34" charset="0"/>
              </a:rPr>
              <a:t>da programação </a:t>
            </a:r>
            <a:r>
              <a:rPr lang="pt-BR" sz="1200" dirty="0">
                <a:latin typeface="Calibri" panose="020F0502020204030204" pitchFamily="34" charset="0"/>
                <a:cs typeface="Calibri" panose="020F0502020204030204" pitchFamily="34" charset="0"/>
              </a:rPr>
              <a:t>orçamentária inerente ao ano de 2024 e de projetos especiais com recursos </a:t>
            </a:r>
            <a:r>
              <a:rPr lang="pt-BR" sz="1200" dirty="0" smtClean="0">
                <a:latin typeface="Calibri" panose="020F0502020204030204" pitchFamily="34" charset="0"/>
                <a:cs typeface="Calibri" panose="020F0502020204030204" pitchFamily="34" charset="0"/>
              </a:rPr>
              <a:t>do superávit </a:t>
            </a:r>
            <a:r>
              <a:rPr lang="pt-BR" sz="1200" dirty="0">
                <a:latin typeface="Calibri" panose="020F0502020204030204" pitchFamily="34" charset="0"/>
                <a:cs typeface="Calibri" panose="020F0502020204030204" pitchFamily="34" charset="0"/>
              </a:rPr>
              <a:t>financeiro.</a:t>
            </a:r>
          </a:p>
        </p:txBody>
      </p:sp>
      <p:sp>
        <p:nvSpPr>
          <p:cNvPr id="9" name="Rectangle 1"/>
          <p:cNvSpPr>
            <a:spLocks noChangeArrowheads="1"/>
          </p:cNvSpPr>
          <p:nvPr/>
        </p:nvSpPr>
        <p:spPr bwMode="auto">
          <a:xfrm>
            <a:off x="5143500" y="1944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smtClean="0">
                <a:ln>
                  <a:noFill/>
                </a:ln>
                <a:solidFill>
                  <a:schemeClr val="tx1"/>
                </a:solidFill>
                <a:effectLst/>
                <a:latin typeface="Arial" panose="020B0604020202020204" pitchFamily="34" charset="0"/>
              </a:rPr>
              <a:t/>
            </a:r>
            <a:br>
              <a:rPr kumimoji="0" lang="pt-BR" altLang="pt-BR" sz="1800" b="0" i="0" u="none" strike="noStrike" cap="none" normalizeH="0" baseline="0" dirty="0" smtClean="0">
                <a:ln>
                  <a:noFill/>
                </a:ln>
                <a:solidFill>
                  <a:schemeClr val="tx1"/>
                </a:solidFill>
                <a:effectLst/>
                <a:latin typeface="Arial" panose="020B0604020202020204" pitchFamily="34" charset="0"/>
              </a:rPr>
            </a:br>
            <a:endParaRPr kumimoji="0" lang="pt-BR" altLang="pt-BR"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2"/>
          <p:cNvSpPr>
            <a:spLocks noChangeArrowheads="1"/>
          </p:cNvSpPr>
          <p:nvPr/>
        </p:nvSpPr>
        <p:spPr bwMode="auto">
          <a:xfrm>
            <a:off x="12254254" y="20392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smtClean="0">
                <a:ln>
                  <a:noFill/>
                </a:ln>
                <a:solidFill>
                  <a:schemeClr val="tx1"/>
                </a:solidFill>
                <a:effectLst/>
                <a:latin typeface="Arial" panose="020B0604020202020204" pitchFamily="34" charset="0"/>
              </a:rPr>
              <a:t/>
            </a:r>
            <a:br>
              <a:rPr kumimoji="0" lang="pt-BR" altLang="pt-BR" sz="1800" b="0" i="0" u="none" strike="noStrike" cap="none" normalizeH="0" baseline="0" dirty="0" smtClean="0">
                <a:ln>
                  <a:noFill/>
                </a:ln>
                <a:solidFill>
                  <a:schemeClr val="tx1"/>
                </a:solidFill>
                <a:effectLst/>
                <a:latin typeface="Arial" panose="020B0604020202020204" pitchFamily="34" charset="0"/>
              </a:rPr>
            </a:br>
            <a:endParaRPr kumimoji="0" lang="pt-BR" altLang="pt-B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538424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169" y="2848613"/>
            <a:ext cx="4572914" cy="3658514"/>
          </a:xfrm>
          <a:prstGeom prst="rect">
            <a:avLst/>
          </a:prstGeom>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35062"/>
            <a:ext cx="6297612" cy="365125"/>
          </a:xfrm>
        </p:spPr>
        <p:txBody>
          <a:bodyPr/>
          <a:lstStyle/>
          <a:p>
            <a:pPr rtl="0"/>
            <a:r>
              <a:rPr lang="pt-BR" noProof="0" dirty="0"/>
              <a:t>Relatório Integrado de Gestão 2023 - </a:t>
            </a:r>
            <a:r>
              <a:rPr lang="pt-BR" noProof="0" dirty="0" smtClean="0"/>
              <a:t>CAU/PB</a:t>
            </a:r>
            <a:endParaRPr lang="pt-BR" noProof="0" dirty="0"/>
          </a:p>
        </p:txBody>
      </p:sp>
      <p:sp>
        <p:nvSpPr>
          <p:cNvPr id="7" name="Espaço Reservado para Número de Slide 6"/>
          <p:cNvSpPr>
            <a:spLocks noGrp="1"/>
          </p:cNvSpPr>
          <p:nvPr>
            <p:ph type="sldNum" sz="quarter" idx="12"/>
          </p:nvPr>
        </p:nvSpPr>
        <p:spPr>
          <a:xfrm>
            <a:off x="10978263" y="6435062"/>
            <a:ext cx="683339" cy="365125"/>
          </a:xfrm>
        </p:spPr>
        <p:txBody>
          <a:bodyPr/>
          <a:lstStyle/>
          <a:p>
            <a:pPr rtl="0"/>
            <a:fld id="{5A4A7955-6230-48B4-BD8B-A7C460F75945}" type="slidenum">
              <a:rPr lang="pt-BR" noProof="0" smtClean="0">
                <a:solidFill>
                  <a:srgbClr val="002060"/>
                </a:solidFill>
              </a:rPr>
              <a:t>92</a:t>
            </a:fld>
            <a:endParaRPr lang="pt-BR" noProof="0" dirty="0">
              <a:solidFill>
                <a:srgbClr val="002060"/>
              </a:solidFill>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9" name="Rectangle 1"/>
          <p:cNvSpPr>
            <a:spLocks noChangeArrowheads="1"/>
          </p:cNvSpPr>
          <p:nvPr/>
        </p:nvSpPr>
        <p:spPr bwMode="auto">
          <a:xfrm>
            <a:off x="5259388" y="1674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a:r>
            <a:br>
              <a:rPr kumimoji="0" lang="pt-BR" altLang="pt-BR" sz="1800" b="0" i="0" u="none" strike="noStrike" cap="none" normalizeH="0" baseline="0" dirty="0">
                <a:ln>
                  <a:noFill/>
                </a:ln>
                <a:solidFill>
                  <a:schemeClr val="tx1"/>
                </a:solidFill>
                <a:effectLst/>
                <a:latin typeface="Arial" panose="020B0604020202020204" pitchFamily="34" charset="0"/>
              </a:rPr>
            </a:b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11" name="CaixaDeTexto 10"/>
          <p:cNvSpPr txBox="1"/>
          <p:nvPr/>
        </p:nvSpPr>
        <p:spPr>
          <a:xfrm>
            <a:off x="409434" y="1528071"/>
            <a:ext cx="4440522" cy="1071751"/>
          </a:xfrm>
          <a:prstGeom prst="rect">
            <a:avLst/>
          </a:prstGeom>
        </p:spPr>
        <p:txBody>
          <a:bodyPr wrap="square" numCol="1" spcCol="360000" rtlCol="0">
            <a:noAutofit/>
          </a:bodyPr>
          <a:lstStyle/>
          <a:p>
            <a:pPr marL="0" indent="0" algn="just">
              <a:lnSpc>
                <a:spcPct val="100000"/>
              </a:lnSpc>
              <a:buNone/>
            </a:pPr>
            <a:r>
              <a:rPr lang="pt-BR" sz="1400" dirty="0">
                <a:latin typeface="Calibri" panose="020F0502020204030204" pitchFamily="34" charset="0"/>
                <a:cs typeface="Calibri" panose="020F0502020204030204" pitchFamily="34" charset="0"/>
              </a:rPr>
              <a:t>Os indicadores demonstram que, apesar dos descontos praticados, do superávit e da boa arrecadação, a inadimplência ainda é uma questão a ser enfrentada, principalmente no que diz respeito às PJs. A Paraíba registrou a segunda maior inadimplência de todos os </a:t>
            </a:r>
            <a:r>
              <a:rPr lang="pt-BR" sz="1400" dirty="0" smtClean="0">
                <a:latin typeface="Calibri" panose="020F0502020204030204" pitchFamily="34" charset="0"/>
                <a:cs typeface="Calibri" panose="020F0502020204030204" pitchFamily="34" charset="0"/>
              </a:rPr>
              <a:t>CAU/UFs</a:t>
            </a:r>
            <a:r>
              <a:rPr lang="pt-BR" sz="1400" dirty="0">
                <a:latin typeface="Calibri" panose="020F0502020204030204" pitchFamily="34" charset="0"/>
                <a:cs typeface="Calibri" panose="020F0502020204030204" pitchFamily="34" charset="0"/>
              </a:rPr>
              <a:t>, chegando a </a:t>
            </a:r>
            <a:r>
              <a:rPr lang="pt-BR" sz="1400" dirty="0" smtClean="0">
                <a:latin typeface="Calibri" panose="020F0502020204030204" pitchFamily="34" charset="0"/>
                <a:cs typeface="Calibri" panose="020F0502020204030204" pitchFamily="34" charset="0"/>
              </a:rPr>
              <a:t>72%.</a:t>
            </a:r>
            <a:endParaRPr lang="pt-BR" sz="1400" dirty="0">
              <a:latin typeface="Calibri" panose="020F0502020204030204" pitchFamily="34" charset="0"/>
              <a:cs typeface="Calibri" panose="020F0502020204030204" pitchFamily="34" charset="0"/>
            </a:endParaRPr>
          </a:p>
          <a:p>
            <a:pPr marL="0" indent="0" algn="just">
              <a:lnSpc>
                <a:spcPct val="100000"/>
              </a:lnSpc>
              <a:buNone/>
            </a:pPr>
            <a:r>
              <a:rPr lang="pt-BR" sz="1400" dirty="0">
                <a:latin typeface="Calibri" panose="020F0502020204030204" pitchFamily="34" charset="0"/>
                <a:cs typeface="Calibri" panose="020F0502020204030204" pitchFamily="34" charset="0"/>
              </a:rPr>
              <a:t>Já </a:t>
            </a:r>
            <a:r>
              <a:rPr lang="pt-BR" sz="1400" dirty="0" smtClean="0">
                <a:latin typeface="Calibri" panose="020F0502020204030204" pitchFamily="34" charset="0"/>
                <a:cs typeface="Calibri" panose="020F0502020204030204" pitchFamily="34" charset="0"/>
              </a:rPr>
              <a:t>o número </a:t>
            </a:r>
            <a:r>
              <a:rPr lang="pt-BR" sz="1400" dirty="0">
                <a:latin typeface="Calibri" panose="020F0502020204030204" pitchFamily="34" charset="0"/>
                <a:cs typeface="Calibri" panose="020F0502020204030204" pitchFamily="34" charset="0"/>
              </a:rPr>
              <a:t>da inadimplência das pessoas físicas ficou em </a:t>
            </a:r>
            <a:r>
              <a:rPr lang="pt-BR" sz="1400" dirty="0" smtClean="0">
                <a:latin typeface="Calibri" panose="020F0502020204030204" pitchFamily="34" charset="0"/>
                <a:cs typeface="Calibri" panose="020F0502020204030204" pitchFamily="34" charset="0"/>
              </a:rPr>
              <a:t>36% </a:t>
            </a:r>
            <a:r>
              <a:rPr lang="pt-BR" sz="1400" dirty="0">
                <a:latin typeface="Calibri" panose="020F0502020204030204" pitchFamily="34" charset="0"/>
                <a:cs typeface="Calibri" panose="020F0502020204030204" pitchFamily="34" charset="0"/>
              </a:rPr>
              <a:t>.</a:t>
            </a:r>
          </a:p>
        </p:txBody>
      </p:sp>
      <p:sp>
        <p:nvSpPr>
          <p:cNvPr id="12" name="CaixaDeTexto 11">
            <a:extLst>
              <a:ext uri="{FF2B5EF4-FFF2-40B4-BE49-F238E27FC236}">
                <a16:creationId xmlns:a16="http://schemas.microsoft.com/office/drawing/2014/main" xmlns="" id="{1B55E64A-9991-96E1-05F6-2E509A7253BA}"/>
              </a:ext>
            </a:extLst>
          </p:cNvPr>
          <p:cNvSpPr txBox="1"/>
          <p:nvPr/>
        </p:nvSpPr>
        <p:spPr>
          <a:xfrm>
            <a:off x="5173126" y="4888118"/>
            <a:ext cx="4261299" cy="266432"/>
          </a:xfrm>
          <a:prstGeom prst="rect">
            <a:avLst/>
          </a:prstGeom>
        </p:spPr>
        <p:txBody>
          <a:bodyPr wrap="none" numCol="2" spcCol="360000" rtlCol="0">
            <a:noAutofit/>
          </a:bodyPr>
          <a:lstStyle/>
          <a:p>
            <a:pPr marL="0" indent="0" algn="just">
              <a:lnSpc>
                <a:spcPct val="100000"/>
              </a:lnSpc>
              <a:buNone/>
            </a:pPr>
            <a:r>
              <a:rPr lang="pt-BR" sz="1000" dirty="0">
                <a:latin typeface="Calibri" panose="020F0502020204030204" pitchFamily="34" charset="0"/>
                <a:cs typeface="Calibri" panose="020F0502020204030204" pitchFamily="34" charset="0"/>
              </a:rPr>
              <a:t>Fonte: </a:t>
            </a:r>
            <a:r>
              <a:rPr lang="pt-BR" sz="1000" dirty="0" smtClean="0">
                <a:latin typeface="Calibri" panose="020F0502020204030204" pitchFamily="34" charset="0"/>
                <a:cs typeface="Calibri" panose="020F0502020204030204" pitchFamily="34" charset="0"/>
              </a:rPr>
              <a:t>SICCAU</a:t>
            </a:r>
            <a:endParaRPr lang="pt-BR" sz="1000" dirty="0">
              <a:latin typeface="Calibri" panose="020F0502020204030204" pitchFamily="34" charset="0"/>
              <a:cs typeface="Calibri" panose="020F0502020204030204" pitchFamily="34" charset="0"/>
            </a:endParaRPr>
          </a:p>
        </p:txBody>
      </p:sp>
      <p:graphicFrame>
        <p:nvGraphicFramePr>
          <p:cNvPr id="14" name="Gráfico 13">
            <a:extLst>
              <a:ext uri="{FF2B5EF4-FFF2-40B4-BE49-F238E27FC236}">
                <a16:creationId xmlns:a16="http://schemas.microsoft.com/office/drawing/2014/main" xmlns="" id="{DD2BEB3E-4317-094A-D529-F6E30FFBD96C}"/>
              </a:ext>
            </a:extLst>
          </p:cNvPr>
          <p:cNvGraphicFramePr/>
          <p:nvPr>
            <p:extLst>
              <p:ext uri="{D42A27DB-BD31-4B8C-83A1-F6EECF244321}">
                <p14:modId xmlns:p14="http://schemas.microsoft.com/office/powerpoint/2010/main" val="4281507999"/>
              </p:ext>
            </p:extLst>
          </p:nvPr>
        </p:nvGraphicFramePr>
        <p:xfrm>
          <a:off x="5164210" y="1524080"/>
          <a:ext cx="6191178" cy="3343224"/>
        </p:xfrm>
        <a:graphic>
          <a:graphicData uri="http://schemas.openxmlformats.org/drawingml/2006/chart">
            <c:chart xmlns:c="http://schemas.openxmlformats.org/drawingml/2006/chart" xmlns:r="http://schemas.openxmlformats.org/officeDocument/2006/relationships" r:id="rId4"/>
          </a:graphicData>
        </a:graphic>
      </p:graphicFrame>
      <p:sp>
        <p:nvSpPr>
          <p:cNvPr id="15" name="CaixaDeTexto 14">
            <a:extLst>
              <a:ext uri="{FF2B5EF4-FFF2-40B4-BE49-F238E27FC236}">
                <a16:creationId xmlns:a16="http://schemas.microsoft.com/office/drawing/2014/main" xmlns="" id="{C86827E8-C0F2-35D2-9260-E69979EE6D88}"/>
              </a:ext>
            </a:extLst>
          </p:cNvPr>
          <p:cNvSpPr txBox="1"/>
          <p:nvPr/>
        </p:nvSpPr>
        <p:spPr>
          <a:xfrm>
            <a:off x="5173126" y="5154550"/>
            <a:ext cx="6066374" cy="668734"/>
          </a:xfrm>
          <a:prstGeom prst="rect">
            <a:avLst/>
          </a:prstGeom>
        </p:spPr>
        <p:txBody>
          <a:bodyPr wrap="square" numCol="1" spcCol="360000" rtlCol="0">
            <a:noAutofit/>
          </a:bodyPr>
          <a:lstStyle/>
          <a:p>
            <a:pPr marL="0" indent="0" algn="just">
              <a:lnSpc>
                <a:spcPct val="100000"/>
              </a:lnSpc>
              <a:buNone/>
            </a:pPr>
            <a:r>
              <a:rPr lang="pt-BR" sz="1200" dirty="0">
                <a:latin typeface="Calibri" panose="020F0502020204030204" pitchFamily="34" charset="0"/>
                <a:cs typeface="Calibri" panose="020F0502020204030204" pitchFamily="34" charset="0"/>
              </a:rPr>
              <a:t>Obs.: As porcentagens </a:t>
            </a:r>
            <a:r>
              <a:rPr lang="pt-BR" sz="1200" dirty="0" smtClean="0">
                <a:latin typeface="Calibri" panose="020F0502020204030204" pitchFamily="34" charset="0"/>
                <a:cs typeface="Calibri" panose="020F0502020204030204" pitchFamily="34" charset="0"/>
              </a:rPr>
              <a:t>de pedidos </a:t>
            </a:r>
            <a:r>
              <a:rPr lang="pt-BR" sz="1200" dirty="0">
                <a:latin typeface="Calibri" panose="020F0502020204030204" pitchFamily="34" charset="0"/>
                <a:cs typeface="Calibri" panose="020F0502020204030204" pitchFamily="34" charset="0"/>
              </a:rPr>
              <a:t>de descontos por licenças maternidade e paternidade foram calculadas com base no número </a:t>
            </a:r>
            <a:r>
              <a:rPr lang="pt-BR" sz="1200" dirty="0" smtClean="0">
                <a:latin typeface="Calibri" panose="020F0502020204030204" pitchFamily="34" charset="0"/>
                <a:cs typeface="Calibri" panose="020F0502020204030204" pitchFamily="34" charset="0"/>
              </a:rPr>
              <a:t>de solicitações dividido pelo número de </a:t>
            </a:r>
            <a:r>
              <a:rPr lang="pt-BR" sz="1200" dirty="0">
                <a:latin typeface="Calibri" panose="020F0502020204030204" pitchFamily="34" charset="0"/>
                <a:cs typeface="Calibri" panose="020F0502020204030204" pitchFamily="34" charset="0"/>
              </a:rPr>
              <a:t>arquitetos do sexo feminino e masculino respectivamente</a:t>
            </a:r>
          </a:p>
        </p:txBody>
      </p:sp>
      <p:sp>
        <p:nvSpPr>
          <p:cNvPr id="18" name="CaixaDeTexto 17"/>
          <p:cNvSpPr txBox="1"/>
          <p:nvPr/>
        </p:nvSpPr>
        <p:spPr>
          <a:xfrm>
            <a:off x="677334" y="6142002"/>
            <a:ext cx="1324024" cy="215444"/>
          </a:xfrm>
          <a:prstGeom prst="rect">
            <a:avLst/>
          </a:prstGeom>
          <a:noFill/>
        </p:spPr>
        <p:txBody>
          <a:bodyPr wrap="square" rtlCol="0">
            <a:spAutoFit/>
          </a:bodyPr>
          <a:lstStyle/>
          <a:p>
            <a:r>
              <a:rPr lang="pt-BR" sz="800" dirty="0" smtClean="0">
                <a:latin typeface="Calibri" panose="020F0502020204030204" pitchFamily="34" charset="0"/>
                <a:cs typeface="Calibri" panose="020F0502020204030204" pitchFamily="34" charset="0"/>
              </a:rPr>
              <a:t>Designer by Freepick</a:t>
            </a:r>
            <a:endParaRPr lang="pt-BR"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02764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8077" y="2052000"/>
            <a:ext cx="7095847" cy="4434904"/>
          </a:xfrm>
          <a:prstGeom prst="rect">
            <a:avLst/>
          </a:prstGeom>
          <a:ln>
            <a:noFill/>
          </a:ln>
          <a:effectLst>
            <a:softEdge rad="112500"/>
          </a:effectLst>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latin typeface="Calibri" panose="020F0502020204030204" pitchFamily="34" charset="0"/>
                <a:cs typeface="Calibri" panose="020F0502020204030204" pitchFamily="34" charset="0"/>
              </a:rPr>
              <a:t>93</a:t>
            </a:fld>
            <a:endParaRPr lang="pt-BR" noProof="0" dirty="0">
              <a:latin typeface="Calibri" panose="020F0502020204030204" pitchFamily="34" charset="0"/>
              <a:cs typeface="Calibri" panose="020F0502020204030204" pitchFamily="34" charset="0"/>
            </a:endParaRPr>
          </a:p>
        </p:txBody>
      </p:sp>
      <p:sp>
        <p:nvSpPr>
          <p:cNvPr id="14" name="Retângulo 13"/>
          <p:cNvSpPr/>
          <p:nvPr/>
        </p:nvSpPr>
        <p:spPr>
          <a:xfrm>
            <a:off x="422363" y="1"/>
            <a:ext cx="11564920" cy="1015663"/>
          </a:xfrm>
          <a:prstGeom prst="rect">
            <a:avLst/>
          </a:prstGeom>
          <a:no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SISTEMAS DE INFORMAÇÃO E INFRAESTRUTURA</a:t>
            </a:r>
            <a:endParaRPr lang="pt-BR" b="1" dirty="0">
              <a:solidFill>
                <a:srgbClr val="C0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B2160A"/>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11" name="Grupo 10"/>
          <p:cNvGrpSpPr/>
          <p:nvPr/>
        </p:nvGrpSpPr>
        <p:grpSpPr>
          <a:xfrm>
            <a:off x="540692" y="1810178"/>
            <a:ext cx="2439046" cy="1632214"/>
            <a:chOff x="9138804" y="638130"/>
            <a:chExt cx="2439046" cy="1303414"/>
          </a:xfrm>
        </p:grpSpPr>
        <p:sp>
          <p:nvSpPr>
            <p:cNvPr id="35" name="Retângulo de cantos arredondados 34"/>
            <p:cNvSpPr/>
            <p:nvPr/>
          </p:nvSpPr>
          <p:spPr>
            <a:xfrm>
              <a:off x="9138804" y="994523"/>
              <a:ext cx="2439046" cy="947021"/>
            </a:xfrm>
            <a:prstGeom prst="roundRect">
              <a:avLst/>
            </a:prstGeom>
            <a:no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Ter sistemas de informação e infraestrutura que viabilizem a gestão e o atendimento dos arquitetos e urbanistas e a sociedade</a:t>
              </a:r>
              <a:endParaRPr lang="pt-BR" sz="1400" dirty="0">
                <a:solidFill>
                  <a:schemeClr val="bg1"/>
                </a:solidFill>
                <a:latin typeface="Calibri" panose="020F0502020204030204" pitchFamily="34" charset="0"/>
                <a:cs typeface="Calibri" panose="020F0502020204030204" pitchFamily="34" charset="0"/>
              </a:endParaRPr>
            </a:p>
          </p:txBody>
        </p:sp>
        <p:sp>
          <p:nvSpPr>
            <p:cNvPr id="36" name="Retângulo 35"/>
            <p:cNvSpPr/>
            <p:nvPr/>
          </p:nvSpPr>
          <p:spPr>
            <a:xfrm>
              <a:off x="9138804" y="638130"/>
              <a:ext cx="2008815" cy="245777"/>
            </a:xfrm>
            <a:prstGeom prst="rect">
              <a:avLst/>
            </a:prstGeom>
            <a:solidFill>
              <a:srgbClr val="92D05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OBJETIVO ESTRATÉGICO</a:t>
              </a:r>
              <a:endParaRPr lang="pt-BR" sz="1100" b="1" dirty="0">
                <a:solidFill>
                  <a:schemeClr val="bg1"/>
                </a:solidFill>
                <a:latin typeface="Calibri" panose="020F0502020204030204" pitchFamily="34" charset="0"/>
                <a:cs typeface="Calibri" panose="020F0502020204030204" pitchFamily="34" charset="0"/>
              </a:endParaRPr>
            </a:p>
          </p:txBody>
        </p:sp>
      </p:grpSp>
      <p:grpSp>
        <p:nvGrpSpPr>
          <p:cNvPr id="15" name="Grupo 14"/>
          <p:cNvGrpSpPr/>
          <p:nvPr/>
        </p:nvGrpSpPr>
        <p:grpSpPr>
          <a:xfrm>
            <a:off x="540692" y="3963411"/>
            <a:ext cx="2465051" cy="1234738"/>
            <a:chOff x="540692" y="3963411"/>
            <a:chExt cx="2465051" cy="1234738"/>
          </a:xfrm>
        </p:grpSpPr>
        <p:sp>
          <p:nvSpPr>
            <p:cNvPr id="33" name="Retângulo 32"/>
            <p:cNvSpPr/>
            <p:nvPr/>
          </p:nvSpPr>
          <p:spPr>
            <a:xfrm>
              <a:off x="540692" y="3963411"/>
              <a:ext cx="2055617" cy="307777"/>
            </a:xfrm>
            <a:prstGeom prst="rect">
              <a:avLst/>
            </a:prstGeom>
            <a:solidFill>
              <a:srgbClr val="00B0F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PRINCIPAIS INICIATIVAS</a:t>
              </a:r>
              <a:endParaRPr lang="pt-BR" sz="1100" b="1" dirty="0">
                <a:solidFill>
                  <a:schemeClr val="bg1"/>
                </a:solidFill>
                <a:latin typeface="Calibri" panose="020F0502020204030204" pitchFamily="34" charset="0"/>
                <a:cs typeface="Calibri" panose="020F0502020204030204" pitchFamily="34" charset="0"/>
              </a:endParaRPr>
            </a:p>
          </p:txBody>
        </p:sp>
        <p:sp>
          <p:nvSpPr>
            <p:cNvPr id="34" name="Retângulo de cantos arredondados 33"/>
            <p:cNvSpPr/>
            <p:nvPr/>
          </p:nvSpPr>
          <p:spPr>
            <a:xfrm>
              <a:off x="540693" y="4319642"/>
              <a:ext cx="2465050" cy="878507"/>
            </a:xfrm>
            <a:prstGeom prst="roundRect">
              <a:avLst/>
            </a:prstGeom>
            <a:noFill/>
            <a:ln w="28575">
              <a:solidFill>
                <a:srgbClr val="00B0F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Projeto Patrimônio.</a:t>
              </a:r>
            </a:p>
          </p:txBody>
        </p:sp>
      </p:grpSp>
      <p:grpSp>
        <p:nvGrpSpPr>
          <p:cNvPr id="9" name="Grupo 8"/>
          <p:cNvGrpSpPr/>
          <p:nvPr/>
        </p:nvGrpSpPr>
        <p:grpSpPr>
          <a:xfrm>
            <a:off x="9419332" y="1647711"/>
            <a:ext cx="2240411" cy="2668844"/>
            <a:chOff x="9160020" y="1608524"/>
            <a:chExt cx="2240411" cy="2668844"/>
          </a:xfrm>
        </p:grpSpPr>
        <p:grpSp>
          <p:nvGrpSpPr>
            <p:cNvPr id="18" name="Grupo 17"/>
            <p:cNvGrpSpPr/>
            <p:nvPr/>
          </p:nvGrpSpPr>
          <p:grpSpPr>
            <a:xfrm>
              <a:off x="9160020" y="1608524"/>
              <a:ext cx="2240411" cy="979006"/>
              <a:chOff x="493544" y="3625726"/>
              <a:chExt cx="2240411" cy="979006"/>
            </a:xfrm>
          </p:grpSpPr>
          <p:sp>
            <p:nvSpPr>
              <p:cNvPr id="26" name="Retângulo de cantos arredondados 25"/>
              <p:cNvSpPr/>
              <p:nvPr/>
            </p:nvSpPr>
            <p:spPr>
              <a:xfrm>
                <a:off x="493544" y="3950748"/>
                <a:ext cx="2012769" cy="653984"/>
              </a:xfrm>
              <a:prstGeom prst="roundRect">
                <a:avLst/>
              </a:prstGeom>
              <a:solidFill>
                <a:schemeClr val="bg1"/>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R$ 0,00</a:t>
                </a:r>
              </a:p>
              <a:p>
                <a:r>
                  <a:rPr lang="pt-BR" sz="1400" dirty="0">
                    <a:solidFill>
                      <a:schemeClr val="tx1"/>
                    </a:solidFill>
                    <a:latin typeface="Calibri" panose="020F0502020204030204" pitchFamily="34" charset="0"/>
                    <a:cs typeface="Calibri" panose="020F0502020204030204" pitchFamily="34" charset="0"/>
                  </a:rPr>
                  <a:t>0% 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29" name="Retângulo 28"/>
              <p:cNvSpPr/>
              <p:nvPr/>
            </p:nvSpPr>
            <p:spPr>
              <a:xfrm>
                <a:off x="493544" y="3625726"/>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sp>
          <p:nvSpPr>
            <p:cNvPr id="22" name="Retângulo de cantos arredondados 21"/>
            <p:cNvSpPr/>
            <p:nvPr/>
          </p:nvSpPr>
          <p:spPr>
            <a:xfrm>
              <a:off x="9160020" y="272982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50" b="1" dirty="0">
                  <a:latin typeface="Calibri" panose="020F0502020204030204" pitchFamily="34" charset="0"/>
                  <a:cs typeface="Calibri" panose="020F0502020204030204" pitchFamily="34" charset="0"/>
                </a:rPr>
                <a:t>Índice de satisfação interna com a tecnologia utilizada (%)</a:t>
              </a:r>
            </a:p>
            <a:p>
              <a:pPr algn="ctr"/>
              <a:endParaRPr lang="pt-BR" sz="105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3" name="Gráfico 22"/>
            <p:cNvGraphicFramePr/>
            <p:nvPr>
              <p:extLst>
                <p:ext uri="{D42A27DB-BD31-4B8C-83A1-F6EECF244321}">
                  <p14:modId xmlns:p14="http://schemas.microsoft.com/office/powerpoint/2010/main" val="3686670859"/>
                </p:ext>
              </p:extLst>
            </p:nvPr>
          </p:nvGraphicFramePr>
          <p:xfrm>
            <a:off x="9160020" y="3403205"/>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24" name="CaixaDeTexto 23"/>
            <p:cNvSpPr txBox="1"/>
            <p:nvPr/>
          </p:nvSpPr>
          <p:spPr>
            <a:xfrm>
              <a:off x="9160020" y="342613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25" name="CaixaDeTexto 24"/>
            <p:cNvSpPr txBox="1"/>
            <p:nvPr/>
          </p:nvSpPr>
          <p:spPr>
            <a:xfrm>
              <a:off x="9160020" y="391762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sp>
        <p:nvSpPr>
          <p:cNvPr id="8" name="Retângulo 7"/>
          <p:cNvSpPr/>
          <p:nvPr/>
        </p:nvSpPr>
        <p:spPr>
          <a:xfrm>
            <a:off x="5129229" y="6206700"/>
            <a:ext cx="1933543" cy="246221"/>
          </a:xfrm>
          <a:prstGeom prst="rect">
            <a:avLst/>
          </a:prstGeom>
        </p:spPr>
        <p:txBody>
          <a:bodyPr wrap="none">
            <a:spAutoFit/>
          </a:bodyPr>
          <a:lstStyle/>
          <a:p>
            <a:r>
              <a:rPr lang="pt-BR" sz="1000" dirty="0">
                <a:latin typeface="Calibri" panose="020F0502020204030204" pitchFamily="34" charset="0"/>
                <a:cs typeface="Calibri" panose="020F0502020204030204" pitchFamily="34" charset="0"/>
              </a:rPr>
              <a:t>Designed by pch.vector / Freepik</a:t>
            </a:r>
          </a:p>
        </p:txBody>
      </p:sp>
    </p:spTree>
    <p:extLst>
      <p:ext uri="{BB962C8B-B14F-4D97-AF65-F5344CB8AC3E}">
        <p14:creationId xmlns:p14="http://schemas.microsoft.com/office/powerpoint/2010/main" val="388551574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7316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40163" y="6473162"/>
            <a:ext cx="683339" cy="365125"/>
          </a:xfrm>
        </p:spPr>
        <p:txBody>
          <a:bodyPr/>
          <a:lstStyle/>
          <a:p>
            <a:pPr rtl="0"/>
            <a:fld id="{5A4A7955-6230-48B4-BD8B-A7C460F75945}" type="slidenum">
              <a:rPr lang="pt-BR" noProof="0" smtClean="0">
                <a:solidFill>
                  <a:srgbClr val="002060"/>
                </a:solidFill>
              </a:rPr>
              <a:t>94</a:t>
            </a:fld>
            <a:endParaRPr lang="pt-BR" noProof="0" dirty="0">
              <a:solidFill>
                <a:srgbClr val="002060"/>
              </a:solidFill>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9" y="1339998"/>
            <a:ext cx="11211636" cy="5262979"/>
          </a:xfrm>
          <a:prstGeom prst="rect">
            <a:avLst/>
          </a:prstGeom>
        </p:spPr>
        <p:txBody>
          <a:bodyPr wrap="square" numCol="2" spcCol="540000">
            <a:spAutoFit/>
          </a:bodyPr>
          <a:lstStyle/>
          <a:p>
            <a:pPr algn="just"/>
            <a:r>
              <a:rPr lang="pt-BR" sz="1400" b="1" dirty="0"/>
              <a:t>Apresentação</a:t>
            </a:r>
          </a:p>
          <a:p>
            <a:pPr algn="just"/>
            <a:r>
              <a:rPr lang="pt-BR" sz="1400" dirty="0"/>
              <a:t>As iniciativas desse objetivo estratégico visaram potencializar a, melhoria das ferramentas tecnológicas e a automação do serviço de atendimento aos profissionais e aos </a:t>
            </a:r>
            <a:r>
              <a:rPr lang="pt-BR" sz="1400" dirty="0" smtClean="0"/>
              <a:t>cidadãos, contudo, os resultados foram alcançados sem utilização de recursos financeiros.</a:t>
            </a:r>
            <a:endParaRPr lang="pt-BR" sz="1400" dirty="0"/>
          </a:p>
          <a:p>
            <a:pPr algn="just"/>
            <a:endParaRPr lang="pt-BR" sz="1400" dirty="0"/>
          </a:p>
          <a:p>
            <a:pPr algn="just"/>
            <a:r>
              <a:rPr lang="pt-BR" sz="1400" b="1" dirty="0"/>
              <a:t>INICIATIVA </a:t>
            </a:r>
          </a:p>
          <a:p>
            <a:pPr algn="just"/>
            <a:r>
              <a:rPr lang="pt-BR" sz="1400" b="1" dirty="0"/>
              <a:t>Ações:</a:t>
            </a:r>
            <a:r>
              <a:rPr lang="pt-BR" sz="1400" dirty="0"/>
              <a:t> </a:t>
            </a:r>
          </a:p>
          <a:p>
            <a:pPr marL="342900" indent="-342900" algn="just">
              <a:buFont typeface="+mj-lt"/>
              <a:buAutoNum type="arabicPeriod"/>
            </a:pPr>
            <a:r>
              <a:rPr lang="pt-BR" sz="1400" dirty="0"/>
              <a:t>O projeto de novos equipamentos foi suprimida com a aquisição de SSDs para dar maior velocidade no processamento de dados dos notebooks e desktops do Conselho, eliminando, até o momento, a necessidade de aquisição de novos equipamentos</a:t>
            </a:r>
            <a:r>
              <a:rPr lang="pt-BR" sz="1400" dirty="0" smtClean="0"/>
              <a:t>.</a:t>
            </a:r>
          </a:p>
          <a:p>
            <a:pPr marL="342900" indent="-342900" algn="just">
              <a:buFont typeface="+mj-lt"/>
              <a:buAutoNum type="arabicPeriod"/>
            </a:pPr>
            <a:r>
              <a:rPr lang="pt-BR" sz="1400" dirty="0" smtClean="0"/>
              <a:t>Implantação do </a:t>
            </a:r>
            <a:r>
              <a:rPr lang="pt-BR" sz="1400" dirty="0"/>
              <a:t>SEI! (Sistema Eletrônico de Informação) </a:t>
            </a:r>
            <a:r>
              <a:rPr lang="pt-BR" sz="1400" dirty="0" smtClean="0"/>
              <a:t>como ferramenta de infraestrutura </a:t>
            </a:r>
            <a:r>
              <a:rPr lang="pt-BR" sz="1400" dirty="0"/>
              <a:t>pública de processos e documentos </a:t>
            </a:r>
            <a:r>
              <a:rPr lang="pt-BR" sz="1400" dirty="0" smtClean="0"/>
              <a:t>administrativos, sem custos para o CAU/PB.</a:t>
            </a:r>
            <a:endParaRPr lang="pt-BR" sz="1400" dirty="0"/>
          </a:p>
          <a:p>
            <a:pPr marL="342900" indent="-342900" algn="just">
              <a:buFont typeface="+mj-lt"/>
              <a:buAutoNum type="arabicPeriod"/>
            </a:pPr>
            <a:endParaRPr lang="pt-BR" sz="1400" dirty="0"/>
          </a:p>
          <a:p>
            <a:pPr algn="just"/>
            <a:r>
              <a:rPr lang="pt-BR" sz="1400" b="1" dirty="0"/>
              <a:t>Resultados alcançados</a:t>
            </a:r>
          </a:p>
          <a:p>
            <a:pPr algn="just"/>
            <a:endParaRPr lang="pt-BR" sz="1400" dirty="0"/>
          </a:p>
          <a:p>
            <a:pPr algn="just"/>
            <a:r>
              <a:rPr lang="pt-BR" sz="1400" dirty="0"/>
              <a:t>As Unidades de Estado Sólido (SSDs) adicionaram velocidade aos PCs e notebooks antigos com as seguintes vantagens:</a:t>
            </a:r>
          </a:p>
          <a:p>
            <a:pPr algn="just"/>
            <a:r>
              <a:rPr lang="pt-BR" sz="1400" dirty="0"/>
              <a:t>1. Durabilidade e confiabilidade de um SSD</a:t>
            </a:r>
          </a:p>
          <a:p>
            <a:pPr algn="just"/>
            <a:r>
              <a:rPr lang="pt-BR" sz="1400" dirty="0"/>
              <a:t>O aquecimento é a maior causa de falhas em discos rígidos. O SSD pode manter uma temperatura baixa com um desempenho muito mais alto. Um SSD também lida melhor com quedas, sacudidas, batidas e desgastes do dia a dia, fazendo com que ele seja menos apto a sofrer perda de dados.</a:t>
            </a:r>
          </a:p>
          <a:p>
            <a:pPr algn="just"/>
            <a:r>
              <a:rPr lang="pt-BR" sz="1400" b="0" i="0" dirty="0">
                <a:solidFill>
                  <a:srgbClr val="000000"/>
                </a:solidFill>
                <a:effectLst/>
                <a:latin typeface="breuer text"/>
              </a:rPr>
              <a:t>2. Os SSDs são mais rápidos do que os Discos Rígidos</a:t>
            </a:r>
          </a:p>
          <a:p>
            <a:pPr algn="just"/>
            <a:r>
              <a:rPr lang="pt-BR" sz="1400" b="0" i="0" dirty="0">
                <a:solidFill>
                  <a:srgbClr val="353535"/>
                </a:solidFill>
                <a:effectLst/>
                <a:latin typeface="myriad-pro"/>
              </a:rPr>
              <a:t>Os SSDs são até cem vezes mais rápidos do que os HDDs. Os SSDs oferecem tempos menores de inicialização para seu computador, transferência de dados mais imediata e maior largura de banda. Além disso, os SSDs são muito estáveis garantindo que os dados sejam armazenados com segurança. </a:t>
            </a:r>
          </a:p>
          <a:p>
            <a:pPr algn="just"/>
            <a:r>
              <a:rPr lang="pt-BR" sz="1400" b="0" i="0" dirty="0">
                <a:solidFill>
                  <a:srgbClr val="000000"/>
                </a:solidFill>
                <a:effectLst/>
                <a:latin typeface="breuer text"/>
              </a:rPr>
              <a:t>3. Eficiência de energia e potência</a:t>
            </a:r>
          </a:p>
          <a:p>
            <a:pPr algn="just"/>
            <a:r>
              <a:rPr lang="pt-BR" sz="1400" b="0" i="0" dirty="0">
                <a:solidFill>
                  <a:srgbClr val="353535"/>
                </a:solidFill>
                <a:effectLst/>
                <a:latin typeface="myriad-pro"/>
              </a:rPr>
              <a:t>Já que o SSD não possui partes móveis, ele precisa de menos potência para operar comparado a um HDD com um disco giratório magnético. </a:t>
            </a:r>
          </a:p>
          <a:p>
            <a:pPr algn="just"/>
            <a:r>
              <a:rPr lang="pt-BR" sz="1400" b="0" i="0" dirty="0">
                <a:solidFill>
                  <a:srgbClr val="000000"/>
                </a:solidFill>
                <a:effectLst/>
                <a:latin typeface="breuer text"/>
              </a:rPr>
              <a:t>4. Mais leve e nenhum ruído</a:t>
            </a:r>
          </a:p>
          <a:p>
            <a:pPr algn="just"/>
            <a:r>
              <a:rPr lang="pt-BR" sz="1400" b="0" i="0" dirty="0">
                <a:solidFill>
                  <a:srgbClr val="353535"/>
                </a:solidFill>
                <a:effectLst/>
                <a:latin typeface="myriad-pro"/>
              </a:rPr>
              <a:t>Por ser menor, o SSD pesa menos do que os HDDs maiores com suas cabeças magnéticas e discos metálicos. A ausência de partes móveis também faz com que o SSD seja infinitamente mais silencioso do que os HDDs, cujo barulho e vibração podem causar muita distração.</a:t>
            </a:r>
          </a:p>
          <a:p>
            <a:pPr algn="just"/>
            <a:r>
              <a:rPr lang="pt-BR" sz="1400" b="0" i="0" dirty="0">
                <a:solidFill>
                  <a:srgbClr val="000000"/>
                </a:solidFill>
                <a:effectLst/>
                <a:latin typeface="breuer text"/>
              </a:rPr>
              <a:t>5. Formatos/tamanhos mais práticos</a:t>
            </a:r>
          </a:p>
          <a:p>
            <a:pPr algn="just"/>
            <a:r>
              <a:rPr lang="pt-BR" sz="1400" b="0" i="0" dirty="0">
                <a:solidFill>
                  <a:srgbClr val="353535"/>
                </a:solidFill>
                <a:effectLst/>
                <a:latin typeface="myriad-pro"/>
              </a:rPr>
              <a:t>Os SSDs estão disponíveis em uma variedade de tamanhos; o menor sendo do tamanho de um chiclete até o formato de 2,5 pol.</a:t>
            </a:r>
          </a:p>
        </p:txBody>
      </p:sp>
    </p:spTree>
    <p:extLst>
      <p:ext uri="{BB962C8B-B14F-4D97-AF65-F5344CB8AC3E}">
        <p14:creationId xmlns:p14="http://schemas.microsoft.com/office/powerpoint/2010/main" val="427187962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xmlns="" id="{30939FBF-90EF-1980-A85C-12AE27D4CFC8}"/>
              </a:ext>
            </a:extLst>
          </p:cNvPr>
          <p:cNvPicPr>
            <a:picLocks noChangeAspect="1"/>
          </p:cNvPicPr>
          <p:nvPr/>
        </p:nvPicPr>
        <p:blipFill rotWithShape="1">
          <a:blip r:embed="rId3"/>
          <a:srcRect l="31199" t="28514" r="17726" b="42207"/>
          <a:stretch/>
        </p:blipFill>
        <p:spPr>
          <a:xfrm>
            <a:off x="2031674" y="3449969"/>
            <a:ext cx="8328477" cy="2685526"/>
          </a:xfrm>
          <a:prstGeom prst="rect">
            <a:avLst/>
          </a:prstGeom>
          <a:ln>
            <a:noFill/>
          </a:ln>
        </p:spPr>
      </p:pic>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Calibri" panose="020F0502020204030204" pitchFamily="34" charset="0"/>
              <a:cs typeface="Calibri" panose="020F0502020204030204" pitchFamily="34" charset="0"/>
            </a:endParaRPr>
          </a:p>
        </p:txBody>
      </p:sp>
      <p:sp>
        <p:nvSpPr>
          <p:cNvPr id="2" name="Espaço Reservado para Rodapé 1"/>
          <p:cNvSpPr>
            <a:spLocks noGrp="1"/>
          </p:cNvSpPr>
          <p:nvPr>
            <p:ph type="ftr" sz="quarter" idx="11"/>
          </p:nvPr>
        </p:nvSpPr>
        <p:spPr>
          <a:xfrm>
            <a:off x="677334" y="6333462"/>
            <a:ext cx="6297612" cy="365125"/>
          </a:xfrm>
        </p:spPr>
        <p:txBody>
          <a:bodyPr/>
          <a:lstStyle/>
          <a:p>
            <a:pPr rtl="0"/>
            <a:r>
              <a:rPr lang="pt-BR" noProof="0" dirty="0">
                <a:latin typeface="Calibri" panose="020F0502020204030204" pitchFamily="34" charset="0"/>
                <a:cs typeface="Calibri" panose="020F0502020204030204" pitchFamily="34" charset="0"/>
              </a:rPr>
              <a:t>Relatório Integrado de Gestão 2023 - CAU/PB</a:t>
            </a:r>
          </a:p>
        </p:txBody>
      </p:sp>
      <p:sp>
        <p:nvSpPr>
          <p:cNvPr id="7" name="Espaço Reservado para Número de Slide 6"/>
          <p:cNvSpPr>
            <a:spLocks noGrp="1"/>
          </p:cNvSpPr>
          <p:nvPr>
            <p:ph type="sldNum" sz="quarter" idx="12"/>
          </p:nvPr>
        </p:nvSpPr>
        <p:spPr>
          <a:xfrm>
            <a:off x="10838563" y="6333462"/>
            <a:ext cx="683339" cy="365125"/>
          </a:xfrm>
        </p:spPr>
        <p:txBody>
          <a:bodyPr/>
          <a:lstStyle/>
          <a:p>
            <a:pPr rtl="0"/>
            <a:fld id="{5A4A7955-6230-48B4-BD8B-A7C460F75945}" type="slidenum">
              <a:rPr lang="pt-BR" noProof="0" smtClean="0">
                <a:latin typeface="Calibri" panose="020F0502020204030204" pitchFamily="34" charset="0"/>
                <a:cs typeface="Calibri" panose="020F0502020204030204" pitchFamily="34" charset="0"/>
              </a:rPr>
              <a:t>95</a:t>
            </a:fld>
            <a:endParaRPr lang="pt-BR" noProof="0" dirty="0">
              <a:latin typeface="Calibri" panose="020F0502020204030204" pitchFamily="34" charset="0"/>
              <a:cs typeface="Calibri" panose="020F0502020204030204" pitchFamily="34" charset="0"/>
            </a:endParaRPr>
          </a:p>
        </p:txBody>
      </p:sp>
      <p:sp>
        <p:nvSpPr>
          <p:cNvPr id="14" name="Retângulo 13"/>
          <p:cNvSpPr/>
          <p:nvPr/>
        </p:nvSpPr>
        <p:spPr>
          <a:xfrm>
            <a:off x="422363" y="1"/>
            <a:ext cx="11564920" cy="1015663"/>
          </a:xfrm>
          <a:prstGeom prst="rect">
            <a:avLst/>
          </a:prstGeom>
          <a:noFill/>
        </p:spPr>
        <p:txBody>
          <a:bodyPr wrap="square" numCol="1" spcCol="360000">
            <a:spAutoFit/>
          </a:bodyPr>
          <a:lstStyle/>
          <a:p>
            <a:endParaRPr lang="pt-BR" b="1" dirty="0">
              <a:solidFill>
                <a:srgbClr val="C00000"/>
              </a:solidFill>
              <a:latin typeface="Calibri" panose="020F0502020204030204" pitchFamily="34" charset="0"/>
              <a:cs typeface="Calibri" panose="020F0502020204030204" pitchFamily="34" charset="0"/>
            </a:endParaRPr>
          </a:p>
          <a:p>
            <a:endParaRPr lang="pt-BR" b="1" dirty="0">
              <a:solidFill>
                <a:srgbClr val="C00000"/>
              </a:solidFill>
              <a:latin typeface="Calibri" panose="020F0502020204030204" pitchFamily="34" charset="0"/>
              <a:cs typeface="Calibri" panose="020F0502020204030204" pitchFamily="34" charset="0"/>
            </a:endParaRPr>
          </a:p>
          <a:p>
            <a:r>
              <a:rPr lang="pt-BR" sz="2400" b="1" dirty="0">
                <a:solidFill>
                  <a:srgbClr val="C00000"/>
                </a:solidFill>
                <a:latin typeface="Calibri" panose="020F0502020204030204" pitchFamily="34" charset="0"/>
                <a:cs typeface="Calibri" panose="020F0502020204030204" pitchFamily="34" charset="0"/>
              </a:rPr>
              <a:t>APRIMORAR E INOVAR</a:t>
            </a:r>
            <a:endParaRPr lang="pt-BR" b="1" dirty="0">
              <a:solidFill>
                <a:srgbClr val="C00000"/>
              </a:solidFill>
              <a:latin typeface="Calibri" panose="020F0502020204030204" pitchFamily="34" charset="0"/>
              <a:cs typeface="Calibri" panose="020F050202020403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grpSp>
        <p:nvGrpSpPr>
          <p:cNvPr id="11" name="Grupo 10"/>
          <p:cNvGrpSpPr/>
          <p:nvPr/>
        </p:nvGrpSpPr>
        <p:grpSpPr>
          <a:xfrm>
            <a:off x="540692" y="1810178"/>
            <a:ext cx="2439046" cy="1632214"/>
            <a:chOff x="9138804" y="638130"/>
            <a:chExt cx="2439046" cy="1303414"/>
          </a:xfrm>
        </p:grpSpPr>
        <p:sp>
          <p:nvSpPr>
            <p:cNvPr id="35" name="Retângulo de cantos arredondados 34"/>
            <p:cNvSpPr/>
            <p:nvPr/>
          </p:nvSpPr>
          <p:spPr>
            <a:xfrm>
              <a:off x="9138804" y="994523"/>
              <a:ext cx="2439046" cy="947021"/>
            </a:xfrm>
            <a:prstGeom prst="roundRect">
              <a:avLst/>
            </a:prstGeom>
            <a:noFill/>
            <a:ln w="28575">
              <a:solidFill>
                <a:srgbClr val="92D05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400" dirty="0">
                  <a:solidFill>
                    <a:schemeClr val="tx1"/>
                  </a:solidFill>
                  <a:latin typeface="Calibri" panose="020F0502020204030204" pitchFamily="34" charset="0"/>
                  <a:cs typeface="Calibri" panose="020F0502020204030204" pitchFamily="34" charset="0"/>
                </a:rPr>
                <a:t>Aprimorar e inovar os processos e as ações</a:t>
              </a:r>
              <a:endParaRPr lang="pt-BR" sz="1400" dirty="0">
                <a:solidFill>
                  <a:schemeClr val="bg1"/>
                </a:solidFill>
                <a:latin typeface="Calibri" panose="020F0502020204030204" pitchFamily="34" charset="0"/>
                <a:cs typeface="Calibri" panose="020F0502020204030204" pitchFamily="34" charset="0"/>
              </a:endParaRPr>
            </a:p>
          </p:txBody>
        </p:sp>
        <p:sp>
          <p:nvSpPr>
            <p:cNvPr id="36" name="Retângulo 35"/>
            <p:cNvSpPr/>
            <p:nvPr/>
          </p:nvSpPr>
          <p:spPr>
            <a:xfrm>
              <a:off x="9138804" y="638130"/>
              <a:ext cx="2008815" cy="245777"/>
            </a:xfrm>
            <a:prstGeom prst="rect">
              <a:avLst/>
            </a:prstGeom>
            <a:solidFill>
              <a:srgbClr val="92D05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OBJETIVO ESTRATÉGICO</a:t>
              </a:r>
              <a:endParaRPr lang="pt-BR" sz="1100" b="1" dirty="0">
                <a:solidFill>
                  <a:schemeClr val="bg1"/>
                </a:solidFill>
                <a:latin typeface="Calibri" panose="020F0502020204030204" pitchFamily="34" charset="0"/>
                <a:cs typeface="Calibri" panose="020F0502020204030204" pitchFamily="34" charset="0"/>
              </a:endParaRPr>
            </a:p>
          </p:txBody>
        </p:sp>
      </p:grpSp>
      <p:grpSp>
        <p:nvGrpSpPr>
          <p:cNvPr id="15" name="Grupo 14"/>
          <p:cNvGrpSpPr/>
          <p:nvPr/>
        </p:nvGrpSpPr>
        <p:grpSpPr>
          <a:xfrm>
            <a:off x="540692" y="3963411"/>
            <a:ext cx="2465051" cy="1234738"/>
            <a:chOff x="540692" y="3963411"/>
            <a:chExt cx="2465051" cy="1234738"/>
          </a:xfrm>
        </p:grpSpPr>
        <p:sp>
          <p:nvSpPr>
            <p:cNvPr id="33" name="Retângulo 32"/>
            <p:cNvSpPr/>
            <p:nvPr/>
          </p:nvSpPr>
          <p:spPr>
            <a:xfrm>
              <a:off x="540692" y="3963411"/>
              <a:ext cx="2055617" cy="307777"/>
            </a:xfrm>
            <a:prstGeom prst="rect">
              <a:avLst/>
            </a:prstGeom>
            <a:solidFill>
              <a:srgbClr val="00B0F0"/>
            </a:solidFill>
            <a:ln>
              <a:noFill/>
            </a:ln>
          </p:spPr>
          <p:txBody>
            <a:bodyPr wrap="square" numCol="1" spcCol="360000">
              <a:spAutoFit/>
            </a:bodyPr>
            <a:lstStyle/>
            <a:p>
              <a:r>
                <a:rPr lang="pt-BR" sz="1400" b="1" dirty="0">
                  <a:solidFill>
                    <a:schemeClr val="bg1"/>
                  </a:solidFill>
                  <a:latin typeface="Calibri" panose="020F0502020204030204" pitchFamily="34" charset="0"/>
                  <a:cs typeface="Calibri" panose="020F0502020204030204" pitchFamily="34" charset="0"/>
                </a:rPr>
                <a:t>PRINCIPAIS INICIATIVAS</a:t>
              </a:r>
              <a:endParaRPr lang="pt-BR" sz="1100" b="1" dirty="0">
                <a:solidFill>
                  <a:schemeClr val="bg1"/>
                </a:solidFill>
                <a:latin typeface="Calibri" panose="020F0502020204030204" pitchFamily="34" charset="0"/>
                <a:cs typeface="Calibri" panose="020F0502020204030204" pitchFamily="34" charset="0"/>
              </a:endParaRPr>
            </a:p>
          </p:txBody>
        </p:sp>
        <p:sp>
          <p:nvSpPr>
            <p:cNvPr id="34" name="Retângulo de cantos arredondados 33"/>
            <p:cNvSpPr/>
            <p:nvPr/>
          </p:nvSpPr>
          <p:spPr>
            <a:xfrm>
              <a:off x="540693" y="4319642"/>
              <a:ext cx="2465050" cy="878507"/>
            </a:xfrm>
            <a:prstGeom prst="roundRect">
              <a:avLst/>
            </a:prstGeom>
            <a:noFill/>
            <a:ln w="28575">
              <a:solidFill>
                <a:srgbClr val="00B0F0"/>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pt-BR" sz="1400" dirty="0">
                  <a:solidFill>
                    <a:schemeClr val="tx1"/>
                  </a:solidFill>
                  <a:latin typeface="Calibri" panose="020F0502020204030204" pitchFamily="34" charset="0"/>
                  <a:cs typeface="Calibri" panose="020F0502020204030204" pitchFamily="34" charset="0"/>
                </a:rPr>
                <a:t>Projeto Eleições do CAU.</a:t>
              </a:r>
            </a:p>
          </p:txBody>
        </p:sp>
      </p:grpSp>
      <p:grpSp>
        <p:nvGrpSpPr>
          <p:cNvPr id="9" name="Grupo 8"/>
          <p:cNvGrpSpPr/>
          <p:nvPr/>
        </p:nvGrpSpPr>
        <p:grpSpPr>
          <a:xfrm>
            <a:off x="9419332" y="1647711"/>
            <a:ext cx="2240411" cy="2668844"/>
            <a:chOff x="9160020" y="1608524"/>
            <a:chExt cx="2240411" cy="2668844"/>
          </a:xfrm>
        </p:grpSpPr>
        <p:grpSp>
          <p:nvGrpSpPr>
            <p:cNvPr id="18" name="Grupo 17"/>
            <p:cNvGrpSpPr/>
            <p:nvPr/>
          </p:nvGrpSpPr>
          <p:grpSpPr>
            <a:xfrm>
              <a:off x="9160020" y="1608524"/>
              <a:ext cx="2240411" cy="979006"/>
              <a:chOff x="493544" y="3625726"/>
              <a:chExt cx="2240411" cy="979006"/>
            </a:xfrm>
          </p:grpSpPr>
          <p:sp>
            <p:nvSpPr>
              <p:cNvPr id="26" name="Retângulo de cantos arredondados 25"/>
              <p:cNvSpPr/>
              <p:nvPr/>
            </p:nvSpPr>
            <p:spPr>
              <a:xfrm>
                <a:off x="493544" y="3950748"/>
                <a:ext cx="2012769" cy="653984"/>
              </a:xfrm>
              <a:prstGeom prst="roundRect">
                <a:avLst/>
              </a:prstGeom>
              <a:solidFill>
                <a:srgbClr val="FF0000"/>
              </a:solidFill>
              <a:ln w="28575">
                <a:solidFill>
                  <a:srgbClr val="0989B1"/>
                </a:solidFill>
                <a:prstDash val="sysDash"/>
              </a:ln>
            </p:spPr>
            <p:style>
              <a:lnRef idx="2">
                <a:schemeClr val="dk1"/>
              </a:lnRef>
              <a:fillRef idx="1001">
                <a:schemeClr val="lt1"/>
              </a:fillRef>
              <a:effectRef idx="0">
                <a:schemeClr val="dk1"/>
              </a:effectRef>
              <a:fontRef idx="minor">
                <a:schemeClr val="dk1"/>
              </a:fontRef>
            </p:style>
            <p:txBody>
              <a:bodyPr rtlCol="0" anchor="ctr"/>
              <a:lstStyle/>
              <a:p>
                <a:r>
                  <a:rPr lang="pt-BR" sz="1400" b="1" dirty="0">
                    <a:solidFill>
                      <a:schemeClr val="tx1"/>
                    </a:solidFill>
                    <a:latin typeface="Calibri" panose="020F0502020204030204" pitchFamily="34" charset="0"/>
                    <a:cs typeface="Calibri" panose="020F0502020204030204" pitchFamily="34" charset="0"/>
                  </a:rPr>
                  <a:t>R$ </a:t>
                </a:r>
                <a:r>
                  <a:rPr lang="pt-BR" sz="1400" b="1" dirty="0">
                    <a:latin typeface="Calibri" panose="020F0502020204030204" pitchFamily="34" charset="0"/>
                    <a:cs typeface="Calibri" panose="020F0502020204030204" pitchFamily="34" charset="0"/>
                  </a:rPr>
                  <a:t>15.063,35</a:t>
                </a:r>
                <a:r>
                  <a:rPr lang="pt-BR" sz="1400" dirty="0" smtClean="0">
                    <a:latin typeface="Calibri" panose="020F0502020204030204" pitchFamily="34" charset="0"/>
                    <a:cs typeface="Calibri" panose="020F0502020204030204" pitchFamily="34" charset="0"/>
                  </a:rPr>
                  <a:t> </a:t>
                </a:r>
                <a:r>
                  <a:rPr lang="pt-BR" sz="1400" dirty="0">
                    <a:latin typeface="Calibri" panose="020F0502020204030204" pitchFamily="34" charset="0"/>
                    <a:cs typeface="Calibri" panose="020F0502020204030204" pitchFamily="34" charset="0"/>
                  </a:rPr>
                  <a:t/>
                </a:r>
                <a:br>
                  <a:rPr lang="pt-BR" sz="1400" dirty="0">
                    <a:latin typeface="Calibri" panose="020F0502020204030204" pitchFamily="34" charset="0"/>
                    <a:cs typeface="Calibri" panose="020F0502020204030204" pitchFamily="34" charset="0"/>
                  </a:rPr>
                </a:br>
                <a:r>
                  <a:rPr lang="pt-BR" sz="1400" dirty="0" smtClean="0">
                    <a:solidFill>
                      <a:schemeClr val="tx1"/>
                    </a:solidFill>
                    <a:latin typeface="Calibri" panose="020F0502020204030204" pitchFamily="34" charset="0"/>
                    <a:cs typeface="Calibri" panose="020F0502020204030204" pitchFamily="34" charset="0"/>
                  </a:rPr>
                  <a:t>63,02% </a:t>
                </a:r>
                <a:r>
                  <a:rPr lang="pt-BR" sz="1400" dirty="0">
                    <a:solidFill>
                      <a:schemeClr val="tx1"/>
                    </a:solidFill>
                    <a:latin typeface="Calibri" panose="020F0502020204030204" pitchFamily="34" charset="0"/>
                    <a:cs typeface="Calibri" panose="020F0502020204030204" pitchFamily="34" charset="0"/>
                  </a:rPr>
                  <a:t>DO PREVISTO</a:t>
                </a:r>
                <a:endParaRPr lang="pt-BR" sz="900" dirty="0">
                  <a:solidFill>
                    <a:schemeClr val="tx1"/>
                  </a:solidFill>
                  <a:latin typeface="Calibri" panose="020F0502020204030204" pitchFamily="34" charset="0"/>
                  <a:cs typeface="Calibri" panose="020F0502020204030204" pitchFamily="34" charset="0"/>
                </a:endParaRPr>
              </a:p>
            </p:txBody>
          </p:sp>
          <p:sp>
            <p:nvSpPr>
              <p:cNvPr id="29" name="Retângulo 28"/>
              <p:cNvSpPr/>
              <p:nvPr/>
            </p:nvSpPr>
            <p:spPr>
              <a:xfrm>
                <a:off x="493544" y="3625726"/>
                <a:ext cx="2240411" cy="307777"/>
              </a:xfrm>
              <a:prstGeom prst="rect">
                <a:avLst/>
              </a:prstGeom>
              <a:solidFill>
                <a:schemeClr val="bg1"/>
              </a:solidFill>
            </p:spPr>
            <p:txBody>
              <a:bodyPr wrap="square" numCol="1" spcCol="360000">
                <a:spAutoFit/>
              </a:bodyPr>
              <a:lstStyle/>
              <a:p>
                <a:r>
                  <a:rPr lang="pt-BR" sz="1400" b="1" dirty="0">
                    <a:solidFill>
                      <a:schemeClr val="accent6"/>
                    </a:solidFill>
                    <a:latin typeface="Calibri" panose="020F0502020204030204" pitchFamily="34" charset="0"/>
                    <a:cs typeface="Calibri" panose="020F0502020204030204" pitchFamily="34" charset="0"/>
                  </a:rPr>
                  <a:t>INVESTIMENTO REALIZADO</a:t>
                </a:r>
                <a:endParaRPr lang="pt-BR" sz="1100" b="1" dirty="0">
                  <a:solidFill>
                    <a:schemeClr val="accent6"/>
                  </a:solidFill>
                  <a:latin typeface="Calibri" panose="020F0502020204030204" pitchFamily="34" charset="0"/>
                  <a:cs typeface="Calibri" panose="020F0502020204030204" pitchFamily="34" charset="0"/>
                </a:endParaRPr>
              </a:p>
            </p:txBody>
          </p:sp>
        </p:grpSp>
        <p:sp>
          <p:nvSpPr>
            <p:cNvPr id="22" name="Retângulo de cantos arredondados 21"/>
            <p:cNvSpPr/>
            <p:nvPr/>
          </p:nvSpPr>
          <p:spPr>
            <a:xfrm>
              <a:off x="9160020" y="2729828"/>
              <a:ext cx="2070234" cy="1547540"/>
            </a:xfrm>
            <a:prstGeom prst="roundRect">
              <a:avLst/>
            </a:prstGeom>
            <a:ln w="28575">
              <a:solidFill>
                <a:schemeClr val="accent1">
                  <a:lumMod val="75000"/>
                </a:schemeClr>
              </a:solidFill>
              <a:prstDash val="sysDash"/>
            </a:ln>
          </p:spPr>
          <p:style>
            <a:lnRef idx="2">
              <a:schemeClr val="dk1"/>
            </a:lnRef>
            <a:fillRef idx="1001">
              <a:schemeClr val="lt1"/>
            </a:fillRef>
            <a:effectRef idx="0">
              <a:schemeClr val="dk1"/>
            </a:effectRef>
            <a:fontRef idx="minor">
              <a:schemeClr val="dk1"/>
            </a:fontRef>
          </p:style>
          <p:txBody>
            <a:bodyPr rtlCol="0" anchor="ctr"/>
            <a:lstStyle/>
            <a:p>
              <a:pPr algn="ctr"/>
              <a:r>
                <a:rPr lang="pt-BR" sz="1050" b="1" dirty="0">
                  <a:latin typeface="Calibri" panose="020F0502020204030204" pitchFamily="34" charset="0"/>
                  <a:cs typeface="Calibri" panose="020F0502020204030204" pitchFamily="34" charset="0"/>
                </a:rPr>
                <a:t>Índice de automação de processos (%)</a:t>
              </a: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a:p>
              <a:pPr algn="ctr"/>
              <a:endParaRPr lang="pt-BR" sz="1400" b="1" dirty="0">
                <a:latin typeface="Calibri" panose="020F0502020204030204" pitchFamily="34" charset="0"/>
                <a:cs typeface="Calibri" panose="020F0502020204030204" pitchFamily="34" charset="0"/>
              </a:endParaRPr>
            </a:p>
          </p:txBody>
        </p:sp>
        <p:graphicFrame>
          <p:nvGraphicFramePr>
            <p:cNvPr id="23" name="Gráfico 22"/>
            <p:cNvGraphicFramePr/>
            <p:nvPr>
              <p:extLst>
                <p:ext uri="{D42A27DB-BD31-4B8C-83A1-F6EECF244321}">
                  <p14:modId xmlns:p14="http://schemas.microsoft.com/office/powerpoint/2010/main" val="1376683139"/>
                </p:ext>
              </p:extLst>
            </p:nvPr>
          </p:nvGraphicFramePr>
          <p:xfrm>
            <a:off x="9160020" y="3403205"/>
            <a:ext cx="2093786" cy="771780"/>
          </p:xfrm>
          <a:graphic>
            <a:graphicData uri="http://schemas.openxmlformats.org/drawingml/2006/chart">
              <c:chart xmlns:c="http://schemas.openxmlformats.org/drawingml/2006/chart" xmlns:r="http://schemas.openxmlformats.org/officeDocument/2006/relationships" r:id="rId4"/>
            </a:graphicData>
          </a:graphic>
        </p:graphicFrame>
        <p:sp>
          <p:nvSpPr>
            <p:cNvPr id="24" name="CaixaDeTexto 23"/>
            <p:cNvSpPr txBox="1"/>
            <p:nvPr/>
          </p:nvSpPr>
          <p:spPr>
            <a:xfrm>
              <a:off x="9160020" y="3426138"/>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chemeClr val="accent4">
                      <a:lumMod val="50000"/>
                    </a:schemeClr>
                  </a:solidFill>
                  <a:latin typeface="Calibri" panose="020F0502020204030204" pitchFamily="34" charset="0"/>
                  <a:cs typeface="Calibri" panose="020F0502020204030204" pitchFamily="34" charset="0"/>
                </a:rPr>
                <a:t>REALIZADO</a:t>
              </a:r>
            </a:p>
          </p:txBody>
        </p:sp>
        <p:sp>
          <p:nvSpPr>
            <p:cNvPr id="25" name="CaixaDeTexto 24"/>
            <p:cNvSpPr txBox="1"/>
            <p:nvPr/>
          </p:nvSpPr>
          <p:spPr>
            <a:xfrm>
              <a:off x="9160020" y="3917629"/>
              <a:ext cx="1748222" cy="154920"/>
            </a:xfrm>
            <a:prstGeom prst="rect">
              <a:avLst/>
            </a:prstGeom>
          </p:spPr>
          <p:txBody>
            <a:bodyPr wrap="square" numCol="1" spcCol="360000" rtlCol="0">
              <a:noAutofit/>
            </a:bodyPr>
            <a:lstStyle/>
            <a:p>
              <a:pPr marL="0" indent="0" algn="just">
                <a:lnSpc>
                  <a:spcPct val="100000"/>
                </a:lnSpc>
                <a:buNone/>
              </a:pPr>
              <a:r>
                <a:rPr lang="pt-BR" sz="900" b="1" dirty="0">
                  <a:solidFill>
                    <a:srgbClr val="92D050"/>
                  </a:solidFill>
                  <a:latin typeface="Calibri" panose="020F0502020204030204" pitchFamily="34" charset="0"/>
                  <a:cs typeface="Calibri" panose="020F0502020204030204" pitchFamily="34" charset="0"/>
                </a:rPr>
                <a:t>META</a:t>
              </a:r>
            </a:p>
          </p:txBody>
        </p:sp>
      </p:grpSp>
      <p:sp>
        <p:nvSpPr>
          <p:cNvPr id="8" name="Retângulo 7"/>
          <p:cNvSpPr/>
          <p:nvPr/>
        </p:nvSpPr>
        <p:spPr>
          <a:xfrm>
            <a:off x="5129229" y="6498800"/>
            <a:ext cx="1933543" cy="246221"/>
          </a:xfrm>
          <a:prstGeom prst="rect">
            <a:avLst/>
          </a:prstGeom>
        </p:spPr>
        <p:txBody>
          <a:bodyPr wrap="none">
            <a:spAutoFit/>
          </a:bodyPr>
          <a:lstStyle/>
          <a:p>
            <a:r>
              <a:rPr lang="pt-BR" sz="1000" dirty="0">
                <a:latin typeface="Calibri" panose="020F0502020204030204" pitchFamily="34" charset="0"/>
                <a:cs typeface="Calibri" panose="020F0502020204030204" pitchFamily="34" charset="0"/>
              </a:rPr>
              <a:t>Designed by pch.vector / Freepik</a:t>
            </a:r>
          </a:p>
        </p:txBody>
      </p:sp>
    </p:spTree>
    <p:extLst>
      <p:ext uri="{BB962C8B-B14F-4D97-AF65-F5344CB8AC3E}">
        <p14:creationId xmlns:p14="http://schemas.microsoft.com/office/powerpoint/2010/main" val="412997635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23502"/>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10790" y="6423502"/>
            <a:ext cx="683339" cy="365125"/>
          </a:xfrm>
        </p:spPr>
        <p:txBody>
          <a:bodyPr/>
          <a:lstStyle/>
          <a:p>
            <a:pPr rtl="0"/>
            <a:fld id="{5A4A7955-6230-48B4-BD8B-A7C460F75945}" type="slidenum">
              <a:rPr lang="pt-BR" noProof="0" smtClean="0">
                <a:solidFill>
                  <a:srgbClr val="002060"/>
                </a:solidFill>
              </a:rPr>
              <a:t>96</a:t>
            </a:fld>
            <a:endParaRPr lang="pt-BR" noProof="0" dirty="0">
              <a:solidFill>
                <a:srgbClr val="002060"/>
              </a:solidFill>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9" y="1339998"/>
            <a:ext cx="11320818" cy="5262979"/>
          </a:xfrm>
          <a:prstGeom prst="rect">
            <a:avLst/>
          </a:prstGeom>
        </p:spPr>
        <p:txBody>
          <a:bodyPr wrap="square" numCol="2" spcCol="720000">
            <a:spAutoFit/>
          </a:bodyPr>
          <a:lstStyle/>
          <a:p>
            <a:pPr algn="just"/>
            <a:r>
              <a:rPr lang="pt-BR" sz="1400" b="1" dirty="0">
                <a:latin typeface="Calibri" panose="020F0502020204030204" pitchFamily="34" charset="0"/>
                <a:cs typeface="Calibri" panose="020F0502020204030204" pitchFamily="34" charset="0"/>
              </a:rPr>
              <a:t>Apresentação</a:t>
            </a:r>
          </a:p>
          <a:p>
            <a:pPr algn="just"/>
            <a:r>
              <a:rPr lang="pt-BR" sz="1400" dirty="0">
                <a:latin typeface="Calibri" panose="020F0502020204030204" pitchFamily="34" charset="0"/>
                <a:cs typeface="Calibri" panose="020F0502020204030204" pitchFamily="34" charset="0"/>
              </a:rPr>
              <a:t>A iniciativa desse objetivo estratégico visa, entre outras coisas,  evoluir no aprimoramento de seus processos, automatizando-os,  definindo-os  e aprimorando-os.  </a:t>
            </a:r>
          </a:p>
          <a:p>
            <a:pPr algn="just"/>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INICIATIVA </a:t>
            </a:r>
          </a:p>
          <a:p>
            <a:pPr algn="just"/>
            <a:r>
              <a:rPr lang="pt-BR" sz="1400" b="1" dirty="0">
                <a:latin typeface="Calibri" panose="020F0502020204030204" pitchFamily="34" charset="0"/>
                <a:cs typeface="Calibri" panose="020F0502020204030204" pitchFamily="34" charset="0"/>
              </a:rPr>
              <a:t>Ações:</a:t>
            </a:r>
            <a:r>
              <a:rPr lang="pt-BR" sz="1400" dirty="0">
                <a:latin typeface="Calibri" panose="020F0502020204030204" pitchFamily="34" charset="0"/>
                <a:cs typeface="Calibri" panose="020F0502020204030204" pitchFamily="34" charset="0"/>
              </a:rPr>
              <a:t> </a:t>
            </a:r>
          </a:p>
          <a:p>
            <a:pPr marL="342900" indent="-342900" algn="just">
              <a:buFont typeface="+mj-lt"/>
              <a:buAutoNum type="arabicPeriod"/>
            </a:pPr>
            <a:r>
              <a:rPr lang="pt-BR" sz="1400" dirty="0">
                <a:latin typeface="Calibri" panose="020F0502020204030204" pitchFamily="34" charset="0"/>
                <a:cs typeface="Calibri" panose="020F0502020204030204" pitchFamily="34" charset="0"/>
              </a:rPr>
              <a:t>Presidente do CAU/PB designou os funcionários que prestarão assistência técnica à respectiva CE-PB (</a:t>
            </a:r>
            <a:r>
              <a:rPr lang="pt-BR" sz="1400" dirty="0">
                <a:latin typeface="Calibri" panose="020F0502020204030204" pitchFamily="34" charset="0"/>
                <a:cs typeface="Calibri" panose="020F0502020204030204" pitchFamily="34" charset="0"/>
                <a:hlinkClick r:id="rId3"/>
              </a:rPr>
              <a:t>PORTARIA Nº 001/2023</a:t>
            </a:r>
            <a:r>
              <a:rPr lang="pt-BR" sz="1400" dirty="0">
                <a:latin typeface="Calibri" panose="020F0502020204030204" pitchFamily="34" charset="0"/>
                <a:cs typeface="Calibri" panose="020F0502020204030204" pitchFamily="34" charset="0"/>
              </a:rPr>
              <a:t>);</a:t>
            </a:r>
          </a:p>
          <a:p>
            <a:pPr marL="342900" indent="-342900" algn="just">
              <a:buFont typeface="+mj-lt"/>
              <a:buAutoNum type="arabicPeriod"/>
            </a:pPr>
            <a:r>
              <a:rPr lang="pt-BR" sz="1400" dirty="0">
                <a:latin typeface="Calibri" panose="020F0502020204030204" pitchFamily="34" charset="0"/>
                <a:cs typeface="Calibri" panose="020F0502020204030204" pitchFamily="34" charset="0"/>
              </a:rPr>
              <a:t> Plenários do CAU/PB instituiu a CE-PB e elegeu seus membros. (</a:t>
            </a:r>
            <a:r>
              <a:rPr lang="pt-BR" sz="1400" dirty="0">
                <a:latin typeface="Calibri" panose="020F0502020204030204" pitchFamily="34" charset="0"/>
                <a:cs typeface="Calibri" panose="020F0502020204030204" pitchFamily="34" charset="0"/>
                <a:hlinkClick r:id="rId4"/>
              </a:rPr>
              <a:t>ATA DA SESSÃO PLENÁRIA EXTRAORDINÁRIA N° 020</a:t>
            </a:r>
            <a:r>
              <a:rPr lang="pt-BR" sz="1400" dirty="0" smtClean="0">
                <a:latin typeface="Calibri" panose="020F0502020204030204" pitchFamily="34" charset="0"/>
                <a:cs typeface="Calibri" panose="020F0502020204030204" pitchFamily="34" charset="0"/>
              </a:rPr>
              <a:t>)</a:t>
            </a:r>
            <a:endParaRPr lang="pt-BR" sz="1400" dirty="0">
              <a:latin typeface="Calibri" panose="020F0502020204030204" pitchFamily="34" charset="0"/>
              <a:cs typeface="Calibri" panose="020F0502020204030204" pitchFamily="34" charset="0"/>
            </a:endParaRPr>
          </a:p>
          <a:p>
            <a:pPr marL="342900" indent="-342900" algn="just">
              <a:buFont typeface="+mj-lt"/>
              <a:buAutoNum type="arabicPeriod"/>
            </a:pPr>
            <a:endParaRPr lang="pt-BR" sz="1400" dirty="0">
              <a:latin typeface="Calibri" panose="020F0502020204030204" pitchFamily="34" charset="0"/>
              <a:cs typeface="Calibri" panose="020F0502020204030204" pitchFamily="34" charset="0"/>
            </a:endParaRPr>
          </a:p>
          <a:p>
            <a:pPr algn="just"/>
            <a:r>
              <a:rPr lang="pt-BR" sz="1400" b="1" dirty="0">
                <a:latin typeface="Calibri" panose="020F0502020204030204" pitchFamily="34" charset="0"/>
                <a:cs typeface="Calibri" panose="020F0502020204030204" pitchFamily="34" charset="0"/>
              </a:rPr>
              <a:t>Resultados alcançados</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o CAU/PB formou sua Comissão Eleitoral para mediar a realização do processo eleitoral para escolha dos conselheiros titulares e respectivos suplentes de conselheiro do CAU/BR e de CAU/PB, no âmbito de suas jurisdições, cumprindo a Resolução N° 179/2019. </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Membros: </a:t>
            </a:r>
          </a:p>
          <a:p>
            <a:pPr algn="just"/>
            <a:r>
              <a:rPr lang="pt-BR" sz="1400" dirty="0">
                <a:latin typeface="Calibri" panose="020F0502020204030204" pitchFamily="34" charset="0"/>
                <a:cs typeface="Calibri" panose="020F0502020204030204" pitchFamily="34" charset="0"/>
              </a:rPr>
              <a:t>KELLY CHRISTINE SILVA DE LIMA</a:t>
            </a:r>
          </a:p>
          <a:p>
            <a:pPr algn="just"/>
            <a:r>
              <a:rPr lang="pt-BR" sz="1400" dirty="0">
                <a:latin typeface="Calibri" panose="020F0502020204030204" pitchFamily="34" charset="0"/>
                <a:cs typeface="Calibri" panose="020F0502020204030204" pitchFamily="34" charset="0"/>
              </a:rPr>
              <a:t>Coordenadora</a:t>
            </a:r>
          </a:p>
          <a:p>
            <a:pPr algn="just"/>
            <a:r>
              <a:rPr lang="pt-BR" sz="1400" dirty="0">
                <a:latin typeface="Calibri" panose="020F0502020204030204" pitchFamily="34" charset="0"/>
                <a:cs typeface="Calibri" panose="020F0502020204030204" pitchFamily="34" charset="0"/>
              </a:rPr>
              <a:t>CAU Nº A65145-1</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ROSEMILDO JACINTO DE OLIVEIRA FILHO</a:t>
            </a:r>
          </a:p>
          <a:p>
            <a:pPr algn="just"/>
            <a:r>
              <a:rPr lang="pt-BR" sz="1400" dirty="0">
                <a:latin typeface="Calibri" panose="020F0502020204030204" pitchFamily="34" charset="0"/>
                <a:cs typeface="Calibri" panose="020F0502020204030204" pitchFamily="34" charset="0"/>
              </a:rPr>
              <a:t>Membro</a:t>
            </a:r>
          </a:p>
          <a:p>
            <a:pPr algn="just"/>
            <a:r>
              <a:rPr lang="pt-BR" sz="1400" dirty="0">
                <a:latin typeface="Calibri" panose="020F0502020204030204" pitchFamily="34" charset="0"/>
                <a:cs typeface="Calibri" panose="020F0502020204030204" pitchFamily="34" charset="0"/>
              </a:rPr>
              <a:t>CAU Nº A59952-2</a:t>
            </a:r>
          </a:p>
          <a:p>
            <a:pPr algn="just"/>
            <a:endParaRPr lang="pt-BR" sz="1400" dirty="0">
              <a:latin typeface="Calibri" panose="020F0502020204030204" pitchFamily="34" charset="0"/>
              <a:cs typeface="Calibri" panose="020F0502020204030204" pitchFamily="34" charset="0"/>
            </a:endParaRPr>
          </a:p>
          <a:p>
            <a:pPr algn="just"/>
            <a:r>
              <a:rPr lang="pt-BR" sz="1400" dirty="0">
                <a:latin typeface="Calibri" panose="020F0502020204030204" pitchFamily="34" charset="0"/>
                <a:cs typeface="Calibri" panose="020F0502020204030204" pitchFamily="34" charset="0"/>
              </a:rPr>
              <a:t>FHILLIPE GERMANO BEZERRA LIMA</a:t>
            </a:r>
          </a:p>
          <a:p>
            <a:pPr algn="just"/>
            <a:r>
              <a:rPr lang="pt-BR" sz="1400" dirty="0">
                <a:latin typeface="Calibri" panose="020F0502020204030204" pitchFamily="34" charset="0"/>
                <a:cs typeface="Calibri" panose="020F0502020204030204" pitchFamily="34" charset="0"/>
              </a:rPr>
              <a:t>Membro</a:t>
            </a:r>
          </a:p>
          <a:p>
            <a:pPr algn="just"/>
            <a:r>
              <a:rPr lang="pt-BR" sz="1400" dirty="0">
                <a:latin typeface="Calibri" panose="020F0502020204030204" pitchFamily="34" charset="0"/>
                <a:cs typeface="Calibri" panose="020F0502020204030204" pitchFamily="34" charset="0"/>
              </a:rPr>
              <a:t>CAU Nº A98932-0</a:t>
            </a: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p:txBody>
      </p:sp>
      <p:pic>
        <p:nvPicPr>
          <p:cNvPr id="9" name="Imagem 8">
            <a:extLst>
              <a:ext uri="{FF2B5EF4-FFF2-40B4-BE49-F238E27FC236}">
                <a16:creationId xmlns:a16="http://schemas.microsoft.com/office/drawing/2014/main" xmlns="" id="{D01C6F43-63A2-506A-B44C-3C0C27265FE1}"/>
              </a:ext>
            </a:extLst>
          </p:cNvPr>
          <p:cNvPicPr>
            <a:picLocks noChangeAspect="1"/>
          </p:cNvPicPr>
          <p:nvPr/>
        </p:nvPicPr>
        <p:blipFill rotWithShape="1">
          <a:blip r:embed="rId5"/>
          <a:srcRect l="7612" t="17867" r="48619" b="4179"/>
          <a:stretch/>
        </p:blipFill>
        <p:spPr>
          <a:xfrm>
            <a:off x="6418837" y="3114497"/>
            <a:ext cx="3184637" cy="31905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443474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23500"/>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79025" y="6423500"/>
            <a:ext cx="683339" cy="365125"/>
          </a:xfrm>
        </p:spPr>
        <p:txBody>
          <a:bodyPr/>
          <a:lstStyle/>
          <a:p>
            <a:pPr rtl="0"/>
            <a:fld id="{5A4A7955-6230-48B4-BD8B-A7C460F75945}" type="slidenum">
              <a:rPr lang="pt-BR" noProof="0" smtClean="0">
                <a:solidFill>
                  <a:srgbClr val="002060"/>
                </a:solidFill>
              </a:rPr>
              <a:t>97</a:t>
            </a:fld>
            <a:endParaRPr lang="pt-BR" noProof="0" dirty="0">
              <a:solidFill>
                <a:srgbClr val="002060"/>
              </a:solidFill>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9" y="1339998"/>
            <a:ext cx="11211636" cy="5262979"/>
          </a:xfrm>
          <a:prstGeom prst="rect">
            <a:avLst/>
          </a:prstGeom>
        </p:spPr>
        <p:txBody>
          <a:bodyPr wrap="square" numCol="2" spcCol="720000">
            <a:spAutoFit/>
          </a:bodyPr>
          <a:lstStyle/>
          <a:p>
            <a:pPr algn="just"/>
            <a:r>
              <a:rPr lang="pt-BR" sz="1400" dirty="0" smtClean="0">
                <a:latin typeface="Calibri" panose="020F0502020204030204" pitchFamily="34" charset="0"/>
                <a:ea typeface="Calibri" panose="020F0502020204030204" pitchFamily="34" charset="0"/>
                <a:cs typeface="Calibri" panose="020F0502020204030204" pitchFamily="34" charset="0"/>
              </a:rPr>
              <a:t>No dia 14 de junho, aconteceu </a:t>
            </a:r>
            <a:r>
              <a:rPr lang="pt-BR" sz="1400" dirty="0">
                <a:latin typeface="Calibri" panose="020F0502020204030204" pitchFamily="34" charset="0"/>
                <a:ea typeface="Calibri" panose="020F0502020204030204" pitchFamily="34" charset="0"/>
                <a:cs typeface="Calibri" panose="020F0502020204030204" pitchFamily="34" charset="0"/>
              </a:rPr>
              <a:t>em Brasília o Treinamento Técnico de Assessorias e Coordenadores das Comissões Eleitorais do CAU. A coordenadora da Comissão Eleitoral do CAU/PB, Kelly Christine Silva de Lima, participa do evento juntamente com a assessora da Comissão Estadual, Samara Alves e com o assessor jurídico do CAU/PB, </a:t>
            </a:r>
            <a:r>
              <a:rPr lang="pt-BR" sz="1400" dirty="0" smtClean="0">
                <a:latin typeface="Calibri" panose="020F0502020204030204" pitchFamily="34" charset="0"/>
                <a:ea typeface="Calibri" panose="020F0502020204030204" pitchFamily="34" charset="0"/>
                <a:cs typeface="Calibri" panose="020F0502020204030204" pitchFamily="34" charset="0"/>
              </a:rPr>
              <a:t>Igor Accioly</a:t>
            </a:r>
            <a:r>
              <a:rPr lang="pt-BR" sz="1400" dirty="0">
                <a:latin typeface="Calibri" panose="020F0502020204030204" pitchFamily="34" charset="0"/>
                <a:ea typeface="Calibri" panose="020F0502020204030204" pitchFamily="34" charset="0"/>
                <a:cs typeface="Calibri" panose="020F0502020204030204" pitchFamily="34" charset="0"/>
              </a:rPr>
              <a:t>.</a:t>
            </a:r>
            <a:br>
              <a:rPr lang="pt-BR" sz="1400" dirty="0">
                <a:latin typeface="Calibri" panose="020F0502020204030204" pitchFamily="34" charset="0"/>
                <a:ea typeface="Calibri" panose="020F0502020204030204" pitchFamily="34" charset="0"/>
                <a:cs typeface="Calibri" panose="020F0502020204030204" pitchFamily="34" charset="0"/>
              </a:rPr>
            </a:br>
            <a:r>
              <a:rPr lang="pt-BR" sz="1400" dirty="0">
                <a:latin typeface="Calibri" panose="020F0502020204030204" pitchFamily="34" charset="0"/>
                <a:ea typeface="Calibri" panose="020F0502020204030204" pitchFamily="34" charset="0"/>
                <a:cs typeface="Calibri" panose="020F0502020204030204" pitchFamily="34" charset="0"/>
              </a:rPr>
              <a:t/>
            </a:r>
            <a:br>
              <a:rPr lang="pt-BR" sz="1400" dirty="0">
                <a:latin typeface="Calibri" panose="020F0502020204030204" pitchFamily="34" charset="0"/>
                <a:ea typeface="Calibri" panose="020F0502020204030204" pitchFamily="34" charset="0"/>
                <a:cs typeface="Calibri" panose="020F0502020204030204" pitchFamily="34" charset="0"/>
              </a:rPr>
            </a:br>
            <a:r>
              <a:rPr lang="pt-BR" sz="1400" dirty="0">
                <a:latin typeface="Calibri" panose="020F0502020204030204" pitchFamily="34" charset="0"/>
                <a:ea typeface="Calibri" panose="020F0502020204030204" pitchFamily="34" charset="0"/>
                <a:cs typeface="Calibri" panose="020F0502020204030204" pitchFamily="34" charset="0"/>
              </a:rPr>
              <a:t>Durante o </a:t>
            </a:r>
            <a:r>
              <a:rPr lang="pt-BR" sz="1400" dirty="0" smtClean="0">
                <a:latin typeface="Calibri" panose="020F0502020204030204" pitchFamily="34" charset="0"/>
                <a:ea typeface="Calibri" panose="020F0502020204030204" pitchFamily="34" charset="0"/>
                <a:cs typeface="Calibri" panose="020F0502020204030204" pitchFamily="34" charset="0"/>
              </a:rPr>
              <a:t>evento foram discutidos </a:t>
            </a:r>
            <a:r>
              <a:rPr lang="pt-BR" sz="1400" dirty="0">
                <a:latin typeface="Calibri" panose="020F0502020204030204" pitchFamily="34" charset="0"/>
                <a:ea typeface="Calibri" panose="020F0502020204030204" pitchFamily="34" charset="0"/>
                <a:cs typeface="Calibri" panose="020F0502020204030204" pitchFamily="34" charset="0"/>
              </a:rPr>
              <a:t>assuntos como o processo eleitoral, a divulgação das eleições, a competência das comissões, os processos administrativos, as candidaturas, as impugnações e denúncias, como será o funcionamento do Sistema Eleitoral Nacional, a campanha eleitoral, a votação e o processo pós-eleição</a:t>
            </a:r>
            <a:r>
              <a:rPr lang="pt-BR" sz="1400" dirty="0" smtClean="0">
                <a:latin typeface="Calibri" panose="020F0502020204030204" pitchFamily="34" charset="0"/>
                <a:ea typeface="Calibri" panose="020F0502020204030204" pitchFamily="34" charset="0"/>
                <a:cs typeface="Calibri" panose="020F0502020204030204" pitchFamily="34" charset="0"/>
              </a:rPr>
              <a:t>.</a:t>
            </a:r>
          </a:p>
          <a:p>
            <a:pPr algn="just"/>
            <a:r>
              <a:rPr lang="pt-BR" sz="1400" dirty="0">
                <a:latin typeface="Calibri" panose="020F0502020204030204" pitchFamily="34" charset="0"/>
                <a:ea typeface="Calibri" panose="020F0502020204030204" pitchFamily="34" charset="0"/>
                <a:cs typeface="Calibri" panose="020F0502020204030204" pitchFamily="34" charset="0"/>
              </a:rPr>
              <a:t/>
            </a:r>
            <a:br>
              <a:rPr lang="pt-BR" sz="1400" dirty="0">
                <a:latin typeface="Calibri" panose="020F0502020204030204" pitchFamily="34" charset="0"/>
                <a:ea typeface="Calibri" panose="020F0502020204030204" pitchFamily="34" charset="0"/>
                <a:cs typeface="Calibri" panose="020F0502020204030204" pitchFamily="34" charset="0"/>
              </a:rPr>
            </a:br>
            <a:r>
              <a:rPr lang="pt-BR" sz="1400" dirty="0" smtClean="0">
                <a:latin typeface="Calibri" panose="020F0502020204030204" pitchFamily="34" charset="0"/>
                <a:ea typeface="Calibri" panose="020F0502020204030204" pitchFamily="34" charset="0"/>
                <a:cs typeface="Calibri" panose="020F0502020204030204" pitchFamily="34" charset="0"/>
              </a:rPr>
              <a:t>Participam </a:t>
            </a:r>
            <a:r>
              <a:rPr lang="pt-BR" sz="1400" dirty="0">
                <a:latin typeface="Calibri" panose="020F0502020204030204" pitchFamily="34" charset="0"/>
                <a:ea typeface="Calibri" panose="020F0502020204030204" pitchFamily="34" charset="0"/>
                <a:cs typeface="Calibri" panose="020F0502020204030204" pitchFamily="34" charset="0"/>
              </a:rPr>
              <a:t>do evento, de forma presencial e virtual, representantes das comissões eleitorais nacional e estaduais e das assessorias de Comunicação de todos os Estados e do Distrito Federal</a:t>
            </a:r>
            <a:r>
              <a:rPr lang="pt-BR" sz="1400" dirty="0" smtClean="0">
                <a:latin typeface="Calibri" panose="020F0502020204030204" pitchFamily="34" charset="0"/>
                <a:ea typeface="Calibri" panose="020F0502020204030204" pitchFamily="34" charset="0"/>
                <a:cs typeface="Calibri" panose="020F0502020204030204" pitchFamily="34" charset="0"/>
              </a:rPr>
              <a:t>.</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A reunião pós eleição, para levantamento das dificuldades encontradas e feedback sobre a plataforma utilizada para a votação e apuração foi realizada on-line, resultando na economia de recursos alocados para a Comissão.</a:t>
            </a:r>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p:txBody>
      </p:sp>
      <p:pic>
        <p:nvPicPr>
          <p:cNvPr id="6" name="Imagem 5"/>
          <p:cNvPicPr>
            <a:picLocks noChangeAspect="1"/>
          </p:cNvPicPr>
          <p:nvPr/>
        </p:nvPicPr>
        <p:blipFill rotWithShape="1">
          <a:blip r:embed="rId3"/>
          <a:srcRect l="13750" t="17947" r="51667" b="5349"/>
          <a:stretch/>
        </p:blipFill>
        <p:spPr>
          <a:xfrm>
            <a:off x="6806062" y="692498"/>
            <a:ext cx="4216400" cy="5257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3404556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18615" y="286602"/>
            <a:ext cx="11263952" cy="6069751"/>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10" name="CaixaDeTexto 9"/>
          <p:cNvSpPr txBox="1"/>
          <p:nvPr/>
        </p:nvSpPr>
        <p:spPr>
          <a:xfrm>
            <a:off x="4555958" y="5823284"/>
            <a:ext cx="6817176" cy="898195"/>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2" name="Espaço Reservado para Rodapé 1"/>
          <p:cNvSpPr>
            <a:spLocks noGrp="1"/>
          </p:cNvSpPr>
          <p:nvPr>
            <p:ph type="ftr" sz="quarter" idx="11"/>
          </p:nvPr>
        </p:nvSpPr>
        <p:spPr>
          <a:xfrm>
            <a:off x="677334" y="6423500"/>
            <a:ext cx="6297612" cy="365125"/>
          </a:xfrm>
        </p:spPr>
        <p:txBody>
          <a:bodyPr/>
          <a:lstStyle/>
          <a:p>
            <a:pPr rtl="0"/>
            <a:r>
              <a:rPr lang="pt-BR" noProof="0" dirty="0"/>
              <a:t>Relatório Integrado de Gestão 2023 - CAU/PB</a:t>
            </a:r>
          </a:p>
        </p:txBody>
      </p:sp>
      <p:sp>
        <p:nvSpPr>
          <p:cNvPr id="7" name="Espaço Reservado para Número de Slide 6"/>
          <p:cNvSpPr>
            <a:spLocks noGrp="1"/>
          </p:cNvSpPr>
          <p:nvPr>
            <p:ph type="sldNum" sz="quarter" idx="12"/>
          </p:nvPr>
        </p:nvSpPr>
        <p:spPr>
          <a:xfrm>
            <a:off x="10979025" y="6423500"/>
            <a:ext cx="683339" cy="365125"/>
          </a:xfrm>
        </p:spPr>
        <p:txBody>
          <a:bodyPr/>
          <a:lstStyle/>
          <a:p>
            <a:pPr rtl="0"/>
            <a:fld id="{5A4A7955-6230-48B4-BD8B-A7C460F75945}" type="slidenum">
              <a:rPr lang="pt-BR" noProof="0" smtClean="0">
                <a:solidFill>
                  <a:srgbClr val="002060"/>
                </a:solidFill>
              </a:rPr>
              <a:t>98</a:t>
            </a:fld>
            <a:endParaRPr lang="pt-BR" noProof="0" dirty="0">
              <a:solidFill>
                <a:srgbClr val="002060"/>
              </a:solidFill>
            </a:endParaRPr>
          </a:p>
        </p:txBody>
      </p:sp>
      <p:sp>
        <p:nvSpPr>
          <p:cNvPr id="8" name="CaixaDeTexto 7"/>
          <p:cNvSpPr txBox="1"/>
          <p:nvPr/>
        </p:nvSpPr>
        <p:spPr>
          <a:xfrm>
            <a:off x="7533564" y="4708478"/>
            <a:ext cx="4139821" cy="1487606"/>
          </a:xfrm>
          <a:prstGeom prst="rect">
            <a:avLst/>
          </a:prstGeom>
        </p:spPr>
        <p:txBody>
          <a:bodyPr wrap="square" numCol="2" spcCol="360000" rtlCol="0">
            <a:noAutofit/>
          </a:bodyPr>
          <a:lstStyle/>
          <a:p>
            <a:pPr marL="0" indent="0" algn="just">
              <a:lnSpc>
                <a:spcPct val="100000"/>
              </a:lnSpc>
              <a:buNone/>
            </a:pPr>
            <a:endParaRPr lang="pt-BR" sz="1200" dirty="0">
              <a:latin typeface="Dax"/>
              <a:cs typeface="Arial" panose="020B0604020202020204" pitchFamily="34" charset="0"/>
            </a:endParaRPr>
          </a:p>
        </p:txBody>
      </p:sp>
      <p:sp>
        <p:nvSpPr>
          <p:cNvPr id="3" name="Retângulo 2"/>
          <p:cNvSpPr/>
          <p:nvPr/>
        </p:nvSpPr>
        <p:spPr>
          <a:xfrm>
            <a:off x="0"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4" name="Retângulo 3"/>
          <p:cNvSpPr/>
          <p:nvPr/>
        </p:nvSpPr>
        <p:spPr>
          <a:xfrm>
            <a:off x="11782567" y="0"/>
            <a:ext cx="409433" cy="6858000"/>
          </a:xfrm>
          <a:prstGeom prst="rect">
            <a:avLst/>
          </a:prstGeom>
          <a:solidFill>
            <a:srgbClr val="002060"/>
          </a:solidFill>
          <a:ln>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pt-BR" dirty="0"/>
          </a:p>
        </p:txBody>
      </p:sp>
      <p:sp>
        <p:nvSpPr>
          <p:cNvPr id="37" name="Retângulo 36"/>
          <p:cNvSpPr/>
          <p:nvPr/>
        </p:nvSpPr>
        <p:spPr>
          <a:xfrm>
            <a:off x="518615" y="1"/>
            <a:ext cx="5636525" cy="1384995"/>
          </a:xfrm>
          <a:prstGeom prst="rect">
            <a:avLst/>
          </a:prstGeom>
          <a:solidFill>
            <a:schemeClr val="bg1"/>
          </a:solidFill>
        </p:spPr>
        <p:txBody>
          <a:bodyPr wrap="square" numCol="1" spcCol="360000">
            <a:spAutoFit/>
          </a:bodyPr>
          <a:lstStyle/>
          <a:p>
            <a:endParaRPr lang="pt-BR" b="1" dirty="0">
              <a:solidFill>
                <a:schemeClr val="accent6"/>
              </a:solidFill>
              <a:latin typeface="Calibri" panose="020F0502020204030204" pitchFamily="34" charset="0"/>
              <a:cs typeface="Calibri" panose="020F0502020204030204" pitchFamily="34" charset="0"/>
            </a:endParaRPr>
          </a:p>
          <a:p>
            <a:endParaRPr lang="pt-BR" b="1" dirty="0">
              <a:solidFill>
                <a:schemeClr val="accent6"/>
              </a:solidFill>
              <a:latin typeface="Calibri" panose="020F0502020204030204" pitchFamily="34" charset="0"/>
              <a:cs typeface="Calibri" panose="020F0502020204030204" pitchFamily="34" charset="0"/>
            </a:endParaRPr>
          </a:p>
          <a:p>
            <a:r>
              <a:rPr lang="pt-BR" sz="2400" b="1" dirty="0">
                <a:solidFill>
                  <a:schemeClr val="accent6"/>
                </a:solidFill>
                <a:latin typeface="Calibri" panose="020F0502020204030204" pitchFamily="34" charset="0"/>
                <a:cs typeface="Calibri" panose="020F0502020204030204" pitchFamily="34" charset="0"/>
              </a:rPr>
              <a:t>RESULTADOS</a:t>
            </a:r>
          </a:p>
          <a:p>
            <a:r>
              <a:rPr lang="pt-BR" sz="2400" b="1" dirty="0">
                <a:solidFill>
                  <a:schemeClr val="accent6"/>
                </a:solidFill>
                <a:latin typeface="Calibri" panose="020F0502020204030204" pitchFamily="34" charset="0"/>
                <a:cs typeface="Calibri" panose="020F0502020204030204" pitchFamily="34" charset="0"/>
              </a:rPr>
              <a:t>E DESEMPENHO</a:t>
            </a:r>
            <a:endParaRPr lang="pt-BR" b="1" dirty="0">
              <a:solidFill>
                <a:schemeClr val="accent6"/>
              </a:solidFill>
              <a:latin typeface="Calibri" panose="020F0502020204030204" pitchFamily="34" charset="0"/>
              <a:cs typeface="Calibri" panose="020F0502020204030204" pitchFamily="34" charset="0"/>
            </a:endParaRPr>
          </a:p>
        </p:txBody>
      </p:sp>
      <p:sp>
        <p:nvSpPr>
          <p:cNvPr id="38" name="Retângulo 37"/>
          <p:cNvSpPr/>
          <p:nvPr/>
        </p:nvSpPr>
        <p:spPr>
          <a:xfrm>
            <a:off x="461748" y="1339998"/>
            <a:ext cx="11200616" cy="5083502"/>
          </a:xfrm>
          <a:prstGeom prst="rect">
            <a:avLst/>
          </a:prstGeom>
        </p:spPr>
        <p:txBody>
          <a:bodyPr wrap="square" numCol="2" spcCol="720000">
            <a:spAutoFit/>
          </a:bodyPr>
          <a:lstStyle/>
          <a:p>
            <a:pPr algn="just"/>
            <a:r>
              <a:rPr lang="pt-BR" sz="1400" dirty="0" smtClean="0">
                <a:latin typeface="Calibri" panose="020F0502020204030204" pitchFamily="34" charset="0"/>
                <a:ea typeface="Calibri" panose="020F0502020204030204" pitchFamily="34" charset="0"/>
                <a:cs typeface="Calibri" panose="020F0502020204030204" pitchFamily="34" charset="0"/>
              </a:rPr>
              <a:t>Fizeram parte do Colégio Eleitoral </a:t>
            </a:r>
            <a:r>
              <a:rPr lang="pt-BR" sz="1400" dirty="0">
                <a:latin typeface="Calibri" panose="020F0502020204030204" pitchFamily="34" charset="0"/>
                <a:ea typeface="Calibri" panose="020F0502020204030204" pitchFamily="34" charset="0"/>
                <a:cs typeface="Calibri" panose="020F0502020204030204" pitchFamily="34" charset="0"/>
              </a:rPr>
              <a:t>da Paraíba, </a:t>
            </a:r>
            <a:r>
              <a:rPr lang="pt-BR" sz="1400" dirty="0" smtClean="0">
                <a:latin typeface="Calibri" panose="020F0502020204030204" pitchFamily="34" charset="0"/>
                <a:ea typeface="Calibri" panose="020F0502020204030204" pitchFamily="34" charset="0"/>
                <a:cs typeface="Calibri" panose="020F0502020204030204" pitchFamily="34" charset="0"/>
              </a:rPr>
              <a:t>nas Eleições de 2023, 3502 arquitetos e urbanistas. 2 Chapas concorreram ao pleito</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a:latin typeface="Calibri" panose="020F0502020204030204" pitchFamily="34" charset="0"/>
                <a:ea typeface="Calibri" panose="020F0502020204030204" pitchFamily="34" charset="0"/>
                <a:cs typeface="Calibri" panose="020F0502020204030204" pitchFamily="34" charset="0"/>
              </a:rPr>
              <a:t>O resultado da apuração dos votos das Eleições do CAU 2023 foi divulgado pelo TRE-TO na madrugada o dia 18 de outubro. O TRE-TO disponibilizou seu sistema VotaOnline para servir como plataforma para a votação, que começou às 0h00 do dia 16 de outubro e se encerrou como previsto às 23h59 (horário de Brasília) do dia 17 de outubro. Votaram 119.615 </a:t>
            </a:r>
            <a:r>
              <a:rPr lang="pt-BR" sz="1400" dirty="0" smtClean="0">
                <a:latin typeface="Calibri" panose="020F0502020204030204" pitchFamily="34" charset="0"/>
                <a:ea typeface="Calibri" panose="020F0502020204030204" pitchFamily="34" charset="0"/>
                <a:cs typeface="Calibri" panose="020F0502020204030204" pitchFamily="34" charset="0"/>
              </a:rPr>
              <a:t>profissionais em todo o país, </a:t>
            </a:r>
            <a:r>
              <a:rPr lang="pt-BR" sz="1400" dirty="0">
                <a:latin typeface="Calibri" panose="020F0502020204030204" pitchFamily="34" charset="0"/>
                <a:ea typeface="Calibri" panose="020F0502020204030204" pitchFamily="34" charset="0"/>
                <a:cs typeface="Calibri" panose="020F0502020204030204" pitchFamily="34" charset="0"/>
              </a:rPr>
              <a:t>dentro de um colégio eleitoral de quase 230 mil profissionais de arquitetura e urbanismo. Foram escolhidos 402 conselheiros titulares nos CAU/UF, e respectivos suplentes, além dos 28 conselheiros do CAU/BR, sendo um deles representante das Instituições de Ensino Superior (IES), e respectivos suplentes.  </a:t>
            </a:r>
            <a:endParaRPr lang="pt-BR" sz="1400" dirty="0" smtClean="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r>
              <a:rPr lang="pt-BR" sz="1400" dirty="0" smtClean="0">
                <a:latin typeface="Calibri" panose="020F0502020204030204" pitchFamily="34" charset="0"/>
                <a:ea typeface="Calibri" panose="020F0502020204030204" pitchFamily="34" charset="0"/>
                <a:cs typeface="Calibri" panose="020F0502020204030204" pitchFamily="34" charset="0"/>
              </a:rPr>
              <a:t>Na Paraíba foram contabilizados 1.857 votos válidos. A Chapa 01 recebeu 999 votos, correspondente a 53,80% do total e elegeu 6 conselheiros titulares e seus suplentes, sendo 1 deles para o Conselho Federal. Já a Chapa 02 recebeu 858 votos, correspondente a 46,20% dos votos válidos, e elegeu 4 conselheiros.</a:t>
            </a: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a:p>
            <a:pPr algn="just"/>
            <a:endParaRPr lang="pt-BR" sz="1400" dirty="0">
              <a:latin typeface="Calibri" panose="020F0502020204030204" pitchFamily="34" charset="0"/>
              <a:ea typeface="Calibri" panose="020F0502020204030204" pitchFamily="34" charset="0"/>
              <a:cs typeface="Calibri" panose="020F0502020204030204" pitchFamily="34" charset="0"/>
            </a:endParaRPr>
          </a:p>
        </p:txBody>
      </p:sp>
      <p:sp>
        <p:nvSpPr>
          <p:cNvPr id="11" name="Retângulo 10"/>
          <p:cNvSpPr/>
          <p:nvPr/>
        </p:nvSpPr>
        <p:spPr>
          <a:xfrm>
            <a:off x="6264322" y="762081"/>
            <a:ext cx="5518244" cy="4585871"/>
          </a:xfrm>
          <a:prstGeom prst="rect">
            <a:avLst/>
          </a:prstGeom>
        </p:spPr>
        <p:txBody>
          <a:bodyPr wrap="square">
            <a:spAutoFit/>
          </a:bodyPr>
          <a:lstStyle/>
          <a:p>
            <a:r>
              <a:rPr lang="pt-BR" b="1"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RESULTADO DA ELEIÇÃO NA </a:t>
            </a:r>
            <a:r>
              <a:rPr lang="pt-BR" b="1" dirty="0" smtClean="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PARAÍBA</a:t>
            </a:r>
          </a:p>
          <a:p>
            <a:endParaRPr lang="pt-BR" sz="1200" dirty="0">
              <a:latin typeface="Calibri" panose="020F0502020204030204" pitchFamily="34" charset="0"/>
              <a:ea typeface="Calibri" panose="020F0502020204030204" pitchFamily="34" charset="0"/>
              <a:cs typeface="Calibri" panose="020F0502020204030204" pitchFamily="34" charset="0"/>
            </a:endParaRPr>
          </a:p>
          <a:p>
            <a:endParaRPr lang="pt-BR" sz="1200" dirty="0">
              <a:latin typeface="Calibri" panose="020F0502020204030204" pitchFamily="34" charset="0"/>
              <a:ea typeface="Calibri" panose="020F0502020204030204" pitchFamily="34" charset="0"/>
              <a:cs typeface="Calibri" panose="020F0502020204030204" pitchFamily="34" charset="0"/>
            </a:endParaRPr>
          </a:p>
          <a:p>
            <a:r>
              <a:rPr lang="pt-BR" sz="1200" dirty="0">
                <a:latin typeface="Calibri" panose="020F0502020204030204" pitchFamily="34" charset="0"/>
                <a:ea typeface="Calibri" panose="020F0502020204030204" pitchFamily="34" charset="0"/>
                <a:cs typeface="Calibri" panose="020F0502020204030204" pitchFamily="34" charset="0"/>
              </a:rPr>
              <a:t>Conselheiros do CAU/BR:</a:t>
            </a:r>
          </a:p>
          <a:p>
            <a:r>
              <a:rPr lang="pt-BR" sz="1200" dirty="0">
                <a:latin typeface="Calibri" panose="020F0502020204030204" pitchFamily="34" charset="0"/>
                <a:ea typeface="Calibri" panose="020F0502020204030204" pitchFamily="34" charset="0"/>
                <a:cs typeface="Calibri" panose="020F0502020204030204" pitchFamily="34" charset="0"/>
              </a:rPr>
              <a:t>Titular: GIOVANNI SOARES DE ALENCAR, suplente: WASHINGTON DIONISIO SOBRINHO</a:t>
            </a:r>
            <a:r>
              <a:rPr lang="pt-BR" sz="1200" dirty="0" smtClean="0">
                <a:latin typeface="Calibri" panose="020F0502020204030204" pitchFamily="34" charset="0"/>
                <a:ea typeface="Calibri" panose="020F0502020204030204" pitchFamily="34" charset="0"/>
                <a:cs typeface="Calibri" panose="020F0502020204030204" pitchFamily="34" charset="0"/>
              </a:rPr>
              <a:t>.</a:t>
            </a:r>
          </a:p>
          <a:p>
            <a:endParaRPr lang="pt-BR" sz="1200" dirty="0">
              <a:latin typeface="Calibri" panose="020F0502020204030204" pitchFamily="34" charset="0"/>
              <a:ea typeface="Calibri" panose="020F0502020204030204" pitchFamily="34" charset="0"/>
              <a:cs typeface="Calibri" panose="020F0502020204030204" pitchFamily="34" charset="0"/>
            </a:endParaRPr>
          </a:p>
          <a:p>
            <a:r>
              <a:rPr lang="pt-BR" sz="1200" dirty="0">
                <a:latin typeface="Calibri" panose="020F0502020204030204" pitchFamily="34" charset="0"/>
                <a:ea typeface="Calibri" panose="020F0502020204030204" pitchFamily="34" charset="0"/>
                <a:cs typeface="Calibri" panose="020F0502020204030204" pitchFamily="34" charset="0"/>
              </a:rPr>
              <a:t>Conselheiros do CAU/PB:</a:t>
            </a:r>
          </a:p>
          <a:p>
            <a:r>
              <a:rPr lang="pt-BR" sz="1200" dirty="0">
                <a:latin typeface="Calibri" panose="020F0502020204030204" pitchFamily="34" charset="0"/>
                <a:ea typeface="Calibri" panose="020F0502020204030204" pitchFamily="34" charset="0"/>
                <a:cs typeface="Calibri" panose="020F0502020204030204" pitchFamily="34" charset="0"/>
              </a:rPr>
              <a:t>1) Titular: MARIANA PORTO VIANA, suplente: ÉRICA LOPES MEDEIROS;</a:t>
            </a:r>
          </a:p>
          <a:p>
            <a:r>
              <a:rPr lang="pt-BR" sz="1200" dirty="0">
                <a:latin typeface="Calibri" panose="020F0502020204030204" pitchFamily="34" charset="0"/>
                <a:ea typeface="Calibri" panose="020F0502020204030204" pitchFamily="34" charset="0"/>
                <a:cs typeface="Calibri" panose="020F0502020204030204" pitchFamily="34" charset="0"/>
              </a:rPr>
              <a:t>2) Titular: ARTHUR MARCEL BRASILEIRO GUIMARÃES, suplente: RABI ANANIAS ARAUJO DA SILVA;</a:t>
            </a:r>
          </a:p>
          <a:p>
            <a:r>
              <a:rPr lang="pt-BR" sz="1200" dirty="0">
                <a:latin typeface="Calibri" panose="020F0502020204030204" pitchFamily="34" charset="0"/>
                <a:ea typeface="Calibri" panose="020F0502020204030204" pitchFamily="34" charset="0"/>
                <a:cs typeface="Calibri" panose="020F0502020204030204" pitchFamily="34" charset="0"/>
              </a:rPr>
              <a:t>3) Titular: MANUELA DE LUNA FREIRE DUARTE BEZERRA, suplente: DAIANE DIAS DA SILVA;</a:t>
            </a:r>
          </a:p>
          <a:p>
            <a:r>
              <a:rPr lang="pt-BR" sz="1200" dirty="0">
                <a:latin typeface="Calibri" panose="020F0502020204030204" pitchFamily="34" charset="0"/>
                <a:ea typeface="Calibri" panose="020F0502020204030204" pitchFamily="34" charset="0"/>
                <a:cs typeface="Calibri" panose="020F0502020204030204" pitchFamily="34" charset="0"/>
              </a:rPr>
              <a:t>4) Titular: ROSEANA DE ALMEIDA VASCONCELOS, suplente: LEONARDO FERREIRA BARBOSA FILHO;</a:t>
            </a:r>
          </a:p>
          <a:p>
            <a:r>
              <a:rPr lang="pt-BR" sz="1200" dirty="0">
                <a:latin typeface="Calibri" panose="020F0502020204030204" pitchFamily="34" charset="0"/>
                <a:ea typeface="Calibri" panose="020F0502020204030204" pitchFamily="34" charset="0"/>
                <a:cs typeface="Calibri" panose="020F0502020204030204" pitchFamily="34" charset="0"/>
              </a:rPr>
              <a:t>5) Titular: RICARDO VICTOR DE MENDONÇA VIDAL, suplente: JEAN CARLO FECHINE TAVARES;</a:t>
            </a:r>
          </a:p>
          <a:p>
            <a:r>
              <a:rPr lang="pt-BR" sz="1200" dirty="0">
                <a:latin typeface="Calibri" panose="020F0502020204030204" pitchFamily="34" charset="0"/>
                <a:ea typeface="Calibri" panose="020F0502020204030204" pitchFamily="34" charset="0"/>
                <a:cs typeface="Calibri" panose="020F0502020204030204" pitchFamily="34" charset="0"/>
              </a:rPr>
              <a:t>6) Titular: KAHYZA COSTA PAIVA, suplente: GABRIELLA DONATO DE OLIVEIRA LIMA;</a:t>
            </a:r>
          </a:p>
          <a:p>
            <a:r>
              <a:rPr lang="pt-BR" sz="1200" dirty="0">
                <a:latin typeface="Calibri" panose="020F0502020204030204" pitchFamily="34" charset="0"/>
                <a:ea typeface="Calibri" panose="020F0502020204030204" pitchFamily="34" charset="0"/>
                <a:cs typeface="Calibri" panose="020F0502020204030204" pitchFamily="34" charset="0"/>
              </a:rPr>
              <a:t>7) Titular: AMÉLIA DE FARIAS PANET BARROS, suplente: THALITA ZAVASKI ABREU;</a:t>
            </a:r>
          </a:p>
          <a:p>
            <a:r>
              <a:rPr lang="pt-BR" sz="1200" dirty="0">
                <a:latin typeface="Calibri" panose="020F0502020204030204" pitchFamily="34" charset="0"/>
                <a:ea typeface="Calibri" panose="020F0502020204030204" pitchFamily="34" charset="0"/>
                <a:cs typeface="Calibri" panose="020F0502020204030204" pitchFamily="34" charset="0"/>
              </a:rPr>
              <a:t>8) Titular: MARCELLA VIANA PORTELA DE OLIVEIRA CUNHA, suplente: ALEXANDRA CARNEIRO MATTOS;</a:t>
            </a:r>
          </a:p>
          <a:p>
            <a:r>
              <a:rPr lang="pt-BR" sz="1200" dirty="0">
                <a:latin typeface="Calibri" panose="020F0502020204030204" pitchFamily="34" charset="0"/>
                <a:ea typeface="Calibri" panose="020F0502020204030204" pitchFamily="34" charset="0"/>
                <a:cs typeface="Calibri" panose="020F0502020204030204" pitchFamily="34" charset="0"/>
              </a:rPr>
              <a:t>9) Titular: JULIANA DEMARTINI, suplente: EDUARDA KELEN SOARES HEIM;</a:t>
            </a:r>
          </a:p>
          <a:p>
            <a:r>
              <a:rPr lang="pt-BR" sz="1200" dirty="0">
                <a:latin typeface="Calibri" panose="020F0502020204030204" pitchFamily="34" charset="0"/>
                <a:ea typeface="Calibri" panose="020F0502020204030204" pitchFamily="34" charset="0"/>
                <a:cs typeface="Calibri" panose="020F0502020204030204" pitchFamily="34" charset="0"/>
              </a:rPr>
              <a:t>10) Titular: BEATRIZ LEMOS CAVALCANTE DE CARVALHO SANTIAGO, suplente: MIRELA DAVI DE MELO.</a:t>
            </a:r>
          </a:p>
        </p:txBody>
      </p:sp>
    </p:spTree>
    <p:extLst>
      <p:ext uri="{BB962C8B-B14F-4D97-AF65-F5344CB8AC3E}">
        <p14:creationId xmlns:p14="http://schemas.microsoft.com/office/powerpoint/2010/main" val="134419408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 y="0"/>
            <a:ext cx="12197955" cy="6858000"/>
          </a:xfrm>
          <a:prstGeom prst="rect">
            <a:avLst/>
          </a:prstGeom>
        </p:spPr>
      </p:pic>
      <p:sp>
        <p:nvSpPr>
          <p:cNvPr id="3" name="Espaço Reservado para Rodapé 2"/>
          <p:cNvSpPr>
            <a:spLocks noGrp="1"/>
          </p:cNvSpPr>
          <p:nvPr>
            <p:ph type="ftr" sz="quarter" idx="11"/>
          </p:nvPr>
        </p:nvSpPr>
        <p:spPr/>
        <p:txBody>
          <a:bodyPr/>
          <a:lstStyle/>
          <a:p>
            <a:pPr rtl="0"/>
            <a:r>
              <a:rPr lang="pt-BR" noProof="0" dirty="0"/>
              <a:t>Relatório Integrado de Gestão 2023 - CAU/PB</a:t>
            </a:r>
          </a:p>
        </p:txBody>
      </p:sp>
      <p:sp>
        <p:nvSpPr>
          <p:cNvPr id="4" name="Espaço Reservado para Número de Slide 3"/>
          <p:cNvSpPr>
            <a:spLocks noGrp="1"/>
          </p:cNvSpPr>
          <p:nvPr>
            <p:ph type="sldNum" sz="quarter" idx="12"/>
          </p:nvPr>
        </p:nvSpPr>
        <p:spPr/>
        <p:txBody>
          <a:bodyPr/>
          <a:lstStyle/>
          <a:p>
            <a:pPr rtl="0"/>
            <a:fld id="{5A4A7955-6230-48B4-BD8B-A7C460F75945}" type="slidenum">
              <a:rPr lang="pt-BR" noProof="0" smtClean="0"/>
              <a:t>99</a:t>
            </a:fld>
            <a:endParaRPr lang="pt-BR" noProof="0" dirty="0"/>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balanced scorecard 1</a:t>
            </a:r>
          </a:p>
        </p:txBody>
      </p:sp>
      <p:sp>
        <p:nvSpPr>
          <p:cNvPr id="10" name="Retângulo 9"/>
          <p:cNvSpPr/>
          <p:nvPr/>
        </p:nvSpPr>
        <p:spPr>
          <a:xfrm>
            <a:off x="4339988" y="2847671"/>
            <a:ext cx="6208841" cy="3154710"/>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defTabSz="576000"/>
            <a:endParaRPr lang="pt-BR" sz="19900" b="1" dirty="0">
              <a:ln w="10160">
                <a:noFill/>
                <a:prstDash val="solid"/>
              </a:ln>
              <a:solidFill>
                <a:schemeClr val="bg1"/>
              </a:solidFill>
              <a:effectLst>
                <a:outerShdw blurRad="50800" dist="38100" dir="2700000" algn="tl" rotWithShape="0">
                  <a:prstClr val="black">
                    <a:alpha val="40000"/>
                  </a:prstClr>
                </a:outerShdw>
              </a:effectLst>
              <a:latin typeface="Bahnschrift SemiBold" panose="020B0502040204020203" pitchFamily="34" charset="0"/>
            </a:endParaRPr>
          </a:p>
        </p:txBody>
      </p:sp>
      <p:pic>
        <p:nvPicPr>
          <p:cNvPr id="8" name="Imagem 7"/>
          <p:cNvPicPr>
            <a:picLocks noChangeAspect="1"/>
          </p:cNvPicPr>
          <p:nvPr/>
        </p:nvPicPr>
        <p:blipFill rotWithShape="1">
          <a:blip r:embed="rId4"/>
          <a:srcRect l="10187" t="32827" r="47724" b="25162"/>
          <a:stretch/>
        </p:blipFill>
        <p:spPr>
          <a:xfrm>
            <a:off x="5457" y="0"/>
            <a:ext cx="12197955" cy="6845128"/>
          </a:xfrm>
          <a:prstGeom prst="rect">
            <a:avLst/>
          </a:prstGeom>
        </p:spPr>
      </p:pic>
    </p:spTree>
    <p:extLst>
      <p:ext uri="{BB962C8B-B14F-4D97-AF65-F5344CB8AC3E}">
        <p14:creationId xmlns:p14="http://schemas.microsoft.com/office/powerpoint/2010/main" val="286063548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do">
  <a:themeElements>
    <a:clrScheme name="Facetado">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d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d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043042F6C0B874C847EC4967B002C3C" ma:contentTypeVersion="12" ma:contentTypeDescription="Crie um novo documento." ma:contentTypeScope="" ma:versionID="a676002b4da05b5255fe3fb88e8f49a6">
  <xsd:schema xmlns:xsd="http://www.w3.org/2001/XMLSchema" xmlns:xs="http://www.w3.org/2001/XMLSchema" xmlns:p="http://schemas.microsoft.com/office/2006/metadata/properties" xmlns:ns2="ba1d10e0-8e2c-40fc-8295-a9e8e0d1aacf" xmlns:ns3="35de68e9-445f-49b8-bef7-e39da3474bba" targetNamespace="http://schemas.microsoft.com/office/2006/metadata/properties" ma:root="true" ma:fieldsID="41e440e55dc11c0ec356ca81e353eea9" ns2:_="" ns3:_="">
    <xsd:import namespace="ba1d10e0-8e2c-40fc-8295-a9e8e0d1aacf"/>
    <xsd:import namespace="35de68e9-445f-49b8-bef7-e39da3474b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1d10e0-8e2c-40fc-8295-a9e8e0d1aa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de68e9-445f-49b8-bef7-e39da3474bba"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ba1d10e0-8e2c-40fc-8295-a9e8e0d1aac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2E9D17-55A8-40F0-9B90-D589A09717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1d10e0-8e2c-40fc-8295-a9e8e0d1aacf"/>
    <ds:schemaRef ds:uri="35de68e9-445f-49b8-bef7-e39da3474b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6028FB-6012-4967-A451-C2FAE951FE25}">
  <ds:schemaRefs>
    <ds:schemaRef ds:uri="http://purl.org/dc/elements/1.1/"/>
    <ds:schemaRef ds:uri="http://schemas.microsoft.com/office/2006/metadata/properties"/>
    <ds:schemaRef ds:uri="ba1d10e0-8e2c-40fc-8295-a9e8e0d1aacf"/>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35de68e9-445f-49b8-bef7-e39da3474bba"/>
    <ds:schemaRef ds:uri="http://purl.org/dc/terms/"/>
  </ds:schemaRefs>
</ds:datastoreItem>
</file>

<file path=customXml/itemProps3.xml><?xml version="1.0" encoding="utf-8"?>
<ds:datastoreItem xmlns:ds="http://schemas.openxmlformats.org/officeDocument/2006/customXml" ds:itemID="{E93496C2-30B3-40CB-ACDC-46FFFFC8A1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22905</Words>
  <Application>Microsoft Office PowerPoint</Application>
  <PresentationFormat>Widescreen</PresentationFormat>
  <Paragraphs>2750</Paragraphs>
  <Slides>136</Slides>
  <Notes>113</Notes>
  <HiddenSlides>0</HiddenSlides>
  <MMClips>1</MMClips>
  <ScaleCrop>false</ScaleCrop>
  <HeadingPairs>
    <vt:vector size="8" baseType="variant">
      <vt:variant>
        <vt:lpstr>Fontes usadas</vt:lpstr>
      </vt:variant>
      <vt:variant>
        <vt:i4>17</vt:i4>
      </vt:variant>
      <vt:variant>
        <vt:lpstr>Tema</vt:lpstr>
      </vt:variant>
      <vt:variant>
        <vt:i4>1</vt:i4>
      </vt:variant>
      <vt:variant>
        <vt:lpstr>Servidores OLE inseridos</vt:lpstr>
      </vt:variant>
      <vt:variant>
        <vt:i4>1</vt:i4>
      </vt:variant>
      <vt:variant>
        <vt:lpstr>Títulos de slides</vt:lpstr>
      </vt:variant>
      <vt:variant>
        <vt:i4>136</vt:i4>
      </vt:variant>
    </vt:vector>
  </HeadingPairs>
  <TitlesOfParts>
    <vt:vector size="155" baseType="lpstr">
      <vt:lpstr>AkzidenzGroteskBQ-BdCnd</vt:lpstr>
      <vt:lpstr>Arial</vt:lpstr>
      <vt:lpstr>Arial Narrow</vt:lpstr>
      <vt:lpstr>Bahnschrift SemiBold</vt:lpstr>
      <vt:lpstr>breuer text</vt:lpstr>
      <vt:lpstr>Calibri</vt:lpstr>
      <vt:lpstr>Cambria</vt:lpstr>
      <vt:lpstr>Dax</vt:lpstr>
      <vt:lpstr>DaxCompact-ExtraBold</vt:lpstr>
      <vt:lpstr>Gotham-Medium</vt:lpstr>
      <vt:lpstr>MS Mincho</vt:lpstr>
      <vt:lpstr>myriad-pro</vt:lpstr>
      <vt:lpstr>RobotoCondensed-Bold</vt:lpstr>
      <vt:lpstr>RobotoCondensed-Light</vt:lpstr>
      <vt:lpstr>Tahoma</vt:lpstr>
      <vt:lpstr>Trebuchet MS</vt:lpstr>
      <vt:lpstr>Wingdings 3</vt:lpstr>
      <vt:lpstr>Facetado</vt:lpstr>
      <vt:lpstr>Planilha</vt:lpstr>
      <vt:lpstr>Slide de balanced scorecard 1</vt:lpstr>
      <vt:lpstr>Apresentação do PowerPoint</vt:lpstr>
      <vt:lpstr>Apresentação do PowerPoint</vt:lpstr>
      <vt:lpstr>Slide de balanced scorecard 1</vt:lpstr>
      <vt:lpstr>Slide de balanced scorecard 1</vt:lpstr>
      <vt:lpstr>Slide de balanced scorecard 1</vt:lpstr>
      <vt:lpstr>Apresentação do PowerPoint</vt:lpstr>
      <vt:lpstr>Apresentação do PowerPoint</vt:lpstr>
      <vt:lpstr>Apresentação do PowerPoint</vt:lpstr>
      <vt:lpstr>Apresentação do PowerPoint</vt:lpstr>
      <vt:lpstr>Slide de balanced scorecard 1</vt:lpstr>
      <vt:lpstr>Slide de balanced scorecard 1</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Slide de balanced scorecard 1</vt:lpstr>
      <vt:lpstr>Slide de balanced scorecard 1</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Slide de balanced scorecard 1</vt:lpstr>
      <vt:lpstr>Slide de balanced scorecard 1</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Slide de balanced scorecard 1</vt:lpstr>
      <vt:lpstr>Slide de balanced scorecard 1</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Slide de balanced scorecard 1</vt:lpstr>
      <vt:lpstr>Slide de balanced scorecard 1</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Slide de balanced scorecard 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de balanced scorecard 1</dc:title>
  <dc:creator/>
  <cp:lastModifiedBy/>
  <cp:revision>2</cp:revision>
  <dcterms:created xsi:type="dcterms:W3CDTF">2020-02-03T17:19:59Z</dcterms:created>
  <dcterms:modified xsi:type="dcterms:W3CDTF">2024-03-27T11:42:59Z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0x0101001043042F6C0B874C847EC4967B002C3C</vt:lpwstr>
  </property>
</Properties>
</file>